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handoutMasterIdLst>
    <p:handoutMasterId r:id="rId13"/>
  </p:handoutMasterIdLst>
  <p:sldIdLst>
    <p:sldId id="256" r:id="rId2"/>
    <p:sldId id="257" r:id="rId3"/>
    <p:sldId id="318" r:id="rId4"/>
    <p:sldId id="259" r:id="rId5"/>
    <p:sldId id="306" r:id="rId6"/>
    <p:sldId id="308" r:id="rId7"/>
    <p:sldId id="266" r:id="rId8"/>
    <p:sldId id="264" r:id="rId9"/>
    <p:sldId id="316" r:id="rId10"/>
    <p:sldId id="312" r:id="rId11"/>
  </p:sldIdLst>
  <p:sldSz cx="9144000" cy="6858000" type="screen4x3"/>
  <p:notesSz cx="6797675" cy="987425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77EB7E7-5849-459B-99C3-6AA0A99E96F1}">
          <p14:sldIdLst>
            <p14:sldId id="256"/>
            <p14:sldId id="257"/>
          </p14:sldIdLst>
        </p14:section>
        <p14:section name="Untitled Section" id="{71D84FBD-F25E-4A33-A62F-29C362437FFE}">
          <p14:sldIdLst>
            <p14:sldId id="318"/>
            <p14:sldId id="259"/>
            <p14:sldId id="306"/>
          </p14:sldIdLst>
        </p14:section>
        <p14:section name="Untitled Section" id="{F1BFFCA1-61CE-4787-B958-EDDD08C1FBD3}">
          <p14:sldIdLst>
            <p14:sldId id="308"/>
            <p14:sldId id="266"/>
            <p14:sldId id="264"/>
            <p14:sldId id="316"/>
            <p14:sldId id="31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DBDA"/>
    <a:srgbClr val="4C8C40"/>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4" autoAdjust="0"/>
    <p:restoredTop sz="94610" autoAdjust="0"/>
  </p:normalViewPr>
  <p:slideViewPr>
    <p:cSldViewPr>
      <p:cViewPr varScale="1">
        <p:scale>
          <a:sx n="69" d="100"/>
          <a:sy n="69" d="100"/>
        </p:scale>
        <p:origin x="141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71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l-GR" dirty="0"/>
          </a:p>
        </p:txBody>
      </p:sp>
      <p:sp>
        <p:nvSpPr>
          <p:cNvPr id="3" name="Date Placeholder 2"/>
          <p:cNvSpPr>
            <a:spLocks noGrp="1"/>
          </p:cNvSpPr>
          <p:nvPr>
            <p:ph type="dt" sz="quarter" idx="1"/>
          </p:nvPr>
        </p:nvSpPr>
        <p:spPr>
          <a:xfrm>
            <a:off x="3850443" y="0"/>
            <a:ext cx="2945659" cy="493713"/>
          </a:xfrm>
          <a:prstGeom prst="rect">
            <a:avLst/>
          </a:prstGeom>
        </p:spPr>
        <p:txBody>
          <a:bodyPr vert="horz" lIns="91440" tIns="45720" rIns="91440" bIns="45720" rtlCol="0"/>
          <a:lstStyle>
            <a:lvl1pPr algn="r">
              <a:defRPr sz="1200"/>
            </a:lvl1pPr>
          </a:lstStyle>
          <a:p>
            <a:fld id="{B36B55EF-AF3D-4EBA-A164-E064BA3B63D5}" type="datetimeFigureOut">
              <a:rPr lang="el-GR" smtClean="0"/>
              <a:t>26/1/2023</a:t>
            </a:fld>
            <a:endParaRPr lang="el-GR" dirty="0"/>
          </a:p>
        </p:txBody>
      </p:sp>
      <p:sp>
        <p:nvSpPr>
          <p:cNvPr id="4" name="Footer Placeholder 3"/>
          <p:cNvSpPr>
            <a:spLocks noGrp="1"/>
          </p:cNvSpPr>
          <p:nvPr>
            <p:ph type="ftr" sz="quarter" idx="2"/>
          </p:nvPr>
        </p:nvSpPr>
        <p:spPr>
          <a:xfrm>
            <a:off x="0" y="9378824"/>
            <a:ext cx="2945659" cy="493713"/>
          </a:xfrm>
          <a:prstGeom prst="rect">
            <a:avLst/>
          </a:prstGeom>
        </p:spPr>
        <p:txBody>
          <a:bodyPr vert="horz" lIns="91440" tIns="45720" rIns="91440" bIns="45720" rtlCol="0" anchor="b"/>
          <a:lstStyle>
            <a:lvl1pPr algn="l">
              <a:defRPr sz="1200"/>
            </a:lvl1pPr>
          </a:lstStyle>
          <a:p>
            <a:endParaRPr lang="el-GR" dirty="0"/>
          </a:p>
        </p:txBody>
      </p:sp>
      <p:sp>
        <p:nvSpPr>
          <p:cNvPr id="5" name="Slide Number Placeholder 4"/>
          <p:cNvSpPr>
            <a:spLocks noGrp="1"/>
          </p:cNvSpPr>
          <p:nvPr>
            <p:ph type="sldNum" sz="quarter" idx="3"/>
          </p:nvPr>
        </p:nvSpPr>
        <p:spPr>
          <a:xfrm>
            <a:off x="3850443" y="9378824"/>
            <a:ext cx="2945659" cy="493713"/>
          </a:xfrm>
          <a:prstGeom prst="rect">
            <a:avLst/>
          </a:prstGeom>
        </p:spPr>
        <p:txBody>
          <a:bodyPr vert="horz" lIns="91440" tIns="45720" rIns="91440" bIns="45720" rtlCol="0" anchor="b"/>
          <a:lstStyle>
            <a:lvl1pPr algn="r">
              <a:defRPr sz="1200"/>
            </a:lvl1pPr>
          </a:lstStyle>
          <a:p>
            <a:fld id="{439699D6-6670-4728-9962-DADA904C5EFB}" type="slidenum">
              <a:rPr lang="el-GR" smtClean="0"/>
              <a:t>‹#›</a:t>
            </a:fld>
            <a:endParaRPr lang="el-GR" dirty="0"/>
          </a:p>
        </p:txBody>
      </p:sp>
    </p:spTree>
    <p:extLst>
      <p:ext uri="{BB962C8B-B14F-4D97-AF65-F5344CB8AC3E}">
        <p14:creationId xmlns:p14="http://schemas.microsoft.com/office/powerpoint/2010/main" val="171509007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κεφαλίδας 1"/>
          <p:cNvSpPr>
            <a:spLocks noGrp="1"/>
          </p:cNvSpPr>
          <p:nvPr>
            <p:ph type="hdr" sz="quarter"/>
          </p:nvPr>
        </p:nvSpPr>
        <p:spPr>
          <a:xfrm>
            <a:off x="0" y="0"/>
            <a:ext cx="2945659" cy="493713"/>
          </a:xfrm>
          <a:prstGeom prst="rect">
            <a:avLst/>
          </a:prstGeom>
        </p:spPr>
        <p:txBody>
          <a:bodyPr vert="horz" lIns="91440" tIns="45720" rIns="91440" bIns="45720" rtlCol="0"/>
          <a:lstStyle>
            <a:lvl1pPr algn="l">
              <a:defRPr sz="1200"/>
            </a:lvl1pPr>
          </a:lstStyle>
          <a:p>
            <a:endParaRPr lang="el-GR" dirty="0"/>
          </a:p>
        </p:txBody>
      </p:sp>
      <p:sp>
        <p:nvSpPr>
          <p:cNvPr id="3" name="Θέση ημερομηνίας 2"/>
          <p:cNvSpPr>
            <a:spLocks noGrp="1"/>
          </p:cNvSpPr>
          <p:nvPr>
            <p:ph type="dt" idx="1"/>
          </p:nvPr>
        </p:nvSpPr>
        <p:spPr>
          <a:xfrm>
            <a:off x="3850443" y="0"/>
            <a:ext cx="2945659" cy="493713"/>
          </a:xfrm>
          <a:prstGeom prst="rect">
            <a:avLst/>
          </a:prstGeom>
        </p:spPr>
        <p:txBody>
          <a:bodyPr vert="horz" lIns="91440" tIns="45720" rIns="91440" bIns="45720" rtlCol="0"/>
          <a:lstStyle>
            <a:lvl1pPr algn="r">
              <a:defRPr sz="1200"/>
            </a:lvl1pPr>
          </a:lstStyle>
          <a:p>
            <a:fld id="{85D74A4F-A09E-4627-AABF-DE19A5D6A536}" type="datetimeFigureOut">
              <a:rPr lang="el-GR" smtClean="0"/>
              <a:t>26/1/2023</a:t>
            </a:fld>
            <a:endParaRPr lang="el-GR" dirty="0"/>
          </a:p>
        </p:txBody>
      </p:sp>
      <p:sp>
        <p:nvSpPr>
          <p:cNvPr id="4" name="Θέση εικόνας διαφάνειας 3"/>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91440" tIns="45720" rIns="91440" bIns="45720" rtlCol="0" anchor="ctr"/>
          <a:lstStyle/>
          <a:p>
            <a:endParaRPr lang="el-GR" dirty="0"/>
          </a:p>
        </p:txBody>
      </p:sp>
      <p:sp>
        <p:nvSpPr>
          <p:cNvPr id="5" name="Θέση σημειώσεων 4"/>
          <p:cNvSpPr>
            <a:spLocks noGrp="1"/>
          </p:cNvSpPr>
          <p:nvPr>
            <p:ph type="body" sz="quarter" idx="3"/>
          </p:nvPr>
        </p:nvSpPr>
        <p:spPr>
          <a:xfrm>
            <a:off x="679768" y="4690269"/>
            <a:ext cx="5438140" cy="4443413"/>
          </a:xfrm>
          <a:prstGeom prst="rect">
            <a:avLst/>
          </a:prstGeom>
        </p:spPr>
        <p:txBody>
          <a:bodyPr vert="horz" lIns="91440" tIns="45720" rIns="91440" bIns="45720" rtlCol="0"/>
          <a:lstStyle/>
          <a:p>
            <a:pPr lvl="0"/>
            <a:r>
              <a:rPr lang="el-GR"/>
              <a:t>Στυλ υποδείγματος κειμένου</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6" name="Θέση υποσέλιδου 5"/>
          <p:cNvSpPr>
            <a:spLocks noGrp="1"/>
          </p:cNvSpPr>
          <p:nvPr>
            <p:ph type="ftr" sz="quarter" idx="4"/>
          </p:nvPr>
        </p:nvSpPr>
        <p:spPr>
          <a:xfrm>
            <a:off x="0" y="9378824"/>
            <a:ext cx="2945659" cy="493713"/>
          </a:xfrm>
          <a:prstGeom prst="rect">
            <a:avLst/>
          </a:prstGeom>
        </p:spPr>
        <p:txBody>
          <a:bodyPr vert="horz" lIns="91440" tIns="45720" rIns="91440" bIns="45720" rtlCol="0" anchor="b"/>
          <a:lstStyle>
            <a:lvl1pPr algn="l">
              <a:defRPr sz="1200"/>
            </a:lvl1pPr>
          </a:lstStyle>
          <a:p>
            <a:endParaRPr lang="el-GR" dirty="0"/>
          </a:p>
        </p:txBody>
      </p:sp>
      <p:sp>
        <p:nvSpPr>
          <p:cNvPr id="7" name="Θέση αριθμού διαφάνειας 6"/>
          <p:cNvSpPr>
            <a:spLocks noGrp="1"/>
          </p:cNvSpPr>
          <p:nvPr>
            <p:ph type="sldNum" sz="quarter" idx="5"/>
          </p:nvPr>
        </p:nvSpPr>
        <p:spPr>
          <a:xfrm>
            <a:off x="3850443" y="9378824"/>
            <a:ext cx="2945659" cy="493713"/>
          </a:xfrm>
          <a:prstGeom prst="rect">
            <a:avLst/>
          </a:prstGeom>
        </p:spPr>
        <p:txBody>
          <a:bodyPr vert="horz" lIns="91440" tIns="45720" rIns="91440" bIns="45720" rtlCol="0" anchor="b"/>
          <a:lstStyle>
            <a:lvl1pPr algn="r">
              <a:defRPr sz="1200"/>
            </a:lvl1pPr>
          </a:lstStyle>
          <a:p>
            <a:fld id="{AD5AFAB6-A1A5-4840-A369-65E721681DC0}" type="slidenum">
              <a:rPr lang="el-GR" smtClean="0"/>
              <a:t>‹#›</a:t>
            </a:fld>
            <a:endParaRPr lang="el-GR" dirty="0"/>
          </a:p>
        </p:txBody>
      </p:sp>
    </p:spTree>
    <p:extLst>
      <p:ext uri="{BB962C8B-B14F-4D97-AF65-F5344CB8AC3E}">
        <p14:creationId xmlns:p14="http://schemas.microsoft.com/office/powerpoint/2010/main" val="39409680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31863" y="741363"/>
            <a:ext cx="4933950" cy="3702050"/>
          </a:xfrm>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AD5AFAB6-A1A5-4840-A369-65E721681DC0}" type="slidenum">
              <a:rPr lang="el-GR" smtClean="0"/>
              <a:t>1</a:t>
            </a:fld>
            <a:endParaRPr lang="el-GR" dirty="0"/>
          </a:p>
        </p:txBody>
      </p:sp>
    </p:spTree>
    <p:extLst>
      <p:ext uri="{BB962C8B-B14F-4D97-AF65-F5344CB8AC3E}">
        <p14:creationId xmlns:p14="http://schemas.microsoft.com/office/powerpoint/2010/main" val="1244834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a:t>Kλικ για επεξεργασία του τίτλου</a:t>
            </a:r>
          </a:p>
        </p:txBody>
      </p:sp>
      <p:sp>
        <p:nvSpPr>
          <p:cNvPr id="3" name="2 - Θέση περιεχομένου"/>
          <p:cNvSpPr>
            <a:spLocks noGrp="1"/>
          </p:cNvSpPr>
          <p:nvPr>
            <p:ph idx="1"/>
          </p:nvPr>
        </p:nvSpPr>
        <p:spPr/>
        <p:txBody>
          <a:bodyPr/>
          <a:lstStyle/>
          <a:p>
            <a:pPr lvl="0"/>
            <a:r>
              <a:rPr lang="el-GR"/>
              <a:t>Kλικ για επεξεργασία των στυλ του υποδείγματος</a:t>
            </a:r>
          </a:p>
          <a:p>
            <a:pPr lvl="1"/>
            <a:r>
              <a:rPr lang="el-GR"/>
              <a:t>Δεύτερου επιπέδου</a:t>
            </a:r>
          </a:p>
          <a:p>
            <a:pPr lvl="2"/>
            <a:r>
              <a:rPr lang="el-GR"/>
              <a:t>Τρίτου επιπέδου</a:t>
            </a:r>
          </a:p>
          <a:p>
            <a:pPr lvl="3"/>
            <a:r>
              <a:rPr lang="el-GR"/>
              <a:t>Τέταρτου επιπέδου</a:t>
            </a:r>
          </a:p>
          <a:p>
            <a:pPr lvl="4"/>
            <a:r>
              <a:rPr lang="el-GR"/>
              <a:t>Πέμπτου επιπέδου</a:t>
            </a:r>
          </a:p>
        </p:txBody>
      </p:sp>
      <p:sp>
        <p:nvSpPr>
          <p:cNvPr id="4" name="3 - Θέση ημερομηνίας"/>
          <p:cNvSpPr>
            <a:spLocks noGrp="1"/>
          </p:cNvSpPr>
          <p:nvPr>
            <p:ph type="dt" sz="half" idx="10"/>
          </p:nvPr>
        </p:nvSpPr>
        <p:spPr/>
        <p:txBody>
          <a:bodyPr/>
          <a:lstStyle/>
          <a:p>
            <a:fld id="{8D9DD117-AD26-442C-96D5-17022A818E24}" type="datetime1">
              <a:rPr lang="el-GR" smtClean="0"/>
              <a:t>26/1/2023</a:t>
            </a:fld>
            <a:endParaRPr lang="el-GR" dirty="0"/>
          </a:p>
        </p:txBody>
      </p:sp>
      <p:sp>
        <p:nvSpPr>
          <p:cNvPr id="5" name="4 - Θέση υποσέλιδου"/>
          <p:cNvSpPr>
            <a:spLocks noGrp="1"/>
          </p:cNvSpPr>
          <p:nvPr>
            <p:ph type="ftr" sz="quarter" idx="11"/>
          </p:nvPr>
        </p:nvSpPr>
        <p:spPr/>
        <p:txBody>
          <a:bodyPr/>
          <a:lstStyle/>
          <a:p>
            <a:endParaRPr lang="el-GR" dirty="0"/>
          </a:p>
        </p:txBody>
      </p:sp>
      <p:sp>
        <p:nvSpPr>
          <p:cNvPr id="6" name="5 - Θέση αριθμού διαφάνειας"/>
          <p:cNvSpPr>
            <a:spLocks noGrp="1"/>
          </p:cNvSpPr>
          <p:nvPr>
            <p:ph type="sldNum" sz="quarter" idx="12"/>
          </p:nvPr>
        </p:nvSpPr>
        <p:spPr/>
        <p:txBody>
          <a:bodyPr/>
          <a:lstStyle/>
          <a:p>
            <a:fld id="{3DF53439-851E-44AD-84B1-B6BFC3D0C743}" type="slidenum">
              <a:rPr lang="el-GR" smtClean="0"/>
              <a:t>‹#›</a:t>
            </a:fld>
            <a:endParaRPr lang="el-G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Εικόνα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47" y="0"/>
            <a:ext cx="9135105" cy="6858000"/>
          </a:xfrm>
          <a:prstGeom prst="rect">
            <a:avLst/>
          </a:prstGeom>
        </p:spPr>
      </p:pic>
      <p:sp>
        <p:nvSpPr>
          <p:cNvPr id="2" name="1 - Θέση τίτλου"/>
          <p:cNvSpPr>
            <a:spLocks noGrp="1"/>
          </p:cNvSpPr>
          <p:nvPr>
            <p:ph type="title"/>
          </p:nvPr>
        </p:nvSpPr>
        <p:spPr>
          <a:xfrm>
            <a:off x="1331640" y="274638"/>
            <a:ext cx="7355160" cy="1143000"/>
          </a:xfrm>
          <a:prstGeom prst="rect">
            <a:avLst/>
          </a:prstGeom>
        </p:spPr>
        <p:txBody>
          <a:bodyPr vert="horz" lIns="91440" tIns="45720" rIns="91440" bIns="45720" rtlCol="0" anchor="ctr">
            <a:normAutofit/>
          </a:bodyPr>
          <a:lstStyle/>
          <a:p>
            <a:r>
              <a:rPr lang="el-GR"/>
              <a:t>Kλικ για επεξεργασία του τίτλου</a:t>
            </a:r>
          </a:p>
        </p:txBody>
      </p:sp>
      <p:sp>
        <p:nvSpPr>
          <p:cNvPr id="3" name="2 - Θέση κειμένου"/>
          <p:cNvSpPr>
            <a:spLocks noGrp="1"/>
          </p:cNvSpPr>
          <p:nvPr>
            <p:ph type="body" idx="1"/>
          </p:nvPr>
        </p:nvSpPr>
        <p:spPr>
          <a:xfrm>
            <a:off x="1331640" y="1600201"/>
            <a:ext cx="7355160" cy="4061048"/>
          </a:xfrm>
          <a:prstGeom prst="rect">
            <a:avLst/>
          </a:prstGeom>
        </p:spPr>
        <p:txBody>
          <a:bodyPr vert="horz" lIns="91440" tIns="45720" rIns="91440" bIns="45720" rtlCol="0">
            <a:normAutofit/>
          </a:bodyPr>
          <a:lstStyle/>
          <a:p>
            <a:pPr lvl="0"/>
            <a:r>
              <a:rPr lang="el-GR" dirty="0" err="1"/>
              <a:t>Kλικ</a:t>
            </a:r>
            <a:r>
              <a:rPr lang="el-GR" dirty="0"/>
              <a:t> για επεξεργασία των στυλ του υποδείγματος</a:t>
            </a:r>
          </a:p>
          <a:p>
            <a:pPr lvl="1"/>
            <a:r>
              <a:rPr lang="el-GR" dirty="0"/>
              <a:t>Δεύτερου επιπέδου</a:t>
            </a:r>
          </a:p>
          <a:p>
            <a:pPr lvl="2"/>
            <a:r>
              <a:rPr lang="el-GR" dirty="0"/>
              <a:t>Τρίτου επιπέδου</a:t>
            </a:r>
          </a:p>
          <a:p>
            <a:pPr lvl="3"/>
            <a:r>
              <a:rPr lang="el-GR" dirty="0"/>
              <a:t>Τέταρτου επιπέδου</a:t>
            </a:r>
          </a:p>
          <a:p>
            <a:pPr lvl="4"/>
            <a:r>
              <a:rPr lang="el-GR" dirty="0"/>
              <a:t>Πέμπτου επιπέδου</a:t>
            </a:r>
          </a:p>
        </p:txBody>
      </p:sp>
      <p:sp>
        <p:nvSpPr>
          <p:cNvPr id="4" name="3 - Θέση ημερομηνίας"/>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741217-F7D3-4E43-8A48-87174FC2BFEC}" type="datetime1">
              <a:rPr lang="el-GR" smtClean="0"/>
              <a:t>26/1/2023</a:t>
            </a:fld>
            <a:endParaRPr lang="el-GR" dirty="0"/>
          </a:p>
        </p:txBody>
      </p:sp>
      <p:sp>
        <p:nvSpPr>
          <p:cNvPr id="5" name="4 - Θέση υποσέλιδου"/>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dirty="0"/>
          </a:p>
        </p:txBody>
      </p:sp>
      <p:sp>
        <p:nvSpPr>
          <p:cNvPr id="6" name="5 - Θέση αριθμού διαφάνειας"/>
          <p:cNvSpPr>
            <a:spLocks noGrp="1"/>
          </p:cNvSpPr>
          <p:nvPr>
            <p:ph type="sldNum" sz="quarter" idx="4"/>
          </p:nvPr>
        </p:nvSpPr>
        <p:spPr>
          <a:xfrm>
            <a:off x="4445" y="116633"/>
            <a:ext cx="823139" cy="365125"/>
          </a:xfrm>
          <a:prstGeom prst="rect">
            <a:avLst/>
          </a:prstGeom>
        </p:spPr>
        <p:txBody>
          <a:bodyPr vert="horz" lIns="91440" tIns="45720" rIns="91440" bIns="45720" rtlCol="0" anchor="ctr"/>
          <a:lstStyle>
            <a:lvl1pPr algn="ctr">
              <a:defRPr sz="1200" b="1">
                <a:solidFill>
                  <a:schemeClr val="bg1"/>
                </a:solidFill>
                <a:latin typeface="Arial" pitchFamily="34" charset="0"/>
                <a:cs typeface="Arial" pitchFamily="34" charset="0"/>
              </a:defRPr>
            </a:lvl1pPr>
          </a:lstStyle>
          <a:p>
            <a:fld id="{3DF53439-851E-44AD-84B1-B6BFC3D0C743}" type="slidenum">
              <a:rPr lang="el-GR" smtClean="0"/>
              <a:pPr/>
              <a:t>‹#›</a:t>
            </a:fld>
            <a:endParaRPr lang="el-GR" dirty="0"/>
          </a:p>
        </p:txBody>
      </p:sp>
    </p:spTree>
  </p:cSld>
  <p:clrMap bg1="lt1" tx1="dk1" bg2="lt2" tx2="dk2" accent1="accent1" accent2="accent2" accent3="accent3" accent4="accent4" accent5="accent5" accent6="accent6" hlink="hlink" folHlink="folHlink"/>
  <p:sldLayoutIdLst>
    <p:sldLayoutId id="2147483650" r:id="rId1"/>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362777" y="4725144"/>
            <a:ext cx="4634397" cy="864096"/>
          </a:xfrm>
        </p:spPr>
        <p:txBody>
          <a:bodyPr>
            <a:noAutofit/>
          </a:bodyPr>
          <a:lstStyle/>
          <a:p>
            <a:pPr marL="0" indent="0">
              <a:spcBef>
                <a:spcPts val="0"/>
              </a:spcBef>
              <a:buNone/>
            </a:pPr>
            <a:r>
              <a:rPr lang="el-GR" sz="1200" b="1" dirty="0">
                <a:latin typeface="Arial" pitchFamily="34" charset="0"/>
                <a:ea typeface="Tahoma" pitchFamily="34" charset="0"/>
                <a:cs typeface="Arial" pitchFamily="34" charset="0"/>
              </a:rPr>
              <a:t>Εξεταστική Επιτροπή:</a:t>
            </a:r>
            <a:endParaRPr lang="el-GR" sz="1200" dirty="0">
              <a:latin typeface="Arial" pitchFamily="34" charset="0"/>
              <a:ea typeface="Tahoma" pitchFamily="34" charset="0"/>
              <a:cs typeface="Arial" pitchFamily="34" charset="0"/>
            </a:endParaRPr>
          </a:p>
          <a:p>
            <a:pPr marL="0" indent="0">
              <a:spcBef>
                <a:spcPts val="0"/>
              </a:spcBef>
              <a:buNone/>
            </a:pPr>
            <a:r>
              <a:rPr lang="el-GR" sz="1200" dirty="0">
                <a:latin typeface="Arial" pitchFamily="34" charset="0"/>
                <a:ea typeface="Tahoma" pitchFamily="34" charset="0"/>
                <a:cs typeface="Arial" pitchFamily="34" charset="0"/>
              </a:rPr>
              <a:t>Αριστομένης Αντωνιάδης, Επιβλέπων</a:t>
            </a:r>
          </a:p>
          <a:p>
            <a:pPr marL="0" indent="0">
              <a:spcBef>
                <a:spcPts val="0"/>
              </a:spcBef>
              <a:buNone/>
            </a:pPr>
            <a:r>
              <a:rPr lang="el-GR" sz="1200" dirty="0" err="1">
                <a:latin typeface="Arial" pitchFamily="34" charset="0"/>
                <a:ea typeface="Tahoma" pitchFamily="34" charset="0"/>
                <a:cs typeface="Arial" pitchFamily="34" charset="0"/>
              </a:rPr>
              <a:t>Κατσαμάκη</a:t>
            </a:r>
            <a:r>
              <a:rPr lang="el-GR" sz="1200" dirty="0">
                <a:latin typeface="Arial" pitchFamily="34" charset="0"/>
                <a:ea typeface="Tahoma" pitchFamily="34" charset="0"/>
                <a:cs typeface="Arial" pitchFamily="34" charset="0"/>
              </a:rPr>
              <a:t> Αναστασία, Πρώτο Μέλος</a:t>
            </a:r>
          </a:p>
          <a:p>
            <a:pPr marL="0" indent="0">
              <a:spcBef>
                <a:spcPts val="0"/>
              </a:spcBef>
              <a:buNone/>
            </a:pPr>
            <a:r>
              <a:rPr lang="el-GR" sz="1200" dirty="0">
                <a:latin typeface="Arial" pitchFamily="34" charset="0"/>
                <a:ea typeface="Tahoma" pitchFamily="34" charset="0"/>
                <a:cs typeface="Arial" pitchFamily="34" charset="0"/>
              </a:rPr>
              <a:t>Αλευράς Παναγιώτης, Δεύτερο Μέλος</a:t>
            </a:r>
            <a:endParaRPr lang="el-GR" sz="1200" dirty="0">
              <a:latin typeface="Tahoma" pitchFamily="34" charset="0"/>
              <a:ea typeface="Tahoma" pitchFamily="34" charset="0"/>
              <a:cs typeface="Tahoma" pitchFamily="34" charset="0"/>
            </a:endParaRPr>
          </a:p>
        </p:txBody>
      </p:sp>
      <p:sp>
        <p:nvSpPr>
          <p:cNvPr id="4" name="Θέση αριθμού διαφάνειας 3"/>
          <p:cNvSpPr>
            <a:spLocks noGrp="1"/>
          </p:cNvSpPr>
          <p:nvPr>
            <p:ph type="sldNum" sz="quarter" idx="12"/>
          </p:nvPr>
        </p:nvSpPr>
        <p:spPr/>
        <p:txBody>
          <a:bodyPr/>
          <a:lstStyle/>
          <a:p>
            <a:fld id="{3DF53439-851E-44AD-84B1-B6BFC3D0C743}" type="slidenum">
              <a:rPr lang="el-GR" smtClean="0"/>
              <a:t>1</a:t>
            </a:fld>
            <a:endParaRPr lang="el-GR" dirty="0"/>
          </a:p>
        </p:txBody>
      </p:sp>
      <p:sp>
        <p:nvSpPr>
          <p:cNvPr id="2" name="Rectangle 1"/>
          <p:cNvSpPr/>
          <p:nvPr/>
        </p:nvSpPr>
        <p:spPr>
          <a:xfrm>
            <a:off x="2051720" y="497240"/>
            <a:ext cx="4824536" cy="584775"/>
          </a:xfrm>
          <a:prstGeom prst="rect">
            <a:avLst/>
          </a:prstGeom>
        </p:spPr>
        <p:txBody>
          <a:bodyPr wrap="square">
            <a:spAutoFit/>
          </a:bodyPr>
          <a:lstStyle/>
          <a:p>
            <a:r>
              <a:rPr lang="el-GR" b="1" dirty="0">
                <a:latin typeface="Arial" pitchFamily="34" charset="0"/>
                <a:ea typeface="Tahoma" pitchFamily="34" charset="0"/>
                <a:cs typeface="Arial" pitchFamily="34" charset="0"/>
              </a:rPr>
              <a:t>ΠΟΛΥΤΕΧΝΕΙΟ ΚΡΗΤΗΣ</a:t>
            </a:r>
            <a:br>
              <a:rPr lang="el-GR" b="1" dirty="0">
                <a:latin typeface="Arial" pitchFamily="34" charset="0"/>
                <a:ea typeface="Tahoma" pitchFamily="34" charset="0"/>
                <a:cs typeface="Arial" pitchFamily="34" charset="0"/>
              </a:rPr>
            </a:br>
            <a:r>
              <a:rPr lang="el-GR" sz="1400" b="1" dirty="0">
                <a:latin typeface="Arial" pitchFamily="34" charset="0"/>
                <a:ea typeface="Tahoma" pitchFamily="34" charset="0"/>
                <a:cs typeface="Arial" pitchFamily="34" charset="0"/>
              </a:rPr>
              <a:t>ΤΜΗΜΑ ΜΗΧΑΝΙΚΩΝ ΠΑΡΑΓΩΓΗΣ ΚΑΙ ΔΙΟΙΚΗΣΗΣ</a:t>
            </a:r>
            <a:endParaRPr lang="el-GR" sz="1400" dirty="0"/>
          </a:p>
        </p:txBody>
      </p:sp>
      <p:pic>
        <p:nvPicPr>
          <p:cNvPr id="1026" name="Picture 2" descr="F:\0-NEOS DISKOS 1-4-2012\0-TUC\4. PRWTOTYPA\TUC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7763" y="229627"/>
            <a:ext cx="583827" cy="85238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3755093" y="1700808"/>
            <a:ext cx="4943572" cy="2808312"/>
          </a:xfrm>
        </p:spPr>
        <p:txBody>
          <a:bodyPr>
            <a:noAutofit/>
          </a:bodyPr>
          <a:lstStyle/>
          <a:p>
            <a:pPr algn="r"/>
            <a:r>
              <a:rPr lang="el-GR" sz="2800" b="1" dirty="0">
                <a:solidFill>
                  <a:schemeClr val="accent1">
                    <a:lumMod val="75000"/>
                  </a:schemeClr>
                </a:solidFill>
                <a:latin typeface="Arial" pitchFamily="34" charset="0"/>
                <a:ea typeface="Tahoma" pitchFamily="34" charset="0"/>
                <a:cs typeface="Arial" pitchFamily="34" charset="0"/>
              </a:rPr>
              <a:t>Πράσινες</a:t>
            </a:r>
            <a:br>
              <a:rPr lang="el-GR" sz="2800" b="1" dirty="0">
                <a:solidFill>
                  <a:schemeClr val="accent1">
                    <a:lumMod val="75000"/>
                  </a:schemeClr>
                </a:solidFill>
                <a:latin typeface="Arial" pitchFamily="34" charset="0"/>
                <a:ea typeface="Tahoma" pitchFamily="34" charset="0"/>
                <a:cs typeface="Arial" pitchFamily="34" charset="0"/>
              </a:rPr>
            </a:br>
            <a:r>
              <a:rPr lang="el-GR" sz="2800" b="1" dirty="0">
                <a:solidFill>
                  <a:schemeClr val="accent1">
                    <a:lumMod val="75000"/>
                  </a:schemeClr>
                </a:solidFill>
                <a:latin typeface="Arial" pitchFamily="34" charset="0"/>
                <a:ea typeface="Tahoma" pitchFamily="34" charset="0"/>
                <a:cs typeface="Arial" pitchFamily="34" charset="0"/>
              </a:rPr>
              <a:t>Κατασκευαστικές</a:t>
            </a:r>
            <a:br>
              <a:rPr lang="el-GR" sz="2800" b="1" dirty="0">
                <a:solidFill>
                  <a:schemeClr val="accent1">
                    <a:lumMod val="75000"/>
                  </a:schemeClr>
                </a:solidFill>
                <a:latin typeface="Arial" pitchFamily="34" charset="0"/>
                <a:ea typeface="Tahoma" pitchFamily="34" charset="0"/>
                <a:cs typeface="Arial" pitchFamily="34" charset="0"/>
              </a:rPr>
            </a:br>
            <a:r>
              <a:rPr lang="el-GR" sz="2800" b="1" dirty="0">
                <a:solidFill>
                  <a:schemeClr val="accent1">
                    <a:lumMod val="75000"/>
                  </a:schemeClr>
                </a:solidFill>
                <a:latin typeface="Arial" pitchFamily="34" charset="0"/>
                <a:ea typeface="Tahoma" pitchFamily="34" charset="0"/>
                <a:cs typeface="Arial" pitchFamily="34" charset="0"/>
              </a:rPr>
              <a:t>Τεχνολογίες</a:t>
            </a:r>
            <a:br>
              <a:rPr lang="el-GR" sz="2200" b="1" dirty="0">
                <a:latin typeface="Arial" pitchFamily="34" charset="0"/>
                <a:ea typeface="Tahoma" pitchFamily="34" charset="0"/>
                <a:cs typeface="Arial" pitchFamily="34" charset="0"/>
              </a:rPr>
            </a:br>
            <a:br>
              <a:rPr lang="en-US" sz="2200" b="1" dirty="0">
                <a:latin typeface="Arial" pitchFamily="34" charset="0"/>
                <a:ea typeface="Tahoma" pitchFamily="34" charset="0"/>
                <a:cs typeface="Arial" pitchFamily="34" charset="0"/>
              </a:rPr>
            </a:br>
            <a:br>
              <a:rPr lang="en-US" sz="2200" b="1" dirty="0">
                <a:latin typeface="Arial" pitchFamily="34" charset="0"/>
                <a:ea typeface="Tahoma" pitchFamily="34" charset="0"/>
                <a:cs typeface="Arial" pitchFamily="34" charset="0"/>
              </a:rPr>
            </a:br>
            <a:br>
              <a:rPr lang="en-US" sz="2200" b="1" dirty="0">
                <a:latin typeface="Arial" pitchFamily="34" charset="0"/>
                <a:ea typeface="Tahoma" pitchFamily="34" charset="0"/>
                <a:cs typeface="Arial" pitchFamily="34" charset="0"/>
              </a:rPr>
            </a:br>
            <a:br>
              <a:rPr lang="el-GR" sz="2200" dirty="0">
                <a:latin typeface="Arial" pitchFamily="34" charset="0"/>
                <a:ea typeface="Tahoma" pitchFamily="34" charset="0"/>
                <a:cs typeface="Arial" pitchFamily="34" charset="0"/>
              </a:rPr>
            </a:br>
            <a:r>
              <a:rPr lang="el-GR" sz="1600" b="1" dirty="0">
                <a:latin typeface="Arial" pitchFamily="34" charset="0"/>
                <a:ea typeface="Tahoma" pitchFamily="34" charset="0"/>
                <a:cs typeface="Arial" pitchFamily="34" charset="0"/>
              </a:rPr>
              <a:t>Νικόλαος Ι. Κασούνης</a:t>
            </a:r>
            <a:endParaRPr lang="el-GR" sz="2200" b="1" dirty="0">
              <a:latin typeface="Arial" pitchFamily="34" charset="0"/>
              <a:ea typeface="Tahoma" pitchFamily="34" charset="0"/>
              <a:cs typeface="Arial" pitchFamily="34" charset="0"/>
            </a:endParaRPr>
          </a:p>
        </p:txBody>
      </p:sp>
      <p:pic>
        <p:nvPicPr>
          <p:cNvPr id="9" name="Picture 8" descr="Diagram&#10;&#10;Description automatically generated">
            <a:extLst>
              <a:ext uri="{FF2B5EF4-FFF2-40B4-BE49-F238E27FC236}">
                <a16:creationId xmlns:a16="http://schemas.microsoft.com/office/drawing/2014/main" id="{EC7890DB-5ABA-56BA-DD44-A90413E13C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61590" y="1492002"/>
            <a:ext cx="3745716" cy="3051754"/>
          </a:xfrm>
          <a:prstGeom prst="rect">
            <a:avLst/>
          </a:prstGeom>
        </p:spPr>
      </p:pic>
      <p:sp>
        <p:nvSpPr>
          <p:cNvPr id="6" name="Rectangle 5">
            <a:extLst>
              <a:ext uri="{FF2B5EF4-FFF2-40B4-BE49-F238E27FC236}">
                <a16:creationId xmlns:a16="http://schemas.microsoft.com/office/drawing/2014/main" id="{C901372C-DEC9-F114-A269-498E70FF30C3}"/>
              </a:ext>
            </a:extLst>
          </p:cNvPr>
          <p:cNvSpPr/>
          <p:nvPr/>
        </p:nvSpPr>
        <p:spPr>
          <a:xfrm>
            <a:off x="20478" y="5517232"/>
            <a:ext cx="395536" cy="144016"/>
          </a:xfrm>
          <a:prstGeom prst="rect">
            <a:avLst/>
          </a:prstGeom>
          <a:solidFill>
            <a:srgbClr val="D9DBDA"/>
          </a:solidFill>
          <a:ln>
            <a:solidFill>
              <a:srgbClr val="D9DBDA"/>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l-GR"/>
          </a:p>
        </p:txBody>
      </p:sp>
    </p:spTree>
    <p:extLst>
      <p:ext uri="{BB962C8B-B14F-4D97-AF65-F5344CB8AC3E}">
        <p14:creationId xmlns:p14="http://schemas.microsoft.com/office/powerpoint/2010/main" val="41732341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DF53439-851E-44AD-84B1-B6BFC3D0C743}" type="slidenum">
              <a:rPr lang="el-GR" smtClean="0"/>
              <a:t>10</a:t>
            </a:fld>
            <a:endParaRPr lang="el-GR" dirty="0"/>
          </a:p>
        </p:txBody>
      </p:sp>
      <p:sp>
        <p:nvSpPr>
          <p:cNvPr id="7" name="Rectangle 6"/>
          <p:cNvSpPr/>
          <p:nvPr/>
        </p:nvSpPr>
        <p:spPr>
          <a:xfrm>
            <a:off x="1187624" y="5949280"/>
            <a:ext cx="1639873" cy="338554"/>
          </a:xfrm>
          <a:prstGeom prst="rect">
            <a:avLst/>
          </a:prstGeom>
        </p:spPr>
        <p:txBody>
          <a:bodyPr wrap="none">
            <a:spAutoFit/>
          </a:bodyPr>
          <a:lstStyle/>
          <a:p>
            <a:r>
              <a:rPr lang="el-GR" sz="1600" b="1" dirty="0">
                <a:solidFill>
                  <a:schemeClr val="bg1"/>
                </a:solidFill>
                <a:latin typeface="Arial" pitchFamily="34" charset="0"/>
                <a:cs typeface="Arial" pitchFamily="34" charset="0"/>
              </a:rPr>
              <a:t>Σας ευχαριστώ</a:t>
            </a:r>
          </a:p>
        </p:txBody>
      </p:sp>
      <p:pic>
        <p:nvPicPr>
          <p:cNvPr id="10" name="Picture 9" descr="Text&#10;&#10;Description automatically generated">
            <a:extLst>
              <a:ext uri="{FF2B5EF4-FFF2-40B4-BE49-F238E27FC236}">
                <a16:creationId xmlns:a16="http://schemas.microsoft.com/office/drawing/2014/main" id="{5EF37207-01BF-004D-75AA-5C26FEFAA4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3808" y="2625661"/>
            <a:ext cx="3672408" cy="1606678"/>
          </a:xfrm>
          <a:prstGeom prst="rect">
            <a:avLst/>
          </a:prstGeom>
        </p:spPr>
      </p:pic>
      <p:sp>
        <p:nvSpPr>
          <p:cNvPr id="2" name="Rectangle 1">
            <a:extLst>
              <a:ext uri="{FF2B5EF4-FFF2-40B4-BE49-F238E27FC236}">
                <a16:creationId xmlns:a16="http://schemas.microsoft.com/office/drawing/2014/main" id="{CF0A8325-EFD8-0CF6-B05F-64DAA81F6B6F}"/>
              </a:ext>
            </a:extLst>
          </p:cNvPr>
          <p:cNvSpPr/>
          <p:nvPr/>
        </p:nvSpPr>
        <p:spPr>
          <a:xfrm>
            <a:off x="20478" y="5517232"/>
            <a:ext cx="395536" cy="144016"/>
          </a:xfrm>
          <a:prstGeom prst="rect">
            <a:avLst/>
          </a:prstGeom>
          <a:solidFill>
            <a:srgbClr val="D9DBDA"/>
          </a:solidFill>
          <a:ln>
            <a:solidFill>
              <a:srgbClr val="D9DBDA"/>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l-GR"/>
          </a:p>
        </p:txBody>
      </p:sp>
    </p:spTree>
    <p:extLst>
      <p:ext uri="{BB962C8B-B14F-4D97-AF65-F5344CB8AC3E}">
        <p14:creationId xmlns:p14="http://schemas.microsoft.com/office/powerpoint/2010/main" val="2898310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p:cNvSpPr>
            <a:spLocks noGrp="1"/>
          </p:cNvSpPr>
          <p:nvPr>
            <p:ph idx="1"/>
          </p:nvPr>
        </p:nvSpPr>
        <p:spPr>
          <a:xfrm>
            <a:off x="1246407" y="816245"/>
            <a:ext cx="5832648" cy="2858834"/>
          </a:xfrm>
          <a:effectLst>
            <a:outerShdw blurRad="50800" dist="38100" dir="18900000" algn="bl"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anchor="ctr">
            <a:noAutofit/>
          </a:bodyPr>
          <a:lstStyle/>
          <a:p>
            <a:pPr marL="0" indent="0">
              <a:spcBef>
                <a:spcPts val="0"/>
              </a:spcBef>
              <a:spcAft>
                <a:spcPts val="600"/>
              </a:spcAft>
              <a:buNone/>
            </a:pPr>
            <a:r>
              <a:rPr lang="el-GR" sz="1600" dirty="0">
                <a:solidFill>
                  <a:schemeClr val="tx1"/>
                </a:solidFill>
                <a:latin typeface="Arial" pitchFamily="34" charset="0"/>
                <a:cs typeface="Arial" pitchFamily="34" charset="0"/>
              </a:rPr>
              <a:t>Βασικός κορμός</a:t>
            </a:r>
          </a:p>
          <a:p>
            <a:pPr>
              <a:spcBef>
                <a:spcPts val="0"/>
              </a:spcBef>
              <a:spcAft>
                <a:spcPts val="600"/>
              </a:spcAft>
              <a:buFont typeface="+mj-lt"/>
              <a:buAutoNum type="arabicPeriod"/>
            </a:pPr>
            <a:endParaRPr lang="el-GR" sz="1400" dirty="0">
              <a:solidFill>
                <a:schemeClr val="tx1"/>
              </a:solidFill>
              <a:latin typeface="Arial" pitchFamily="34" charset="0"/>
              <a:cs typeface="Arial" pitchFamily="34" charset="0"/>
            </a:endParaRPr>
          </a:p>
          <a:p>
            <a:pPr>
              <a:spcBef>
                <a:spcPts val="0"/>
              </a:spcBef>
              <a:spcAft>
                <a:spcPts val="600"/>
              </a:spcAft>
              <a:buFont typeface="+mj-lt"/>
              <a:buAutoNum type="arabicPeriod"/>
            </a:pPr>
            <a:r>
              <a:rPr lang="el-GR" sz="1400" dirty="0">
                <a:solidFill>
                  <a:schemeClr val="tx1"/>
                </a:solidFill>
                <a:latin typeface="Arial" pitchFamily="34" charset="0"/>
                <a:cs typeface="Arial" pitchFamily="34" charset="0"/>
              </a:rPr>
              <a:t>Οι βασικές έννοιες της πράσινης παραγωγής</a:t>
            </a:r>
          </a:p>
          <a:p>
            <a:pPr>
              <a:spcBef>
                <a:spcPts val="0"/>
              </a:spcBef>
              <a:spcAft>
                <a:spcPts val="600"/>
              </a:spcAft>
              <a:buFont typeface="+mj-lt"/>
              <a:buAutoNum type="arabicPeriod"/>
            </a:pPr>
            <a:r>
              <a:rPr lang="el-GR" sz="1400" dirty="0">
                <a:solidFill>
                  <a:schemeClr val="tx1"/>
                </a:solidFill>
                <a:latin typeface="Arial" pitchFamily="34" charset="0"/>
                <a:cs typeface="Arial" pitchFamily="34" charset="0"/>
              </a:rPr>
              <a:t>Νομικό πλαίσιο, ΑΠΕ, ανακύκλωση και νέα υλικά παραγωγής</a:t>
            </a:r>
          </a:p>
          <a:p>
            <a:pPr>
              <a:spcBef>
                <a:spcPts val="0"/>
              </a:spcBef>
              <a:spcAft>
                <a:spcPts val="600"/>
              </a:spcAft>
              <a:buFont typeface="+mj-lt"/>
              <a:buAutoNum type="arabicPeriod"/>
            </a:pPr>
            <a:r>
              <a:rPr lang="el-GR" sz="1400" dirty="0">
                <a:solidFill>
                  <a:schemeClr val="tx1"/>
                </a:solidFill>
                <a:latin typeface="Arial" pitchFamily="34" charset="0"/>
                <a:cs typeface="Arial" pitchFamily="34" charset="0"/>
              </a:rPr>
              <a:t>Πράσινες τεχνολογίες παραγωγής</a:t>
            </a:r>
          </a:p>
          <a:p>
            <a:pPr>
              <a:spcBef>
                <a:spcPts val="0"/>
              </a:spcBef>
              <a:spcAft>
                <a:spcPts val="600"/>
              </a:spcAft>
              <a:buFont typeface="+mj-lt"/>
              <a:buAutoNum type="arabicPeriod"/>
            </a:pPr>
            <a:r>
              <a:rPr lang="el-GR" sz="1400" dirty="0">
                <a:solidFill>
                  <a:schemeClr val="tx1"/>
                </a:solidFill>
                <a:latin typeface="Arial" pitchFamily="34" charset="0"/>
                <a:cs typeface="Arial" pitchFamily="34" charset="0"/>
              </a:rPr>
              <a:t>Οργάνωση μιας πράσινης παραγωγής</a:t>
            </a:r>
            <a:endParaRPr lang="en-US" sz="1400" dirty="0">
              <a:solidFill>
                <a:schemeClr val="tx1"/>
              </a:solidFill>
              <a:latin typeface="Arial" pitchFamily="34" charset="0"/>
              <a:cs typeface="Arial" pitchFamily="34" charset="0"/>
            </a:endParaRPr>
          </a:p>
          <a:p>
            <a:pPr>
              <a:spcBef>
                <a:spcPts val="0"/>
              </a:spcBef>
              <a:spcAft>
                <a:spcPts val="600"/>
              </a:spcAft>
              <a:buFont typeface="+mj-lt"/>
              <a:buAutoNum type="arabicPeriod"/>
            </a:pPr>
            <a:r>
              <a:rPr lang="el-GR" sz="1400" dirty="0">
                <a:solidFill>
                  <a:schemeClr val="tx1"/>
                </a:solidFill>
                <a:latin typeface="Arial" pitchFamily="34" charset="0"/>
                <a:cs typeface="Arial" pitchFamily="34" charset="0"/>
              </a:rPr>
              <a:t>Τέταρτη Βιομηχανική Επανάσταση / Industry 4.0</a:t>
            </a:r>
          </a:p>
        </p:txBody>
      </p:sp>
      <p:sp>
        <p:nvSpPr>
          <p:cNvPr id="4" name="Θέση αριθμού διαφάνειας 3"/>
          <p:cNvSpPr>
            <a:spLocks noGrp="1"/>
          </p:cNvSpPr>
          <p:nvPr>
            <p:ph type="sldNum" sz="quarter" idx="12"/>
          </p:nvPr>
        </p:nvSpPr>
        <p:spPr/>
        <p:txBody>
          <a:bodyPr/>
          <a:lstStyle/>
          <a:p>
            <a:fld id="{3DF53439-851E-44AD-84B1-B6BFC3D0C743}" type="slidenum">
              <a:rPr lang="el-GR" smtClean="0"/>
              <a:t>2</a:t>
            </a:fld>
            <a:endParaRPr lang="el-GR" dirty="0"/>
          </a:p>
        </p:txBody>
      </p:sp>
      <p:sp>
        <p:nvSpPr>
          <p:cNvPr id="5" name="Rectangle 4"/>
          <p:cNvSpPr/>
          <p:nvPr/>
        </p:nvSpPr>
        <p:spPr>
          <a:xfrm>
            <a:off x="1187624" y="5949280"/>
            <a:ext cx="1411540" cy="338554"/>
          </a:xfrm>
          <a:prstGeom prst="rect">
            <a:avLst/>
          </a:prstGeom>
        </p:spPr>
        <p:txBody>
          <a:bodyPr wrap="none">
            <a:spAutoFit/>
          </a:bodyPr>
          <a:lstStyle/>
          <a:p>
            <a:r>
              <a:rPr lang="el-GR" sz="1600" b="1" dirty="0">
                <a:solidFill>
                  <a:schemeClr val="bg1"/>
                </a:solidFill>
                <a:latin typeface="Arial" pitchFamily="34" charset="0"/>
                <a:cs typeface="Arial" pitchFamily="34" charset="0"/>
              </a:rPr>
              <a:t>Περιεχόμενα</a:t>
            </a:r>
          </a:p>
        </p:txBody>
      </p:sp>
      <p:pic>
        <p:nvPicPr>
          <p:cNvPr id="9" name="Picture 8" descr="Icon&#10;&#10;Description automatically generated">
            <a:extLst>
              <a:ext uri="{FF2B5EF4-FFF2-40B4-BE49-F238E27FC236}">
                <a16:creationId xmlns:a16="http://schemas.microsoft.com/office/drawing/2014/main" id="{39C835A2-5299-3B18-AFEF-00D7605A9E9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0244" y="3870521"/>
            <a:ext cx="1696171" cy="1696171"/>
          </a:xfrm>
          <a:prstGeom prst="rect">
            <a:avLst/>
          </a:prstGeom>
        </p:spPr>
      </p:pic>
      <p:pic>
        <p:nvPicPr>
          <p:cNvPr id="6" name="Graphic 5" descr="Deciduous tree with solid fill">
            <a:extLst>
              <a:ext uri="{FF2B5EF4-FFF2-40B4-BE49-F238E27FC236}">
                <a16:creationId xmlns:a16="http://schemas.microsoft.com/office/drawing/2014/main" id="{5689B3FC-D558-B0EC-2739-9C536E66E9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11129" y="4261406"/>
            <a:ext cx="914400" cy="914400"/>
          </a:xfrm>
          <a:prstGeom prst="rect">
            <a:avLst/>
          </a:prstGeom>
        </p:spPr>
      </p:pic>
      <p:sp>
        <p:nvSpPr>
          <p:cNvPr id="2" name="Rectangle 1">
            <a:extLst>
              <a:ext uri="{FF2B5EF4-FFF2-40B4-BE49-F238E27FC236}">
                <a16:creationId xmlns:a16="http://schemas.microsoft.com/office/drawing/2014/main" id="{D3A886DC-DE0C-60CB-7F5F-6C129A54CD03}"/>
              </a:ext>
            </a:extLst>
          </p:cNvPr>
          <p:cNvSpPr/>
          <p:nvPr/>
        </p:nvSpPr>
        <p:spPr>
          <a:xfrm>
            <a:off x="20478" y="5517232"/>
            <a:ext cx="395536" cy="144016"/>
          </a:xfrm>
          <a:prstGeom prst="rect">
            <a:avLst/>
          </a:prstGeom>
          <a:solidFill>
            <a:srgbClr val="D9DBDA"/>
          </a:solidFill>
          <a:ln>
            <a:solidFill>
              <a:srgbClr val="D9DBDA"/>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l-GR"/>
          </a:p>
        </p:txBody>
      </p:sp>
    </p:spTree>
    <p:extLst>
      <p:ext uri="{BB962C8B-B14F-4D97-AF65-F5344CB8AC3E}">
        <p14:creationId xmlns:p14="http://schemas.microsoft.com/office/powerpoint/2010/main" val="1759709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Θέση αριθμού διαφάνειας 3"/>
          <p:cNvSpPr>
            <a:spLocks noGrp="1"/>
          </p:cNvSpPr>
          <p:nvPr>
            <p:ph type="sldNum" sz="quarter" idx="12"/>
          </p:nvPr>
        </p:nvSpPr>
        <p:spPr/>
        <p:txBody>
          <a:bodyPr/>
          <a:lstStyle/>
          <a:p>
            <a:fld id="{3DF53439-851E-44AD-84B1-B6BFC3D0C743}" type="slidenum">
              <a:rPr lang="el-GR" smtClean="0"/>
              <a:t>3</a:t>
            </a:fld>
            <a:endParaRPr lang="el-GR" dirty="0"/>
          </a:p>
        </p:txBody>
      </p:sp>
      <p:sp>
        <p:nvSpPr>
          <p:cNvPr id="5" name="Rectangle 4"/>
          <p:cNvSpPr/>
          <p:nvPr/>
        </p:nvSpPr>
        <p:spPr>
          <a:xfrm>
            <a:off x="1187624" y="5949280"/>
            <a:ext cx="1172116" cy="338554"/>
          </a:xfrm>
          <a:prstGeom prst="rect">
            <a:avLst/>
          </a:prstGeom>
        </p:spPr>
        <p:txBody>
          <a:bodyPr wrap="none">
            <a:spAutoFit/>
          </a:bodyPr>
          <a:lstStyle/>
          <a:p>
            <a:r>
              <a:rPr lang="el-GR" sz="1600" b="1" dirty="0">
                <a:solidFill>
                  <a:schemeClr val="bg1"/>
                </a:solidFill>
                <a:latin typeface="Arial" pitchFamily="34" charset="0"/>
                <a:cs typeface="Arial" pitchFamily="34" charset="0"/>
              </a:rPr>
              <a:t>Εισαγωγή</a:t>
            </a:r>
          </a:p>
        </p:txBody>
      </p:sp>
      <p:sp>
        <p:nvSpPr>
          <p:cNvPr id="7" name="Content Placeholder 6">
            <a:extLst>
              <a:ext uri="{FF2B5EF4-FFF2-40B4-BE49-F238E27FC236}">
                <a16:creationId xmlns:a16="http://schemas.microsoft.com/office/drawing/2014/main" id="{75218552-CC24-84A3-EB5E-5F24BAC43A3B}"/>
              </a:ext>
            </a:extLst>
          </p:cNvPr>
          <p:cNvSpPr>
            <a:spLocks noGrp="1"/>
          </p:cNvSpPr>
          <p:nvPr>
            <p:ph idx="1"/>
          </p:nvPr>
        </p:nvSpPr>
        <p:spPr>
          <a:xfrm>
            <a:off x="1187624" y="591901"/>
            <a:ext cx="7355160" cy="1130642"/>
          </a:xfrm>
        </p:spPr>
        <p:txBody>
          <a:bodyPr>
            <a:normAutofit/>
          </a:bodyPr>
          <a:lstStyle/>
          <a:p>
            <a:pPr marL="0" indent="0">
              <a:buNone/>
            </a:pPr>
            <a:r>
              <a:rPr lang="el-GR" sz="2400" dirty="0">
                <a:latin typeface="Arial" panose="020B0604020202020204" pitchFamily="34" charset="0"/>
                <a:cs typeface="Arial" panose="020B0604020202020204" pitchFamily="34" charset="0"/>
              </a:rPr>
              <a:t>Πράσινες Κατασκευαστικές Τεχνολογίες</a:t>
            </a:r>
          </a:p>
        </p:txBody>
      </p:sp>
      <p:cxnSp>
        <p:nvCxnSpPr>
          <p:cNvPr id="10" name="Straight Connector 9">
            <a:extLst>
              <a:ext uri="{FF2B5EF4-FFF2-40B4-BE49-F238E27FC236}">
                <a16:creationId xmlns:a16="http://schemas.microsoft.com/office/drawing/2014/main" id="{D161A378-7705-17E5-5F68-3D12B0053153}"/>
              </a:ext>
            </a:extLst>
          </p:cNvPr>
          <p:cNvCxnSpPr>
            <a:cxnSpLocks/>
          </p:cNvCxnSpPr>
          <p:nvPr/>
        </p:nvCxnSpPr>
        <p:spPr>
          <a:xfrm>
            <a:off x="1187624" y="1170689"/>
            <a:ext cx="7355160" cy="0"/>
          </a:xfrm>
          <a:prstGeom prst="line">
            <a:avLst/>
          </a:prstGeom>
        </p:spPr>
        <p:style>
          <a:lnRef idx="1">
            <a:schemeClr val="dk1"/>
          </a:lnRef>
          <a:fillRef idx="0">
            <a:schemeClr val="dk1"/>
          </a:fillRef>
          <a:effectRef idx="0">
            <a:schemeClr val="dk1"/>
          </a:effectRef>
          <a:fontRef idx="minor">
            <a:schemeClr val="tx1"/>
          </a:fontRef>
        </p:style>
      </p:cxnSp>
      <p:sp>
        <p:nvSpPr>
          <p:cNvPr id="14" name="Rectangle: Rounded Corners 13">
            <a:extLst>
              <a:ext uri="{FF2B5EF4-FFF2-40B4-BE49-F238E27FC236}">
                <a16:creationId xmlns:a16="http://schemas.microsoft.com/office/drawing/2014/main" id="{48062024-0F90-B20B-9438-0ECD754D78AB}"/>
              </a:ext>
            </a:extLst>
          </p:cNvPr>
          <p:cNvSpPr/>
          <p:nvPr/>
        </p:nvSpPr>
        <p:spPr>
          <a:xfrm>
            <a:off x="1547664" y="2450810"/>
            <a:ext cx="2509289" cy="813812"/>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Διαδικασία Παραγωγής</a:t>
            </a:r>
          </a:p>
        </p:txBody>
      </p:sp>
      <p:sp>
        <p:nvSpPr>
          <p:cNvPr id="22" name="Rectangle: Rounded Corners 21">
            <a:extLst>
              <a:ext uri="{FF2B5EF4-FFF2-40B4-BE49-F238E27FC236}">
                <a16:creationId xmlns:a16="http://schemas.microsoft.com/office/drawing/2014/main" id="{ABEDC24E-74E9-22C2-17D6-4785E202A2BF}"/>
              </a:ext>
            </a:extLst>
          </p:cNvPr>
          <p:cNvSpPr/>
          <p:nvPr/>
        </p:nvSpPr>
        <p:spPr>
          <a:xfrm>
            <a:off x="5724128" y="2448288"/>
            <a:ext cx="2509289" cy="813812"/>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Προϊόν</a:t>
            </a:r>
          </a:p>
        </p:txBody>
      </p:sp>
      <p:sp>
        <p:nvSpPr>
          <p:cNvPr id="23" name="Arrow: Right 22">
            <a:extLst>
              <a:ext uri="{FF2B5EF4-FFF2-40B4-BE49-F238E27FC236}">
                <a16:creationId xmlns:a16="http://schemas.microsoft.com/office/drawing/2014/main" id="{B60CA0C8-4748-F245-8975-0772853D528C}"/>
              </a:ext>
            </a:extLst>
          </p:cNvPr>
          <p:cNvSpPr/>
          <p:nvPr/>
        </p:nvSpPr>
        <p:spPr>
          <a:xfrm>
            <a:off x="4359837" y="2601398"/>
            <a:ext cx="978408" cy="507593"/>
          </a:xfrm>
          <a:prstGeom prs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l-GR"/>
          </a:p>
        </p:txBody>
      </p:sp>
      <p:sp>
        <p:nvSpPr>
          <p:cNvPr id="24" name="Rectangle 23">
            <a:extLst>
              <a:ext uri="{FF2B5EF4-FFF2-40B4-BE49-F238E27FC236}">
                <a16:creationId xmlns:a16="http://schemas.microsoft.com/office/drawing/2014/main" id="{7029CDEB-2BB4-CA04-AAB6-74F503D9485F}"/>
              </a:ext>
            </a:extLst>
          </p:cNvPr>
          <p:cNvSpPr/>
          <p:nvPr/>
        </p:nvSpPr>
        <p:spPr>
          <a:xfrm>
            <a:off x="1187624" y="3561362"/>
            <a:ext cx="4176464" cy="1551088"/>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r>
              <a:rPr lang="el-GR" u="sng" dirty="0">
                <a:latin typeface="Arial" panose="020B0604020202020204" pitchFamily="34" charset="0"/>
                <a:cs typeface="Arial" panose="020B0604020202020204" pitchFamily="34" charset="0"/>
              </a:rPr>
              <a:t>Στόχος</a:t>
            </a:r>
          </a:p>
          <a:p>
            <a:pPr marL="285750" indent="-285750">
              <a:buFont typeface="Arial" panose="020B0604020202020204" pitchFamily="34" charset="0"/>
              <a:buChar char="•"/>
            </a:pPr>
            <a:r>
              <a:rPr lang="el-GR" sz="1400" dirty="0">
                <a:latin typeface="Arial" panose="020B0604020202020204" pitchFamily="34" charset="0"/>
                <a:cs typeface="Arial" panose="020B0604020202020204" pitchFamily="34" charset="0"/>
              </a:rPr>
              <a:t>Η μείωση πρώτων υλών </a:t>
            </a:r>
          </a:p>
          <a:p>
            <a:pPr marL="285750" indent="-285750">
              <a:buFont typeface="Arial" panose="020B0604020202020204" pitchFamily="34" charset="0"/>
              <a:buChar char="•"/>
            </a:pPr>
            <a:r>
              <a:rPr lang="el-GR" sz="1400" dirty="0">
                <a:latin typeface="Arial" panose="020B0604020202020204" pitchFamily="34" charset="0"/>
                <a:cs typeface="Arial" panose="020B0604020202020204" pitchFamily="34" charset="0"/>
              </a:rPr>
              <a:t>Η μείωση της απαραίτητης ενέργειας</a:t>
            </a:r>
          </a:p>
          <a:p>
            <a:pPr marL="285750" indent="-285750">
              <a:buFont typeface="Arial" panose="020B0604020202020204" pitchFamily="34" charset="0"/>
              <a:buChar char="•"/>
            </a:pPr>
            <a:r>
              <a:rPr lang="el-GR" sz="1400" dirty="0">
                <a:latin typeface="Arial" panose="020B0604020202020204" pitchFamily="34" charset="0"/>
                <a:cs typeface="Arial" panose="020B0604020202020204" pitchFamily="34" charset="0"/>
              </a:rPr>
              <a:t>Η χρήση ΑΠΕ</a:t>
            </a:r>
          </a:p>
          <a:p>
            <a:pPr marL="285750" indent="-285750">
              <a:buFont typeface="Arial" panose="020B0604020202020204" pitchFamily="34" charset="0"/>
              <a:buChar char="•"/>
            </a:pPr>
            <a:r>
              <a:rPr lang="el-GR" sz="1400" dirty="0">
                <a:latin typeface="Arial" panose="020B0604020202020204" pitchFamily="34" charset="0"/>
                <a:cs typeface="Arial" panose="020B0604020202020204" pitchFamily="34" charset="0"/>
              </a:rPr>
              <a:t>Η μείωση των τοξικών αποβλήτων</a:t>
            </a:r>
          </a:p>
          <a:p>
            <a:pPr marL="285750" indent="-285750">
              <a:buFont typeface="Arial" panose="020B0604020202020204" pitchFamily="34" charset="0"/>
              <a:buChar char="•"/>
            </a:pPr>
            <a:r>
              <a:rPr lang="el-GR" sz="1400" dirty="0">
                <a:latin typeface="Arial" panose="020B0604020202020204" pitchFamily="34" charset="0"/>
                <a:cs typeface="Arial" panose="020B0604020202020204" pitchFamily="34" charset="0"/>
              </a:rPr>
              <a:t>Η χρήση υλικών φιλικών προς το περιβάλλον</a:t>
            </a:r>
          </a:p>
        </p:txBody>
      </p:sp>
      <p:sp>
        <p:nvSpPr>
          <p:cNvPr id="26" name="Rectangle 25">
            <a:extLst>
              <a:ext uri="{FF2B5EF4-FFF2-40B4-BE49-F238E27FC236}">
                <a16:creationId xmlns:a16="http://schemas.microsoft.com/office/drawing/2014/main" id="{E7850DA7-6412-2EC4-7B35-D2A25FB0DB42}"/>
              </a:ext>
            </a:extLst>
          </p:cNvPr>
          <p:cNvSpPr/>
          <p:nvPr/>
        </p:nvSpPr>
        <p:spPr>
          <a:xfrm>
            <a:off x="1187624" y="1274000"/>
            <a:ext cx="6541737" cy="1070978"/>
          </a:xfrm>
          <a:prstGeom prst="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r>
              <a:rPr lang="el-GR" sz="1600" dirty="0">
                <a:latin typeface="Arial" panose="020B0604020202020204" pitchFamily="34" charset="0"/>
                <a:cs typeface="Arial" panose="020B0604020202020204" pitchFamily="34" charset="0"/>
              </a:rPr>
              <a:t>Ήδη από τα τέλη της δεκαετίας του 80’ - αρχές 90’ αρχίζει να αλλάζει το τοπίο στο χώρο της βιομηχανίας. Νέες ιδέες, μέθοδοι, τεχνολογίες φέρνουν επανάσταση στον τρόπο με τον οποίο γίνεται η παραγωγή αγαθών.</a:t>
            </a:r>
          </a:p>
        </p:txBody>
      </p:sp>
      <p:sp>
        <p:nvSpPr>
          <p:cNvPr id="2" name="Double Wave 1">
            <a:extLst>
              <a:ext uri="{FF2B5EF4-FFF2-40B4-BE49-F238E27FC236}">
                <a16:creationId xmlns:a16="http://schemas.microsoft.com/office/drawing/2014/main" id="{226A85C4-7A4A-8688-CD4C-FDBD6D864E3C}"/>
              </a:ext>
            </a:extLst>
          </p:cNvPr>
          <p:cNvSpPr/>
          <p:nvPr/>
        </p:nvSpPr>
        <p:spPr>
          <a:xfrm>
            <a:off x="5338246" y="3724838"/>
            <a:ext cx="2895172" cy="1551088"/>
          </a:xfrm>
          <a:prstGeom prst="doubleWave">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l-GR" sz="2400" dirty="0">
                <a:solidFill>
                  <a:schemeClr val="bg1"/>
                </a:solidFill>
                <a:latin typeface="Arial" panose="020B0604020202020204" pitchFamily="34" charset="0"/>
                <a:cs typeface="Arial" panose="020B0604020202020204" pitchFamily="34" charset="0"/>
              </a:rPr>
              <a:t>Βιωσιμότητα &amp;</a:t>
            </a:r>
            <a:br>
              <a:rPr lang="el-GR" sz="2400" dirty="0">
                <a:solidFill>
                  <a:schemeClr val="bg1"/>
                </a:solidFill>
                <a:latin typeface="Arial" panose="020B0604020202020204" pitchFamily="34" charset="0"/>
                <a:cs typeface="Arial" panose="020B0604020202020204" pitchFamily="34" charset="0"/>
              </a:rPr>
            </a:br>
            <a:r>
              <a:rPr lang="el-GR" sz="2400" dirty="0">
                <a:solidFill>
                  <a:schemeClr val="bg1"/>
                </a:solidFill>
                <a:latin typeface="Arial" panose="020B0604020202020204" pitchFamily="34" charset="0"/>
                <a:cs typeface="Arial" panose="020B0604020202020204" pitchFamily="34" charset="0"/>
              </a:rPr>
              <a:t>Αειφόρος Ανάπτυξη</a:t>
            </a:r>
          </a:p>
        </p:txBody>
      </p:sp>
      <p:sp>
        <p:nvSpPr>
          <p:cNvPr id="3" name="Rectangle 2">
            <a:extLst>
              <a:ext uri="{FF2B5EF4-FFF2-40B4-BE49-F238E27FC236}">
                <a16:creationId xmlns:a16="http://schemas.microsoft.com/office/drawing/2014/main" id="{A03CC3D7-CD5C-5D3D-CC57-48012B0AD664}"/>
              </a:ext>
            </a:extLst>
          </p:cNvPr>
          <p:cNvSpPr/>
          <p:nvPr/>
        </p:nvSpPr>
        <p:spPr>
          <a:xfrm>
            <a:off x="20478" y="5517232"/>
            <a:ext cx="395536" cy="144016"/>
          </a:xfrm>
          <a:prstGeom prst="rect">
            <a:avLst/>
          </a:prstGeom>
          <a:solidFill>
            <a:srgbClr val="D9DBDA"/>
          </a:solidFill>
          <a:ln>
            <a:solidFill>
              <a:srgbClr val="D9DBDA"/>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l-GR"/>
          </a:p>
        </p:txBody>
      </p:sp>
    </p:spTree>
    <p:extLst>
      <p:ext uri="{BB962C8B-B14F-4D97-AF65-F5344CB8AC3E}">
        <p14:creationId xmlns:p14="http://schemas.microsoft.com/office/powerpoint/2010/main" val="99995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ppt_x"/>
                                          </p:val>
                                        </p:tav>
                                        <p:tav tm="100000">
                                          <p:val>
                                            <p:strVal val="#ppt_x"/>
                                          </p:val>
                                        </p:tav>
                                      </p:tavLst>
                                    </p:anim>
                                    <p:anim calcmode="lin" valueType="num">
                                      <p:cBhvr additive="base">
                                        <p:cTn id="20" dur="500" fill="hold"/>
                                        <p:tgtEl>
                                          <p:spTgt spid="2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14" grpId="0" animBg="1"/>
      <p:bldP spid="22" grpId="0" animBg="1"/>
      <p:bldP spid="23" grpId="0" animBg="1"/>
      <p:bldP spid="24" grpId="0" animBg="1"/>
      <p:bldP spid="26"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DF53439-851E-44AD-84B1-B6BFC3D0C743}" type="slidenum">
              <a:rPr lang="el-GR" smtClean="0"/>
              <a:t>4</a:t>
            </a:fld>
            <a:endParaRPr lang="el-GR" dirty="0"/>
          </a:p>
        </p:txBody>
      </p:sp>
      <p:sp>
        <p:nvSpPr>
          <p:cNvPr id="6" name="Rectangle 5"/>
          <p:cNvSpPr/>
          <p:nvPr/>
        </p:nvSpPr>
        <p:spPr>
          <a:xfrm>
            <a:off x="1187624" y="5949280"/>
            <a:ext cx="2679644" cy="338554"/>
          </a:xfrm>
          <a:prstGeom prst="rect">
            <a:avLst/>
          </a:prstGeom>
        </p:spPr>
        <p:txBody>
          <a:bodyPr wrap="none">
            <a:spAutoFit/>
          </a:bodyPr>
          <a:lstStyle/>
          <a:p>
            <a:r>
              <a:rPr lang="el-GR" sz="1600" b="1" dirty="0">
                <a:solidFill>
                  <a:schemeClr val="bg1"/>
                </a:solidFill>
                <a:latin typeface="Arial" pitchFamily="34" charset="0"/>
                <a:cs typeface="Arial" pitchFamily="34" charset="0"/>
              </a:rPr>
              <a:t>Η παραγωγή με μια ματιά</a:t>
            </a:r>
          </a:p>
        </p:txBody>
      </p:sp>
      <p:sp>
        <p:nvSpPr>
          <p:cNvPr id="7" name="Rectangle 6">
            <a:extLst>
              <a:ext uri="{FF2B5EF4-FFF2-40B4-BE49-F238E27FC236}">
                <a16:creationId xmlns:a16="http://schemas.microsoft.com/office/drawing/2014/main" id="{2974BDC2-8663-F38E-5C9E-6192DBC229DB}"/>
              </a:ext>
            </a:extLst>
          </p:cNvPr>
          <p:cNvSpPr/>
          <p:nvPr/>
        </p:nvSpPr>
        <p:spPr>
          <a:xfrm>
            <a:off x="3950395" y="755698"/>
            <a:ext cx="2232248" cy="50405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l-GR"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Παραγωγή</a:t>
            </a:r>
          </a:p>
        </p:txBody>
      </p:sp>
      <p:cxnSp>
        <p:nvCxnSpPr>
          <p:cNvPr id="9" name="Straight Arrow Connector 8">
            <a:extLst>
              <a:ext uri="{FF2B5EF4-FFF2-40B4-BE49-F238E27FC236}">
                <a16:creationId xmlns:a16="http://schemas.microsoft.com/office/drawing/2014/main" id="{82ECFC3A-A72D-D425-B4AF-3301FD37DB4A}"/>
              </a:ext>
            </a:extLst>
          </p:cNvPr>
          <p:cNvCxnSpPr>
            <a:cxnSpLocks/>
            <a:stCxn id="7" idx="2"/>
          </p:cNvCxnSpPr>
          <p:nvPr/>
        </p:nvCxnSpPr>
        <p:spPr>
          <a:xfrm flipH="1">
            <a:off x="3876807" y="1259754"/>
            <a:ext cx="1189712" cy="79576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 name="Straight Arrow Connector 9">
            <a:extLst>
              <a:ext uri="{FF2B5EF4-FFF2-40B4-BE49-F238E27FC236}">
                <a16:creationId xmlns:a16="http://schemas.microsoft.com/office/drawing/2014/main" id="{C0FBB7B0-D622-81F1-A347-B213F767A55A}"/>
              </a:ext>
            </a:extLst>
          </p:cNvPr>
          <p:cNvCxnSpPr>
            <a:cxnSpLocks/>
            <a:stCxn id="7" idx="2"/>
          </p:cNvCxnSpPr>
          <p:nvPr/>
        </p:nvCxnSpPr>
        <p:spPr>
          <a:xfrm>
            <a:off x="5066519" y="1259754"/>
            <a:ext cx="1236144" cy="79576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Rectangle 19">
            <a:extLst>
              <a:ext uri="{FF2B5EF4-FFF2-40B4-BE49-F238E27FC236}">
                <a16:creationId xmlns:a16="http://schemas.microsoft.com/office/drawing/2014/main" id="{E8B9F582-1345-4CF8-5F1F-2C13B4C65F41}"/>
              </a:ext>
            </a:extLst>
          </p:cNvPr>
          <p:cNvSpPr/>
          <p:nvPr/>
        </p:nvSpPr>
        <p:spPr>
          <a:xfrm>
            <a:off x="1396318" y="2199537"/>
            <a:ext cx="2376264" cy="86409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l-GR" dirty="0">
                <a:latin typeface="Arial" panose="020B0604020202020204" pitchFamily="34" charset="0"/>
                <a:cs typeface="Arial" panose="020B0604020202020204" pitchFamily="34" charset="0"/>
              </a:rPr>
              <a:t>Τεχνολογίες παραγωγής  </a:t>
            </a:r>
          </a:p>
        </p:txBody>
      </p:sp>
      <p:sp>
        <p:nvSpPr>
          <p:cNvPr id="22" name="Rectangle 21">
            <a:extLst>
              <a:ext uri="{FF2B5EF4-FFF2-40B4-BE49-F238E27FC236}">
                <a16:creationId xmlns:a16="http://schemas.microsoft.com/office/drawing/2014/main" id="{B8193A56-E962-3EB4-39C2-A445CA724E39}"/>
              </a:ext>
            </a:extLst>
          </p:cNvPr>
          <p:cNvSpPr/>
          <p:nvPr/>
        </p:nvSpPr>
        <p:spPr>
          <a:xfrm>
            <a:off x="6513689" y="2199537"/>
            <a:ext cx="2149378" cy="79807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l-GR" dirty="0">
                <a:latin typeface="Arial" panose="020B0604020202020204" pitchFamily="34" charset="0"/>
                <a:cs typeface="Arial" panose="020B0604020202020204" pitchFamily="34" charset="0"/>
              </a:rPr>
              <a:t>Οργάνωση της παραγωγής</a:t>
            </a:r>
          </a:p>
        </p:txBody>
      </p:sp>
      <p:cxnSp>
        <p:nvCxnSpPr>
          <p:cNvPr id="33" name="Straight Arrow Connector 32">
            <a:extLst>
              <a:ext uri="{FF2B5EF4-FFF2-40B4-BE49-F238E27FC236}">
                <a16:creationId xmlns:a16="http://schemas.microsoft.com/office/drawing/2014/main" id="{402E3195-A4A6-39D9-A6C9-A405708688EE}"/>
              </a:ext>
            </a:extLst>
          </p:cNvPr>
          <p:cNvCxnSpPr>
            <a:cxnSpLocks/>
          </p:cNvCxnSpPr>
          <p:nvPr/>
        </p:nvCxnSpPr>
        <p:spPr>
          <a:xfrm>
            <a:off x="2846496" y="3063633"/>
            <a:ext cx="1101520" cy="125196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6" name="Straight Arrow Connector 35">
            <a:extLst>
              <a:ext uri="{FF2B5EF4-FFF2-40B4-BE49-F238E27FC236}">
                <a16:creationId xmlns:a16="http://schemas.microsoft.com/office/drawing/2014/main" id="{A8189AD5-5D48-CD07-8BFF-C4CBA8680F63}"/>
              </a:ext>
            </a:extLst>
          </p:cNvPr>
          <p:cNvCxnSpPr>
            <a:cxnSpLocks/>
            <a:stCxn id="22" idx="2"/>
          </p:cNvCxnSpPr>
          <p:nvPr/>
        </p:nvCxnSpPr>
        <p:spPr>
          <a:xfrm flipH="1">
            <a:off x="6355868" y="2997609"/>
            <a:ext cx="1232510" cy="131799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3" name="Rectangle 42">
            <a:extLst>
              <a:ext uri="{FF2B5EF4-FFF2-40B4-BE49-F238E27FC236}">
                <a16:creationId xmlns:a16="http://schemas.microsoft.com/office/drawing/2014/main" id="{4471311F-B37C-B166-6E0A-FDFD3BEFCAB0}"/>
              </a:ext>
            </a:extLst>
          </p:cNvPr>
          <p:cNvSpPr/>
          <p:nvPr/>
        </p:nvSpPr>
        <p:spPr>
          <a:xfrm>
            <a:off x="4034628" y="4484170"/>
            <a:ext cx="2148015" cy="573599"/>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l-GR"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Τελικό προϊόν </a:t>
            </a:r>
          </a:p>
        </p:txBody>
      </p:sp>
      <p:sp>
        <p:nvSpPr>
          <p:cNvPr id="47" name="Oval 46">
            <a:extLst>
              <a:ext uri="{FF2B5EF4-FFF2-40B4-BE49-F238E27FC236}">
                <a16:creationId xmlns:a16="http://schemas.microsoft.com/office/drawing/2014/main" id="{4F129822-EF99-D80D-0993-CF4FFA005095}"/>
              </a:ext>
            </a:extLst>
          </p:cNvPr>
          <p:cNvSpPr/>
          <p:nvPr/>
        </p:nvSpPr>
        <p:spPr>
          <a:xfrm>
            <a:off x="4121241" y="1937308"/>
            <a:ext cx="2061402" cy="2090261"/>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l-GR" dirty="0"/>
          </a:p>
          <a:p>
            <a:pPr algn="ctr"/>
            <a:r>
              <a:rPr lang="el-GR" sz="1700" dirty="0">
                <a:latin typeface="Arial" panose="020B0604020202020204" pitchFamily="34" charset="0"/>
                <a:cs typeface="Arial" panose="020B0604020202020204" pitchFamily="34" charset="0"/>
              </a:rPr>
              <a:t>Νομοθεσία</a:t>
            </a:r>
          </a:p>
          <a:p>
            <a:pPr algn="ctr"/>
            <a:r>
              <a:rPr lang="el-GR" sz="1700" dirty="0">
                <a:latin typeface="Arial" panose="020B0604020202020204" pitchFamily="34" charset="0"/>
                <a:cs typeface="Arial" panose="020B0604020202020204" pitchFamily="34" charset="0"/>
              </a:rPr>
              <a:t>ΑΠΕ</a:t>
            </a:r>
          </a:p>
          <a:p>
            <a:pPr algn="ctr"/>
            <a:r>
              <a:rPr lang="el-GR" sz="1700" dirty="0">
                <a:latin typeface="Arial" panose="020B0604020202020204" pitchFamily="34" charset="0"/>
                <a:cs typeface="Arial" panose="020B0604020202020204" pitchFamily="34" charset="0"/>
              </a:rPr>
              <a:t>Οικολογία</a:t>
            </a:r>
          </a:p>
          <a:p>
            <a:pPr algn="ctr"/>
            <a:r>
              <a:rPr lang="el-GR" sz="1700" dirty="0">
                <a:latin typeface="Arial" panose="020B0604020202020204" pitchFamily="34" charset="0"/>
                <a:cs typeface="Arial" panose="020B0604020202020204" pitchFamily="34" charset="0"/>
              </a:rPr>
              <a:t>Ανακύκλωση</a:t>
            </a:r>
          </a:p>
          <a:p>
            <a:pPr algn="ctr"/>
            <a:endParaRPr lang="el-GR" dirty="0"/>
          </a:p>
        </p:txBody>
      </p:sp>
      <p:sp>
        <p:nvSpPr>
          <p:cNvPr id="2" name="Rectangle 1">
            <a:extLst>
              <a:ext uri="{FF2B5EF4-FFF2-40B4-BE49-F238E27FC236}">
                <a16:creationId xmlns:a16="http://schemas.microsoft.com/office/drawing/2014/main" id="{EC3672A0-1397-18C6-1CCD-26AF53BDE8D9}"/>
              </a:ext>
            </a:extLst>
          </p:cNvPr>
          <p:cNvSpPr/>
          <p:nvPr/>
        </p:nvSpPr>
        <p:spPr>
          <a:xfrm>
            <a:off x="20478" y="5517232"/>
            <a:ext cx="395536" cy="144016"/>
          </a:xfrm>
          <a:prstGeom prst="rect">
            <a:avLst/>
          </a:prstGeom>
          <a:solidFill>
            <a:srgbClr val="D9DBDA"/>
          </a:solidFill>
          <a:ln>
            <a:solidFill>
              <a:srgbClr val="D9DBDA"/>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l-GR"/>
          </a:p>
        </p:txBody>
      </p:sp>
    </p:spTree>
    <p:extLst>
      <p:ext uri="{BB962C8B-B14F-4D97-AF65-F5344CB8AC3E}">
        <p14:creationId xmlns:p14="http://schemas.microsoft.com/office/powerpoint/2010/main" val="282787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ppt_x"/>
                                          </p:val>
                                        </p:tav>
                                        <p:tav tm="100000">
                                          <p:val>
                                            <p:strVal val="#ppt_x"/>
                                          </p:val>
                                        </p:tav>
                                      </p:tavLst>
                                    </p:anim>
                                    <p:anim calcmode="lin" valueType="num">
                                      <p:cBhvr additive="base">
                                        <p:cTn id="36" dur="500" fill="hold"/>
                                        <p:tgtEl>
                                          <p:spTgt spid="3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3"/>
                                        </p:tgtEl>
                                        <p:attrNameLst>
                                          <p:attrName>style.visibility</p:attrName>
                                        </p:attrNameLst>
                                      </p:cBhvr>
                                      <p:to>
                                        <p:strVal val="visible"/>
                                      </p:to>
                                    </p:set>
                                    <p:anim calcmode="lin" valueType="num">
                                      <p:cBhvr additive="base">
                                        <p:cTn id="39" dur="500" fill="hold"/>
                                        <p:tgtEl>
                                          <p:spTgt spid="43"/>
                                        </p:tgtEl>
                                        <p:attrNameLst>
                                          <p:attrName>ppt_x</p:attrName>
                                        </p:attrNameLst>
                                      </p:cBhvr>
                                      <p:tavLst>
                                        <p:tav tm="0">
                                          <p:val>
                                            <p:strVal val="#ppt_x"/>
                                          </p:val>
                                        </p:tav>
                                        <p:tav tm="100000">
                                          <p:val>
                                            <p:strVal val="#ppt_x"/>
                                          </p:val>
                                        </p:tav>
                                      </p:tavLst>
                                    </p:anim>
                                    <p:anim calcmode="lin" valueType="num">
                                      <p:cBhvr additive="base">
                                        <p:cTn id="40"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0" grpId="0" animBg="1"/>
      <p:bldP spid="22" grpId="0" animBg="1"/>
      <p:bldP spid="43" grpId="0" animBg="1"/>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DF53439-851E-44AD-84B1-B6BFC3D0C743}" type="slidenum">
              <a:rPr lang="el-GR" smtClean="0"/>
              <a:t>5</a:t>
            </a:fld>
            <a:endParaRPr lang="el-GR" dirty="0"/>
          </a:p>
        </p:txBody>
      </p:sp>
      <p:sp>
        <p:nvSpPr>
          <p:cNvPr id="6" name="Rectangle 5"/>
          <p:cNvSpPr/>
          <p:nvPr/>
        </p:nvSpPr>
        <p:spPr>
          <a:xfrm>
            <a:off x="1187624" y="5949280"/>
            <a:ext cx="2793778" cy="338554"/>
          </a:xfrm>
          <a:prstGeom prst="rect">
            <a:avLst/>
          </a:prstGeom>
        </p:spPr>
        <p:txBody>
          <a:bodyPr wrap="none">
            <a:spAutoFit/>
          </a:bodyPr>
          <a:lstStyle/>
          <a:p>
            <a:r>
              <a:rPr lang="el-GR" sz="1600" b="1" dirty="0">
                <a:solidFill>
                  <a:schemeClr val="bg1"/>
                </a:solidFill>
                <a:latin typeface="Arial" pitchFamily="34" charset="0"/>
                <a:cs typeface="Arial" pitchFamily="34" charset="0"/>
              </a:rPr>
              <a:t>Περιβάλλον και παραγωγή</a:t>
            </a:r>
          </a:p>
        </p:txBody>
      </p:sp>
      <p:sp>
        <p:nvSpPr>
          <p:cNvPr id="7" name="Rectangle: Rounded Corners 6">
            <a:extLst>
              <a:ext uri="{FF2B5EF4-FFF2-40B4-BE49-F238E27FC236}">
                <a16:creationId xmlns:a16="http://schemas.microsoft.com/office/drawing/2014/main" id="{9CF46177-46C8-3F1D-3DA4-484C3E0BB7DB}"/>
              </a:ext>
            </a:extLst>
          </p:cNvPr>
          <p:cNvSpPr/>
          <p:nvPr/>
        </p:nvSpPr>
        <p:spPr>
          <a:xfrm>
            <a:off x="1403648" y="554206"/>
            <a:ext cx="2448272" cy="2052331"/>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0" indent="0">
              <a:buNone/>
            </a:pPr>
            <a:r>
              <a:rPr lang="el-GR" sz="1400" dirty="0">
                <a:latin typeface="Arial" panose="020B0604020202020204" pitchFamily="34" charset="0"/>
                <a:cs typeface="Arial" panose="020B0604020202020204" pitchFamily="34" charset="0"/>
              </a:rPr>
              <a:t>Η βιομηχανία προσαρμόζεται και κάνει χρήση όλων των μέσων που μπορούν να τη βοηθήσουν ώστε να πετύχει το καλύτερο πιθανό αποτέλεσμα με το μικρότερο δυνατό κόστος.</a:t>
            </a:r>
          </a:p>
        </p:txBody>
      </p:sp>
      <p:sp>
        <p:nvSpPr>
          <p:cNvPr id="10" name="Arrow: Right 9">
            <a:extLst>
              <a:ext uri="{FF2B5EF4-FFF2-40B4-BE49-F238E27FC236}">
                <a16:creationId xmlns:a16="http://schemas.microsoft.com/office/drawing/2014/main" id="{242A1F9C-414D-7E99-74FB-FF929E4A2348}"/>
              </a:ext>
            </a:extLst>
          </p:cNvPr>
          <p:cNvSpPr/>
          <p:nvPr/>
        </p:nvSpPr>
        <p:spPr>
          <a:xfrm>
            <a:off x="4128754" y="1287564"/>
            <a:ext cx="792088" cy="504056"/>
          </a:xfrm>
          <a:prstGeom prst="rightArrow">
            <a:avLst>
              <a:gd name="adj1" fmla="val 50000"/>
              <a:gd name="adj2" fmla="val 58246"/>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l-GR"/>
          </a:p>
        </p:txBody>
      </p:sp>
      <p:sp>
        <p:nvSpPr>
          <p:cNvPr id="12" name="Rectangle: Rounded Corners 11">
            <a:extLst>
              <a:ext uri="{FF2B5EF4-FFF2-40B4-BE49-F238E27FC236}">
                <a16:creationId xmlns:a16="http://schemas.microsoft.com/office/drawing/2014/main" id="{52ED6DEB-AB85-5565-6A3B-B9F3C11159BB}"/>
              </a:ext>
            </a:extLst>
          </p:cNvPr>
          <p:cNvSpPr/>
          <p:nvPr/>
        </p:nvSpPr>
        <p:spPr>
          <a:xfrm>
            <a:off x="5227224" y="513427"/>
            <a:ext cx="1375911" cy="72007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l-GR" sz="1400" dirty="0">
                <a:latin typeface="Arial" panose="020B0604020202020204" pitchFamily="34" charset="0"/>
                <a:cs typeface="Arial" panose="020B0604020202020204" pitchFamily="34" charset="0"/>
              </a:rPr>
              <a:t>Ανανεώσιμες Πηγές Ενέργειας</a:t>
            </a:r>
          </a:p>
        </p:txBody>
      </p:sp>
      <p:sp>
        <p:nvSpPr>
          <p:cNvPr id="14" name="Rectangle: Rounded Corners 13">
            <a:extLst>
              <a:ext uri="{FF2B5EF4-FFF2-40B4-BE49-F238E27FC236}">
                <a16:creationId xmlns:a16="http://schemas.microsoft.com/office/drawing/2014/main" id="{08EE26D8-8A5E-D50B-A366-2574F0408DC1}"/>
              </a:ext>
            </a:extLst>
          </p:cNvPr>
          <p:cNvSpPr/>
          <p:nvPr/>
        </p:nvSpPr>
        <p:spPr>
          <a:xfrm>
            <a:off x="5225142" y="1486655"/>
            <a:ext cx="1377993" cy="455880"/>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l-GR" sz="1400" dirty="0">
                <a:latin typeface="Arial" panose="020B0604020202020204" pitchFamily="34" charset="0"/>
                <a:cs typeface="Arial" panose="020B0604020202020204" pitchFamily="34" charset="0"/>
              </a:rPr>
              <a:t>Ανακύκλωση</a:t>
            </a:r>
          </a:p>
        </p:txBody>
      </p:sp>
      <p:sp>
        <p:nvSpPr>
          <p:cNvPr id="17" name="Rectangle: Rounded Corners 16">
            <a:extLst>
              <a:ext uri="{FF2B5EF4-FFF2-40B4-BE49-F238E27FC236}">
                <a16:creationId xmlns:a16="http://schemas.microsoft.com/office/drawing/2014/main" id="{6ACDD044-E4E3-D799-9738-169A627E8C77}"/>
              </a:ext>
            </a:extLst>
          </p:cNvPr>
          <p:cNvSpPr/>
          <p:nvPr/>
        </p:nvSpPr>
        <p:spPr>
          <a:xfrm>
            <a:off x="5223062" y="2180412"/>
            <a:ext cx="1375911" cy="426125"/>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l-GR" sz="1400" dirty="0"/>
              <a:t>Νέα </a:t>
            </a:r>
            <a:r>
              <a:rPr lang="el-GR" sz="1400" dirty="0">
                <a:latin typeface="Arial" panose="020B0604020202020204" pitchFamily="34" charset="0"/>
                <a:cs typeface="Arial" panose="020B0604020202020204" pitchFamily="34" charset="0"/>
              </a:rPr>
              <a:t>υλικά</a:t>
            </a:r>
            <a:r>
              <a:rPr lang="el-GR" sz="1400" dirty="0"/>
              <a:t> </a:t>
            </a:r>
          </a:p>
        </p:txBody>
      </p:sp>
      <p:sp>
        <p:nvSpPr>
          <p:cNvPr id="2" name="TextBox 1">
            <a:extLst>
              <a:ext uri="{FF2B5EF4-FFF2-40B4-BE49-F238E27FC236}">
                <a16:creationId xmlns:a16="http://schemas.microsoft.com/office/drawing/2014/main" id="{210AF572-C667-DCB7-7680-8E68C5F703EE}"/>
              </a:ext>
            </a:extLst>
          </p:cNvPr>
          <p:cNvSpPr txBox="1"/>
          <p:nvPr/>
        </p:nvSpPr>
        <p:spPr>
          <a:xfrm>
            <a:off x="985209" y="2906835"/>
            <a:ext cx="5733421" cy="2893100"/>
          </a:xfrm>
          <a:prstGeom prst="rect">
            <a:avLst/>
          </a:prstGeom>
          <a:noFill/>
        </p:spPr>
        <p:txBody>
          <a:bodyPr wrap="square" rtlCol="0">
            <a:spAutoFit/>
          </a:bodyPr>
          <a:lstStyle/>
          <a:p>
            <a:pPr algn="just"/>
            <a:r>
              <a:rPr lang="el-GR" sz="1400" dirty="0">
                <a:latin typeface="Arial" panose="020B0604020202020204" pitchFamily="34" charset="0"/>
                <a:cs typeface="Arial" panose="020B0604020202020204" pitchFamily="34" charset="0"/>
              </a:rPr>
              <a:t>Η προστασία του περιβάλλοντος αποτελεί μείζων θέμα για τη σύγχρονη κοινωνία. Κάθε κράτος χρησιμοποιεί κάποια νομοθετικά πλαίσια με τα οποία ρυθμίζει το αντίκτυπο της βιομηχανίας στο περιβάλλον. Στην Ελλάδα αρμόδιος φορέας είναι το Υπουργείο Περιβάλλοντος και Ενέργειας. Τα κράτη μέλη της Ευρωπαϊκής Ένωσης δρουν σύμφωνα με την περιβαλλοντική πολιτική της. Εκτός από αυτούς τους φορείς, σημαντικό ρόλο παίζουν και οργανισμοί όπως ο </a:t>
            </a:r>
            <a:r>
              <a:rPr lang="en-US" sz="1400" dirty="0">
                <a:latin typeface="Arial" panose="020B0604020202020204" pitchFamily="34" charset="0"/>
                <a:cs typeface="Arial" panose="020B0604020202020204" pitchFamily="34" charset="0"/>
              </a:rPr>
              <a:t>ISO (International Organization for Standardization)</a:t>
            </a:r>
            <a:r>
              <a:rPr lang="el-GR" sz="1400" dirty="0">
                <a:latin typeface="Arial" panose="020B0604020202020204" pitchFamily="34" charset="0"/>
                <a:cs typeface="Arial" panose="020B0604020202020204" pitchFamily="34" charset="0"/>
              </a:rPr>
              <a:t>. Τέτοιοι οργανισμοί έχουν ως σκοπό τη θέσπιση προτύπων, σε παγκόσμιο επίπεδο ώστε να θέσουν κάποια στάνταρ στην παραγωγή. Κάποια πρότυπα όπως το </a:t>
            </a:r>
            <a:r>
              <a:rPr lang="en-US" sz="1400" dirty="0">
                <a:latin typeface="Arial" panose="020B0604020202020204" pitchFamily="34" charset="0"/>
                <a:cs typeface="Arial" panose="020B0604020202020204" pitchFamily="34" charset="0"/>
              </a:rPr>
              <a:t>ISO 14000 </a:t>
            </a:r>
            <a:r>
              <a:rPr lang="el-GR" sz="1400" dirty="0">
                <a:latin typeface="Arial" panose="020B0604020202020204" pitchFamily="34" charset="0"/>
                <a:cs typeface="Arial" panose="020B0604020202020204" pitchFamily="34" charset="0"/>
              </a:rPr>
              <a:t>εστιάζουν στην προστασία του περιβάλλοντος κατά την παραγωγική διαδικασία και λειτουργία ενός οργανισμού.</a:t>
            </a:r>
          </a:p>
        </p:txBody>
      </p:sp>
      <p:pic>
        <p:nvPicPr>
          <p:cNvPr id="8" name="Picture 7" descr="Logo&#10;&#10;Description automatically generated">
            <a:extLst>
              <a:ext uri="{FF2B5EF4-FFF2-40B4-BE49-F238E27FC236}">
                <a16:creationId xmlns:a16="http://schemas.microsoft.com/office/drawing/2014/main" id="{37AC73A9-E3B8-BB6E-C988-16A6F95F20A6}"/>
              </a:ext>
            </a:extLst>
          </p:cNvPr>
          <p:cNvPicPr>
            <a:picLocks noChangeAspect="1"/>
          </p:cNvPicPr>
          <p:nvPr/>
        </p:nvPicPr>
        <p:blipFill>
          <a:blip r:embed="rId2" cstate="print">
            <a:extLst>
              <a:ext uri="{BEBA8EAE-BF5A-486C-A8C5-ECC9F3942E4B}">
                <a14:imgProps xmlns:a14="http://schemas.microsoft.com/office/drawing/2010/main">
                  <a14:imgLayer r:embed="rId3">
                    <a14:imgEffect>
                      <a14:artisticCutout/>
                    </a14:imgEffect>
                  </a14:imgLayer>
                </a14:imgProps>
              </a:ext>
              <a:ext uri="{28A0092B-C50C-407E-A947-70E740481C1C}">
                <a14:useLocalDpi xmlns:a14="http://schemas.microsoft.com/office/drawing/2010/main" val="0"/>
              </a:ext>
            </a:extLst>
          </a:blip>
          <a:stretch>
            <a:fillRect/>
          </a:stretch>
        </p:blipFill>
        <p:spPr>
          <a:xfrm>
            <a:off x="6808443" y="3473752"/>
            <a:ext cx="1867712" cy="1695468"/>
          </a:xfrm>
          <a:prstGeom prst="rect">
            <a:avLst/>
          </a:prstGeom>
          <a:ln>
            <a:solidFill>
              <a:schemeClr val="bg1"/>
            </a:solidFill>
          </a:ln>
        </p:spPr>
      </p:pic>
      <p:cxnSp>
        <p:nvCxnSpPr>
          <p:cNvPr id="11" name="Straight Connector 10">
            <a:extLst>
              <a:ext uri="{FF2B5EF4-FFF2-40B4-BE49-F238E27FC236}">
                <a16:creationId xmlns:a16="http://schemas.microsoft.com/office/drawing/2014/main" id="{F2BE8754-D6EE-695B-A2F9-A95FEF610972}"/>
              </a:ext>
            </a:extLst>
          </p:cNvPr>
          <p:cNvCxnSpPr>
            <a:cxnSpLocks/>
          </p:cNvCxnSpPr>
          <p:nvPr/>
        </p:nvCxnSpPr>
        <p:spPr>
          <a:xfrm>
            <a:off x="1019458" y="2852936"/>
            <a:ext cx="7802768" cy="0"/>
          </a:xfrm>
          <a:prstGeom prst="line">
            <a:avLst/>
          </a:prstGeom>
        </p:spPr>
        <p:style>
          <a:lnRef idx="1">
            <a:schemeClr val="dk1"/>
          </a:lnRef>
          <a:fillRef idx="0">
            <a:schemeClr val="dk1"/>
          </a:fillRef>
          <a:effectRef idx="0">
            <a:schemeClr val="dk1"/>
          </a:effectRef>
          <a:fontRef idx="minor">
            <a:schemeClr val="tx1"/>
          </a:fontRef>
        </p:style>
      </p:cxnSp>
      <p:pic>
        <p:nvPicPr>
          <p:cNvPr id="21" name="Picture 20">
            <a:extLst>
              <a:ext uri="{FF2B5EF4-FFF2-40B4-BE49-F238E27FC236}">
                <a16:creationId xmlns:a16="http://schemas.microsoft.com/office/drawing/2014/main" id="{66A3B222-1DF0-B7E1-0649-29617D65A8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51355" y="531665"/>
            <a:ext cx="1377993" cy="2052330"/>
          </a:xfrm>
          <a:prstGeom prst="rect">
            <a:avLst/>
          </a:prstGeom>
        </p:spPr>
      </p:pic>
      <p:sp>
        <p:nvSpPr>
          <p:cNvPr id="3" name="Rectangle 2">
            <a:extLst>
              <a:ext uri="{FF2B5EF4-FFF2-40B4-BE49-F238E27FC236}">
                <a16:creationId xmlns:a16="http://schemas.microsoft.com/office/drawing/2014/main" id="{8956F763-547D-5C91-0A20-BE0E8332E817}"/>
              </a:ext>
            </a:extLst>
          </p:cNvPr>
          <p:cNvSpPr/>
          <p:nvPr/>
        </p:nvSpPr>
        <p:spPr>
          <a:xfrm>
            <a:off x="20478" y="5517232"/>
            <a:ext cx="395536" cy="144016"/>
          </a:xfrm>
          <a:prstGeom prst="rect">
            <a:avLst/>
          </a:prstGeom>
          <a:solidFill>
            <a:srgbClr val="D9DBDA"/>
          </a:solidFill>
          <a:ln>
            <a:solidFill>
              <a:srgbClr val="D9DBDA"/>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l-GR"/>
          </a:p>
        </p:txBody>
      </p:sp>
    </p:spTree>
    <p:extLst>
      <p:ext uri="{BB962C8B-B14F-4D97-AF65-F5344CB8AC3E}">
        <p14:creationId xmlns:p14="http://schemas.microsoft.com/office/powerpoint/2010/main" val="3122685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childTnLst>
                                </p:cTn>
                              </p:par>
                              <p:par>
                                <p:cTn id="21" presetID="10"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1000"/>
                                        <p:tgtEl>
                                          <p:spTgt spid="2"/>
                                        </p:tgtEl>
                                      </p:cBhvr>
                                    </p:animEffect>
                                    <p:anim calcmode="lin" valueType="num">
                                      <p:cBhvr>
                                        <p:cTn id="32" dur="1000" fill="hold"/>
                                        <p:tgtEl>
                                          <p:spTgt spid="2"/>
                                        </p:tgtEl>
                                        <p:attrNameLst>
                                          <p:attrName>ppt_x</p:attrName>
                                        </p:attrNameLst>
                                      </p:cBhvr>
                                      <p:tavLst>
                                        <p:tav tm="0">
                                          <p:val>
                                            <p:strVal val="#ppt_x"/>
                                          </p:val>
                                        </p:tav>
                                        <p:tav tm="100000">
                                          <p:val>
                                            <p:strVal val="#ppt_x"/>
                                          </p:val>
                                        </p:tav>
                                      </p:tavLst>
                                    </p:anim>
                                    <p:anim calcmode="lin" valueType="num">
                                      <p:cBhvr>
                                        <p:cTn id="33" dur="1000" fill="hold"/>
                                        <p:tgtEl>
                                          <p:spTgt spid="2"/>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2" grpId="0" animBg="1"/>
      <p:bldP spid="14" grpId="0" animBg="1"/>
      <p:bldP spid="17" grpId="0" animBg="1"/>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DF53439-851E-44AD-84B1-B6BFC3D0C743}" type="slidenum">
              <a:rPr lang="el-GR" smtClean="0"/>
              <a:t>6</a:t>
            </a:fld>
            <a:endParaRPr lang="el-GR" dirty="0"/>
          </a:p>
        </p:txBody>
      </p:sp>
      <p:sp>
        <p:nvSpPr>
          <p:cNvPr id="6" name="Rectangle 5"/>
          <p:cNvSpPr/>
          <p:nvPr/>
        </p:nvSpPr>
        <p:spPr>
          <a:xfrm>
            <a:off x="1187624" y="5949280"/>
            <a:ext cx="2581028" cy="338554"/>
          </a:xfrm>
          <a:prstGeom prst="rect">
            <a:avLst/>
          </a:prstGeom>
        </p:spPr>
        <p:txBody>
          <a:bodyPr wrap="none">
            <a:spAutoFit/>
          </a:bodyPr>
          <a:lstStyle/>
          <a:p>
            <a:r>
              <a:rPr lang="el-GR" sz="1600" b="1" dirty="0">
                <a:solidFill>
                  <a:schemeClr val="bg1"/>
                </a:solidFill>
                <a:latin typeface="Arial" pitchFamily="34" charset="0"/>
                <a:cs typeface="Arial" pitchFamily="34" charset="0"/>
              </a:rPr>
              <a:t>Τεχνολογίες Παραγωγής</a:t>
            </a:r>
          </a:p>
        </p:txBody>
      </p:sp>
      <p:sp>
        <p:nvSpPr>
          <p:cNvPr id="12" name="AutoShape 2" descr="data:image/jpeg;base64,/9j/4AAQSkZJRgABAQAAAQABAAD/2wCEAAkGBhISERUUExQVFRQUFxcVFRcXFxQVFhUUFxQXFBUaFBQXHCYeFxkjHBUXHy8gIycpLCwsFR4xNTAqNSYrLCkBCQoKDgwOGg8PGiwkHCQsLCwsLCkpLCksKSkpKSwsLCwsLCwsLCwsKSwsLCksLCksLCwpKSwpKSwpLCwsLCwsKf/AABEIANAA0AMBIgACEQEDEQH/xAAbAAACAwEBAQAAAAAAAAAAAAAEBQIDBgEHAP/EAEUQAAEDAgQDBQYEAwUFCQAAAAEAAhEDIQQFEjFBUWEGInGBkRMyobHB8EJS0eEUI4IVM2Jy8RaissLSBxckQ1ODkpOz/8QAGgEAAgMBAQAAAAAAAAAAAAAAAgMAAQQFBv/EACgRAAICAgICAQMEAwAAAAAAAAABAhEDIQQSMUETImFxMlGRoRRC0f/aAAwDAQACEQMRAD8AXPrXN1wVupQ7qlz4r4PSxwW2qeasbVPNCNerWvVFhbXHmsv2vxL/AGjKYPcczU4CZcdRAn0stJTKyue4wPrGNmAMB5wST8SUS8kEz2uIEHuiOPTp81Ok8/ZVjjYqvDMlyMEaYWRxKaYdxS/DC33zR9AqFoPpuJTHDBLaRTXAEaoKtEodZfgS5HVsrcBOyc9mqLdPNM8dSb7M+COxdnmePpEHdKq7iE8zEA6j6dUgxDpQSdDIoFrPS/NZ7pvy+/VHVdkBmh7jfEqQl9RWSNxC8Nie6EfTxFkrwLJYjW0pCU/IcfAWzEdURRr9Uu9mVbSBQsJDZj+qsBS+k4q4VSqCDA5SY+6DGIXDi72Qshmn1rnxXW1UC+rcqTaqcKGTKiua9LGVVXj829k2wl3wHiqohT2kzd2sUGGJvUI3jfTPC2/iEsCDo1TUqPqO3Nz4n9gUY0plUAt7OPMBcojqovddWUgoEOsOR3RLTwPVFU3tB+X0SOlUIO55eEphQq7SfgqbLQ2oPTLCVYMpPRcN+HMc/ojsMeqpOi6Nxk2aaAmGLz2QRzCxdHEbK92K+/3R9gehPGPBP+iTYpt0wdUn75pfiDdKk7GJUA4gWSvPXQ1o6k/IJjVdx5JDnuIl0crIscXJgZJKK2NspdLE2woskWRVe6n2BKGQUdk3U1ECEUuFoQBUV06is9ovm0gpiihZZWQSrcNhrhTAVlPdUEjzqrWAN+JgeJNk8y3s1VqCSdI4cSY4joo5Xkkv1vEtDvdB9CTB2N1umNtYQulPDGGn5OfjyOe/CMu3I2UxO7usfAfrKzXaOluOn+q9AxtP0PwKxnanDQJVUq0Msy2W+47q8fBp/wCpFzCDwbopx/jJ/wB1o/VXF6SEiTArqYVQEIimELCRbSvE+fOIH6ItirpUrePy+/kiqTUIdFoqtpwXODSdpMfY+CPYeO3Ijb029Fi80xvtHF34RZo6Tv63R2W1j3W0idTr6Z9TyhM62B32bGjV6j5fNXuqFJKeLrN99rfHU0fVXNzgfl+Lf1VfGwlMafxEDxt/qEDiKxuf2HxQ784B5+o+iXYvMSbNjbe0/wC8VXxsnyIlicZx4C/ieHl+iz+Nqzcoo0HiS6ZJuSQfiEDi1ux41DE37ZzcuRzzJekN8ixC02X1VjckddazC0Vz5HSgNda+DkKKbgpBxQB2FtcrQUG2qrm1ELQVhC6111UKimwqqIMaOXgHx3RraamGLpC6BkAsXh7HkbHxWP7Q4XuFvSy3jqc24FZvP8HLT0VlM8uwFKWvB4O+/krW0Lq3D04q1G+fx/dWtalBooAujKFH03VDWI+gYHj9/fglMYi2iyeCFznEaGaRu7/h4+u3qmNMgAk2j5BZXMsWXv1c9vDh99VcVuySdKgelXdpLBHeO/HrB4C0+S0WUMDGl3EiBz0zJnxI+CTZZhNRLnHS0CxPE6gLczEnyTupiKQENcIAAHQBPihDZ19WTdfaVQcWz8w9R+qkMfT/ADD1B+qPRVljaSi+kB97qP8AadP8w9QPqnHZ7AmvWadBNNjhrNtEAaoJm8gCw5jmqZEIa7rAcN/GeKWYwrU9osl9jUeGtimTrp8g141Fv9Lp8nBZTFrZOli0c6N/O+xdlNSHLc5a+YXn+BfDlsskxU2XIkdiBoSo6FILsIGNIaFIU1KF0BUWc0KVMXXZU2C6og+a+6tD1T7Mg9V3SVvMhduhcxwmps+RVtOrBuimtkKFM8g7SZaaFcVI7ps7wKFqU9J8eK9Mz3JG1WFpCwD8vdTPsX2/9N3A9CeapotMWTfwR436Wjw4Id1GDcXG6Lww9EiSodEpzlxFLSPxbnoOHyWebS1aGgkuuDyb0681tzTBbEb80vo9m4cSDE/Xkii0tMqcW9ozGPqiQ1vussOp4lDDotqOx7P8I8QT9VEdlWhzR3CJl1tPd6EzB8ijU1d2L6SRjColbep2apiT3fAN+pKO7Pdh6VdxLxFNvKASehIj4IdSei3FpbMLlWWvrVWsY3U5zgAOZO09OJPIFe3YTLGYbDNptvoa4l3Fzi2XO8z8AFVkfZDDYZ5fTDtWwLiDpB30gAXO08kTn1XTh38yNI/qcGpiVAAdfDCoxoOzmQ7wj9Y9F5NnmDNOo5p4Ej0Xsr6UNb0aAsF27y8ag8fiF/EW/RF2qLQEoJtP9jC0Tdafs8/vLLsdBT3I6veWVo0xdG7a9SlK21yFY3GoBljILsoSnjQrm1whLLlF2IDdyg8bmIbYSSdgNz+3VUYbBue4Oq8DIb+Fv/UevoiUfbKcvSNhjq+l7D1v4FHAApRjhMFNsPsFsMzIVKMqFPEFhg7IxVvpSoUWFocJSjNcgZVEOEgo4YYi7T5cFJmKIMOHmoQwGadn3Ms4FwGzxdw/zjj4pQcK5u1xzGx8F6xWa1wvdKa/Z5jrgQen1CjSZadGIwuJ5phSeCnFXsmPuyhR7GlweQSNAkifjtcJLxDVkRbTdTaB36JjfUBJsOPrvzHJUYjGUmj36V/y0y47+MfpKvo9lRxc48xZOcHkVKmAQwF3M3PlKNJ+6BbXozFHJquJcHvBZR2BIAc8Dk0WC2OFwrWMDWiAOH69VbiB3R0XKTrIkkgG2yFI94hJM8qaqtCjzeajv8lPvfOE4qmHpNUpxiqlV2wYymwer3nzOkeSsgxxju4sp2qpa6LhxbcfX76Ju/F69TvwyG+JbJcfLb1WfzTNmNN3D1UZDzOsIJCZ5LUOoL7M8GHVCWe6TIjqtV2U7Nd3URfhyHis031Q3FBzlSGeX5W+qJAsOJ2/dQxOXlkzw48Fr8PRAbAtHlfl+6yubZuXv9i1rjUdLQ2Ik+JsPFZVOTOp/jQSJ5VlAqsL9XdG1jfwngrOz2SPxIe9him15p6tySN44LSZFlNIYZrcRaoR32k2HQRw8ETgcjo0KZZQmm0nVpaZAcd4DpjyQObGrFBaSEmM7L06NNzxJdBJc4y46bw7gOgFlmaectBjqiu2WNq06jqXtHFo67gibwsVJ1ea04YuWmzm8qUYu4o9fqiUbScsZi+0Dh/51O8xAIIPxBhX4HtgC0FzmTEkTF+MWXR+Kf7HP+WH7o2RKkCkdPtRRI97jGzj9FGp2qp8Gud6D6lWsOR/6sF5sa8yRoFypTkLOf7WO4U+W5P0Cg7tNWIkCm3x/dyYuLkfr+xb5WNezQsoK32Q5pfk+NfVYXOIJDi20cADw8UyDUiUXF0zRGSkrR1jTzUqJANSZhzHRBI73CY33O64F0tm3RAEUPkeC6wyrbQqS3SZGyhC7RaFS6mW3X2Lpl9NzWu0uIsRYg7i/wAPNefOxjnbgnf8RPQgzxC04MHy3sz5s/xejcYmq3mN+Y2Wczqu4vaxhk1LA7hoBhxnms/Vqb2+4TbIMUwNbMktLwABNnaXA+G6PLxvjj2uwMXJ+SXWqLM17jGsaCGNEAgXdzusRmYbJ1Njx3XoOOxLtJ2aPU/ovNM/qmpV0NJMbm2/ksjNZfl2IbYNvwW47N1joibgwVjqGD9iylA3e6TzhjD9StVkGKIc+mxgfUJsDZoEe893Bu21+Sy5UbuK0thGf5w6m2OdhHE9FV2XyF7g3GB4c8E/yjaWyAQHHZ/wTmv2abpl3fqOs50R/TTb+BvxO5JQeHyLE4R4LATSe6C0HZx2j5LM2qpHSjbdvS/b/o/Gase7RVZpMEBr2+94G4O4uCs/n2L/AIaoPYuc0QCWyS0HwdMLRYuo32f8xsBpBOsRB4Bo3K8/zfM2vqOjaTHhwSV9zNyeQsa15AczxZqEuddx3JS7Csk35q+sJQjWkOHitUJWjBjyvLuSLq8A1BAlr3QOXeIsfCypw+k7cvgnmL7JvDnl9ZjXElxaGPcbmbhs6fMz0SilkldrzDdQGxBifIwR5r0UOVi0m19zhT4ebbSdehthanhuDw4CEZ7W8JZQwtUH3L+I/VMcTRMN0NcXD3rgyIBmLFpmRF9t1ofJw3+pfyhC4uev0v8Ahk2TxU7cUG6uQYNj1sq6+ODQnpprQlqnsN7K9v6DHOZWmkH6SDdzWkSIfAlpiOBFl6LhsWyowPpua9h2c0hzT5heWZBklHGPLazTAY4h7TD2nUIJfseNjKrxfY/G4F5qYKs545M7tT+ukZbUHhPguDyFKM322dvA04fSqPV6leDA8182uvMco/7UHBxbi6ZnZz2CCD/jpH6EeC2uVZ/QxA/k1WPncbPHi10OHolJpjx02pIXzHKthUlYJaV53iWRWqt5VH/E6vqt+CsjmnZ6s7EPqUwC1+l1zEOA0u8iAPitXFmoT2Z+TBzhoQYg7+i5gsSabtQvBjoeYP3umtbs5WmToHH3ifkEFjcvFBkvcHEk2G0CIjiSSVunyMSTt2YY8fK2qVfc72mz5raXcMudEf4ZHEeqzXZjCNqVodxaTJ/Mdj8VTi2l1Rw4ixAv/Mfw8hA9Ub2YoU/4imypJ1d1+l0NEcNQ3M78LcVyPf2Ot9vY9bgXVaJAb/dvlz5ttohg/FMi+whF4XCVKBbUpCbQ8fm6nqtDRpezsYdRd3JiC0Gw1Dl1VdSmGSCfdWTktrx4Ojw0n+UV4ftUdQaaZ1RMSPAndW4DtwK1b2IZMzOra17RebWWVr5oGirXP4jop/5Rb9T5oDsxhzVqe2adLqL2vLjZoYDcOPGRKqGGPVNkycmfZqI37RdoKlZ17AWAG37nqsxVYZTHGuBcSNpMeE2S2vVhLpICUez7PyfGpCiH3HiqsOC90I7MA2kBFzZEgW6NpXZIAAEuJ8bE7+O6qbSAMFFtqgS8XF5HWUNVbrdDLk7nl4rFs6+qI0sLrIAbtY9T5bLQZdkDWiXi/IAAD0uoZHhBSs8Gea07ACrLf07M9iez9N34ZB3aeXTiD1CVf7EUQ8lgDgLw/U6PImy1GLrhjwHfisDz6KvF4cVGkSW6hGppLXifykcUUM04ajJoXkw48n1Tin+TPGi9ncYWjwZA+e91Ti8WKQmpUA6SAfQXS3M8gr4cOdWr1atIX1AOc7/3AzpHe28Eg/tim0zToF/I1CGtmN9DSdXmVoSyT/20ZpZMOLxDf4NMMuwuPphr2h7myDUu2owEnSNZu63AyFks/wCwNTDTUpONWm28ttVYOZYLPA4lt+i0uHzDFhmpujRO3s4HqHSUHiMViKvv13NHKnFMere98V1FxZpUziS5MJO0Lcm7TYzWxlKu+rTc4Miq1j3snk6/z9FtsP2nLDprNiLa2AkdZZuPKVh8DlX8PUL6UPPgdQ6AgFabLmvrOFM03NefzCABxJdsAijCMY/WA5Scvp8GrbiQ4SNiAQeYIkEeSrFcJrnOAY2nTZTdJpUwwngQABf4nzSR1BwaC6wJA1ASOkxcLCs8W6Oh/jz6qVFGKxF4WPzjGB+IIJGmg0W51XCb9Gi61tTCAXe4geED1Ky2UVW4kV3FjGFznNIaIkR3S6T7xAv4JsZJiZRaMxo/kvNNxJdLi7YmTeBuGn158kNkFYCpTJ21gHwMj0unJwD2YdrmtOuk5zHCPeYDt1BEFKMTgXadTJAJmIuOhm8K2ykqPTsq7R0HhzdWotB1ANLtidWn8/OBKXdocY+o3/w9KrUkaTFOqNJFr6gOfwWQyRjwRUZx3AGxHMcFpRjapF3Ac5GwCCUVNUxkJuDtCMdm8ViC1rm+wpMtNXu+OlnvO+XVNwGUaIoUvdF3u2NV/wCZ3IchwSTMO1D50g90dAJ6mEPTz6d0E36RnySmv0jKpSS3F0CiWZs0qrEYwEJHUFcnItMXDE6DbdWHB1KsOMwgat3LUMzJgohoF7I/BtjNTWzaYKgHNjmpZfhXe1ge4QY5SCD9I80l7FdpadXTSJioLRzifULU5e91GqabhIuWO4OaTMHk4bdbLHKPV7Ovjkpq0OCwOAkQdlVgsbD30nWcyPNrhLSOm48lyti4c0/heIB5OF4PiP8AhK+zTAuqNFal/e0wbT/eM3LT1m4PPxQDAftTlFavQIovDKrSHNJALXRfS6RYHmLhYzK+3r6btOJpOYabg17t2sJBEPBuASDz23W7yvOW1W2N+IO7SLEOHArMdvuygrt9vScGVGkNfM6X09xqA3c07dPAJmNRk6YnK5wXaP8AHo12Ax1OqAWOBBE+qyPbHsu2mHYik0NA71RgFom7mgbX3HmEl7PYF2EOqnWcX7wbUt7jRwHWVvcpzmliGu12fEQTt+bxn5FM6zwyv0J7Y+RGvZ57hMbVfS0ta4AW1OBa3xvc+SvweGphoJlx4ztboLAeqjj8SXOdTYZAcQX8LEix4ql9cNbAOy60s0pqmzixwxg7GP8AGBsgW8LLjcdyKz9fMLqg448DCUONW7OPZw4OLeknSecj9LrY9ju0Axz/AGfsu60S9x2PQLyjC03V6jQdh6AcfNeldjcazDv7o7rGPcY6D9SEmouels03kWJtvRoO12UYLT3mhr+YIkDqDaPJefYuhTFmvI6CFHPc+dVqF53cefyBSCpmTySbXNug4TunOSiq8mWKYZixb33+Zt8EEareO/huotvclWU3tNnCyTJpjUikubNjHqFa58thxJHijT7ItgNA8APmoUBTZMtnr+yWx0aoS4vKWkS2fA/qluIyN4MaSJ2WrqVKbiOavw9D2lS5JIbYTw2P0UWTpt7LeFZdLTMDWwbmboX25BWm7RYEseQfsHZZetThdBRjKNnKkpRk4tDnCVKZbJUxmDA4DqEgbPBW08MZHiFlkknoem6H5ypjHBzamgtMtIPeBHERcJqztfjWubEVQ07uaGHrcQD6KmpWDidDA0c4uf2UmYc8lq5Cxy0kvyL4zyw+q2j0PKs9oYmmWOkT7zdnNdwc3z2IUsNnf8O/2dcxuWVI7r22g/4Xcx6LBUMMQQQ2CNjJB9QjHYdzzLxqPNxLj6lc58XfnR1lzdeN/wBDTOcwptxQr0SO8IqtBgPjY2tq+gRmY9p21KWhgMuiRpdbxtulFHBkbaR4NCJGFPFzvKyYuPFUxUuVOSaBCHndsCOJA/dcNAH3nT0b3W+fEot2BaefqULXwYG0p5lKKxtawHAJPmGIACKxQcNikGZ1zxVEA8TjSD98lR/aDlTXdJ9Pkq2i6WyrN92azum3DkOH8wCx4PB/5gfoj8BnbWsfL4e5gYJlpmZdta8cbX4Lz7DY3RIPun4eCPo42RGoEdd0MF0laHSyOcVFj3EVHkyZKG9kT9lU4b2w9x+oflMO9JuPVGNfW/Ez5j6FFJgohSpkcLT1j4q+medvviutq82kf/H9UZhcsFQWqUx/mcW/JpS9h6KtZGwEfFQfTc7iPVMf7AcB/fUj0b7Zx/8AzA+KEOVVfwtdHPQfqhcWGppAjcFFyY6/ur8P3TLSbjed+cDlsiGZK4Xdfje/o0WlV4hmnoevpeFXRsjyUgGu8OqFxdcRu2bQIvOyW500OA2kHgI+KuxlJwJcL80JUpkgFM0tIF207KMPhQBJXzjO3NWVJhSoUNvFHQkaUCQUzoVkPhqLXk6bEGHNNi09QiPYFvBOADqbgUQwIDDvCNpuULCWNVhVDaqi6r1VFknlA4nERxXcRW/xAJBmGKbxdKhRzMMxF7hZnG4rUd0RjcUDslZdJQSZDjivmbqw0I33+SgXICidbdXYCvpkwPFD1VfQpdyZ5281Ao+Rs3OQGiAJm44RvPXf4LQZf2joCk3W/vgXGl5PgCBBWRw+ELrDeUwweFa0kPIEevkhsbtmsy/tnhph5Ld92uMfArR5d23y1u9Vv/1v/wClee+wpxYCw5quq1g4CYHFTsTp9z1D/vNy1sQ9x32ZU52/DdZ3MP8AtCpPP8ulUcDxdDf1WPa1oOzT6T5SqqlYcLcx4IuxXRD+p2iqPJgNaDwF3ep/RCnGmbmfHdKqVV7j3QXRwaC4foraeGcCC8hoPAQXegs3fiUIQwbXM224gf6WU8wwzQ1saZO+ny3urnTTohojvwTAMmDqgE3IsASUpq457jDzMW3BhW1srtpkfYhWUmXC+aQjsFlr6hEBMUHITKcY+QIZkSRqEkbPFnAcp4joU5wmbCO9Dm/mH/M3ceOyBPZ03743/K48ei43JiDIqsB8HArozWGX6XTMGN5o+VaHfsGPEg+YUf4dzdjKBo5dVGxB60zBPi02KN11Bxk8nNLT84KxtUbU7JCu4bhcqY0cQQqXZmQYc2/KS0nw1AA+RQ1fOmixY8f0k/JCEcxNVjhYhIMc+NoCNx2La4THwgrO4uoZtPxU6tg9kirEP5lW4KjA18Zhv1P09UG4HkUzwTTobY/ZSn5CW2UVKaEe1NqlLofRBYjDncA+iotoEJRGFcYj4+KoFM8j6FEYbDuOyplR8miwGUFtE1ajw1joLADLnydo3HGVzGtcNvdsQOERbfdfYAu0gPuW91s3AHJotCPdUljG7gQBY7AWmUCNDqtCpk8WtPi0beIhH0DRMaqFIyb3qSB/S797KRywxI3mIubD6K9mUuAHCbXt5oykz5lWgAQ3D0ibb+18Y0l9/PmhMRmAaIbSotvcikxx521yizhTMC/WIV2CyTU4d0kzYczNoEXVBaIVxVLA57j7t27C4tYQOPJANxIDryfDp48eKcZlAkA64sdJ1AHaAdnf0rPV6J1EXjoDfkrsFbD8VmLS1n5oIAmdInnzPySlrDYD0svsTS0uFuHAH75qYoHf6cFVg0XYdpa4ahA43b+q9CwlVgpN9nEmLheceyPI+hWo7GPOvSZ7sEeB/cJ2OfozZ4WrXk//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sp>
        <p:nvSpPr>
          <p:cNvPr id="17" name="Arrow: Pentagon 16">
            <a:extLst>
              <a:ext uri="{FF2B5EF4-FFF2-40B4-BE49-F238E27FC236}">
                <a16:creationId xmlns:a16="http://schemas.microsoft.com/office/drawing/2014/main" id="{C95F4731-1B64-7FC2-3EDD-437BD2012722}"/>
              </a:ext>
            </a:extLst>
          </p:cNvPr>
          <p:cNvSpPr/>
          <p:nvPr/>
        </p:nvSpPr>
        <p:spPr>
          <a:xfrm>
            <a:off x="1187624" y="764704"/>
            <a:ext cx="2808312" cy="1584176"/>
          </a:xfrm>
          <a:prstGeom prst="homePlate">
            <a:avLst/>
          </a:prstGeom>
          <a:ln/>
        </p:spPr>
        <p:style>
          <a:lnRef idx="2">
            <a:schemeClr val="dk1"/>
          </a:lnRef>
          <a:fillRef idx="1">
            <a:schemeClr val="lt1"/>
          </a:fillRef>
          <a:effectRef idx="0">
            <a:schemeClr val="dk1"/>
          </a:effectRef>
          <a:fontRef idx="minor">
            <a:schemeClr val="dk1"/>
          </a:fontRef>
        </p:style>
        <p:txBody>
          <a:bodyPr rtlCol="0" anchor="ctr"/>
          <a:lstStyle/>
          <a:p>
            <a:r>
              <a:rPr lang="el-GR" dirty="0">
                <a:latin typeface="Arial" panose="020B0604020202020204" pitchFamily="34" charset="0"/>
                <a:cs typeface="Arial" panose="020B0604020202020204" pitchFamily="34" charset="0"/>
              </a:rPr>
              <a:t>Εφαρμογή νέων τεχνολογιών παραγωγής ή νέων μεθόδων στις ήδη υπάρχουσες.</a:t>
            </a:r>
          </a:p>
        </p:txBody>
      </p:sp>
      <p:sp>
        <p:nvSpPr>
          <p:cNvPr id="19" name="Rectangle 18" descr="Friction stir welding&#10;">
            <a:extLst>
              <a:ext uri="{FF2B5EF4-FFF2-40B4-BE49-F238E27FC236}">
                <a16:creationId xmlns:a16="http://schemas.microsoft.com/office/drawing/2014/main" id="{E0B203E7-85DC-300C-4B3E-A7FA1F459230}"/>
              </a:ext>
            </a:extLst>
          </p:cNvPr>
          <p:cNvSpPr/>
          <p:nvPr/>
        </p:nvSpPr>
        <p:spPr>
          <a:xfrm>
            <a:off x="4920654" y="481758"/>
            <a:ext cx="3035722" cy="334328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r>
              <a:rPr lang="el-GR" sz="1000" dirty="0">
                <a:latin typeface="Arial" panose="020B0604020202020204" pitchFamily="34" charset="0"/>
                <a:cs typeface="Arial" panose="020B0604020202020204" pitchFamily="34" charset="0"/>
              </a:rPr>
              <a:t>Κατεργασίες αφαίρεσης υλικού / κοπές</a:t>
            </a:r>
          </a:p>
          <a:p>
            <a:pPr marL="285750" indent="-285750">
              <a:buFont typeface="Arial" panose="020B0604020202020204" pitchFamily="34" charset="0"/>
              <a:buChar char="•"/>
            </a:pPr>
            <a:r>
              <a:rPr lang="el-GR" sz="1000" dirty="0">
                <a:latin typeface="Arial" panose="020B0604020202020204" pitchFamily="34" charset="0"/>
                <a:cs typeface="Arial" panose="020B0604020202020204" pitchFamily="34" charset="0"/>
              </a:rPr>
              <a:t>Στεγνή ή σχεδόν στεγνή κοπή</a:t>
            </a:r>
          </a:p>
          <a:p>
            <a:pPr marL="285750" indent="-285750">
              <a:buFont typeface="Arial" panose="020B0604020202020204" pitchFamily="34" charset="0"/>
              <a:buChar char="•"/>
            </a:pPr>
            <a:r>
              <a:rPr lang="el-GR" sz="1000" dirty="0">
                <a:latin typeface="Arial" panose="020B0604020202020204" pitchFamily="34" charset="0"/>
                <a:cs typeface="Arial" panose="020B0604020202020204" pitchFamily="34" charset="0"/>
              </a:rPr>
              <a:t>Κρυογονική </a:t>
            </a:r>
          </a:p>
          <a:p>
            <a:pPr marL="285750" indent="-285750" algn="ctr">
              <a:buFont typeface="Arial" panose="020B0604020202020204" pitchFamily="34" charset="0"/>
              <a:buChar char="•"/>
            </a:pPr>
            <a:endParaRPr lang="el-GR" sz="1000" dirty="0">
              <a:latin typeface="Arial" panose="020B0604020202020204" pitchFamily="34" charset="0"/>
              <a:cs typeface="Arial" panose="020B0604020202020204" pitchFamily="34" charset="0"/>
            </a:endParaRPr>
          </a:p>
          <a:p>
            <a:r>
              <a:rPr lang="el-GR" sz="1000" dirty="0">
                <a:latin typeface="Arial" panose="020B0604020202020204" pitchFamily="34" charset="0"/>
                <a:cs typeface="Arial" panose="020B0604020202020204" pitchFamily="34" charset="0"/>
              </a:rPr>
              <a:t>Συγκολλήσεις </a:t>
            </a:r>
          </a:p>
          <a:p>
            <a:pPr marL="171450" indent="-171450">
              <a:buFont typeface="Arial" panose="020B0604020202020204" pitchFamily="34" charset="0"/>
              <a:buChar char="•"/>
            </a:pPr>
            <a:r>
              <a:rPr lang="el-GR" sz="1000" dirty="0">
                <a:latin typeface="Arial" panose="020B0604020202020204" pitchFamily="34" charset="0"/>
                <a:cs typeface="Arial" panose="020B0604020202020204" pitchFamily="34" charset="0"/>
              </a:rPr>
              <a:t>Συγκόλληση ηλεκτρικού παλμού</a:t>
            </a:r>
          </a:p>
          <a:p>
            <a:pPr marL="171450" indent="-171450">
              <a:buFont typeface="Arial" panose="020B0604020202020204" pitchFamily="34" charset="0"/>
              <a:buChar char="•"/>
            </a:pPr>
            <a:r>
              <a:rPr lang="el-GR" sz="1000" dirty="0">
                <a:latin typeface="Arial" panose="020B0604020202020204" pitchFamily="34" charset="0"/>
                <a:cs typeface="Arial" panose="020B0604020202020204" pitchFamily="34" charset="0"/>
              </a:rPr>
              <a:t>Συγκόλληση με διάχυση υλικού</a:t>
            </a:r>
          </a:p>
          <a:p>
            <a:pPr marL="171450" indent="-171450">
              <a:buFont typeface="Arial" panose="020B0604020202020204" pitchFamily="34" charset="0"/>
              <a:buChar char="•"/>
            </a:pPr>
            <a:r>
              <a:rPr lang="en-US" sz="1000" dirty="0">
                <a:latin typeface="Arial" panose="020B0604020202020204" pitchFamily="34" charset="0"/>
                <a:cs typeface="Arial" panose="020B0604020202020204" pitchFamily="34" charset="0"/>
              </a:rPr>
              <a:t>Friction stir welding</a:t>
            </a:r>
          </a:p>
          <a:p>
            <a:pPr marL="171450" indent="-171450">
              <a:buFont typeface="Arial" panose="020B0604020202020204" pitchFamily="34" charset="0"/>
              <a:buChar char="•"/>
            </a:pPr>
            <a:r>
              <a:rPr lang="el-GR" sz="1000" dirty="0">
                <a:latin typeface="Arial" panose="020B0604020202020204" pitchFamily="34" charset="0"/>
                <a:cs typeface="Arial" panose="020B0604020202020204" pitchFamily="34" charset="0"/>
              </a:rPr>
              <a:t>Συγκόλληση με </a:t>
            </a:r>
            <a:r>
              <a:rPr lang="en-US" sz="1000" dirty="0">
                <a:latin typeface="Arial" panose="020B0604020202020204" pitchFamily="34" charset="0"/>
                <a:cs typeface="Arial" panose="020B0604020202020204" pitchFamily="34" charset="0"/>
              </a:rPr>
              <a:t>laser</a:t>
            </a:r>
          </a:p>
          <a:p>
            <a:endParaRPr lang="el-GR" sz="1000" dirty="0">
              <a:latin typeface="Arial" panose="020B0604020202020204" pitchFamily="34" charset="0"/>
              <a:cs typeface="Arial" panose="020B0604020202020204" pitchFamily="34" charset="0"/>
            </a:endParaRPr>
          </a:p>
          <a:p>
            <a:r>
              <a:rPr lang="el-GR" sz="1000" dirty="0" err="1">
                <a:latin typeface="Arial" panose="020B0604020202020204" pitchFamily="34" charset="0"/>
                <a:cs typeface="Arial" panose="020B0604020202020204" pitchFamily="34" charset="0"/>
              </a:rPr>
              <a:t>Κονιομεταλλουργία</a:t>
            </a:r>
            <a:r>
              <a:rPr lang="el-GR" sz="1000" dirty="0">
                <a:latin typeface="Arial" panose="020B0604020202020204" pitchFamily="34" charset="0"/>
                <a:cs typeface="Arial" panose="020B0604020202020204" pitchFamily="34" charset="0"/>
              </a:rPr>
              <a:t> </a:t>
            </a:r>
          </a:p>
          <a:p>
            <a:pPr marL="171450" indent="-171450">
              <a:buFont typeface="Arial" panose="020B0604020202020204" pitchFamily="34" charset="0"/>
              <a:buChar char="•"/>
            </a:pPr>
            <a:r>
              <a:rPr lang="en-US" sz="1000" dirty="0">
                <a:latin typeface="Arial" panose="020B0604020202020204" pitchFamily="34" charset="0"/>
                <a:cs typeface="Arial" panose="020B0604020202020204" pitchFamily="34" charset="0"/>
              </a:rPr>
              <a:t>Direct Metal Laser Sintering</a:t>
            </a:r>
            <a:endParaRPr lang="el-GR" sz="1000" dirty="0">
              <a:latin typeface="Arial" panose="020B0604020202020204" pitchFamily="34" charset="0"/>
              <a:cs typeface="Arial" panose="020B0604020202020204" pitchFamily="34" charset="0"/>
            </a:endParaRPr>
          </a:p>
          <a:p>
            <a:endParaRPr lang="el-GR" sz="1000" dirty="0">
              <a:latin typeface="Arial" panose="020B0604020202020204" pitchFamily="34" charset="0"/>
              <a:cs typeface="Arial" panose="020B0604020202020204" pitchFamily="34" charset="0"/>
            </a:endParaRPr>
          </a:p>
          <a:p>
            <a:r>
              <a:rPr lang="el-GR" sz="1000" dirty="0">
                <a:latin typeface="Arial" panose="020B0604020202020204" pitchFamily="34" charset="0"/>
                <a:cs typeface="Arial" panose="020B0604020202020204" pitchFamily="34" charset="0"/>
              </a:rPr>
              <a:t>Χύτευση</a:t>
            </a:r>
          </a:p>
          <a:p>
            <a:pPr marL="171450" indent="-171450">
              <a:buFont typeface="Arial" panose="020B0604020202020204" pitchFamily="34" charset="0"/>
              <a:buChar char="•"/>
            </a:pPr>
            <a:r>
              <a:rPr lang="en-US" sz="1000" dirty="0">
                <a:latin typeface="Arial" panose="020B0604020202020204" pitchFamily="34" charset="0"/>
                <a:cs typeface="Arial" panose="020B0604020202020204" pitchFamily="34" charset="0"/>
              </a:rPr>
              <a:t>Conformal Cooling Channels</a:t>
            </a:r>
            <a:endParaRPr lang="el-GR" sz="1000" dirty="0">
              <a:latin typeface="Arial" panose="020B0604020202020204" pitchFamily="34" charset="0"/>
              <a:cs typeface="Arial" panose="020B0604020202020204" pitchFamily="34" charset="0"/>
            </a:endParaRPr>
          </a:p>
          <a:p>
            <a:endParaRPr lang="el-GR" sz="1000" dirty="0">
              <a:latin typeface="Arial" panose="020B0604020202020204" pitchFamily="34" charset="0"/>
              <a:cs typeface="Arial" panose="020B0604020202020204" pitchFamily="34" charset="0"/>
            </a:endParaRPr>
          </a:p>
          <a:p>
            <a:r>
              <a:rPr lang="en-US" sz="1000" dirty="0">
                <a:latin typeface="Arial" panose="020B0604020202020204" pitchFamily="34" charset="0"/>
                <a:cs typeface="Arial" panose="020B0604020202020204" pitchFamily="34" charset="0"/>
              </a:rPr>
              <a:t>Coating</a:t>
            </a:r>
            <a:endParaRPr lang="el-GR" sz="1000" dirty="0">
              <a:latin typeface="Arial" panose="020B0604020202020204" pitchFamily="34" charset="0"/>
              <a:cs typeface="Arial" panose="020B0604020202020204" pitchFamily="34" charset="0"/>
            </a:endParaRPr>
          </a:p>
          <a:p>
            <a:endParaRPr lang="el-GR" sz="1000" dirty="0">
              <a:latin typeface="Arial" panose="020B0604020202020204" pitchFamily="34" charset="0"/>
              <a:cs typeface="Arial" panose="020B0604020202020204" pitchFamily="34" charset="0"/>
            </a:endParaRPr>
          </a:p>
          <a:p>
            <a:r>
              <a:rPr lang="el-GR" sz="1000" dirty="0">
                <a:latin typeface="Arial" panose="020B0604020202020204" pitchFamily="34" charset="0"/>
                <a:cs typeface="Arial" panose="020B0604020202020204" pitchFamily="34" charset="0"/>
              </a:rPr>
              <a:t>Θερμική Επεξεργασία</a:t>
            </a:r>
            <a:endParaRPr lang="el-GR" sz="1200" dirty="0"/>
          </a:p>
          <a:p>
            <a:pPr marL="171450" indent="-171450">
              <a:buFont typeface="Arial" panose="020B0604020202020204" pitchFamily="34" charset="0"/>
              <a:buChar char="•"/>
            </a:pPr>
            <a:endParaRPr lang="el-GR" sz="1200" dirty="0"/>
          </a:p>
        </p:txBody>
      </p:sp>
      <p:sp>
        <p:nvSpPr>
          <p:cNvPr id="21" name="Oval 20">
            <a:extLst>
              <a:ext uri="{FF2B5EF4-FFF2-40B4-BE49-F238E27FC236}">
                <a16:creationId xmlns:a16="http://schemas.microsoft.com/office/drawing/2014/main" id="{B60F4233-9B78-F587-79E3-171B8F369A5C}"/>
              </a:ext>
            </a:extLst>
          </p:cNvPr>
          <p:cNvSpPr/>
          <p:nvPr/>
        </p:nvSpPr>
        <p:spPr>
          <a:xfrm>
            <a:off x="1131349" y="2725032"/>
            <a:ext cx="3224628" cy="2936216"/>
          </a:xfrm>
          <a:prstGeom prst="ellipse">
            <a:avLst/>
          </a:prstGeom>
        </p:spPr>
        <p:style>
          <a:lnRef idx="3">
            <a:schemeClr val="lt1"/>
          </a:lnRef>
          <a:fillRef idx="1">
            <a:schemeClr val="accent2"/>
          </a:fillRef>
          <a:effectRef idx="1">
            <a:schemeClr val="accent2"/>
          </a:effectRef>
          <a:fontRef idx="minor">
            <a:schemeClr val="lt1"/>
          </a:fontRef>
        </p:style>
        <p:txBody>
          <a:bodyPr rtlCol="0" anchor="ctr"/>
          <a:lstStyle/>
          <a:p>
            <a:pPr algn="ctr"/>
            <a:endParaRPr lang="el-GR" sz="1200" dirty="0"/>
          </a:p>
          <a:p>
            <a:pPr algn="ctr"/>
            <a:endParaRPr lang="el-GR" sz="1200" dirty="0">
              <a:latin typeface="Arial" panose="020B0604020202020204" pitchFamily="34" charset="0"/>
              <a:cs typeface="Arial" panose="020B0604020202020204" pitchFamily="34" charset="0"/>
            </a:endParaRPr>
          </a:p>
          <a:p>
            <a:pPr algn="ctr"/>
            <a:r>
              <a:rPr lang="el-GR" sz="1400" dirty="0">
                <a:latin typeface="Arial" panose="020B0604020202020204" pitchFamily="34" charset="0"/>
                <a:cs typeface="Arial" panose="020B0604020202020204" pitchFamily="34" charset="0"/>
              </a:rPr>
              <a:t>Σημαντικό ρόλο σε μια πιο πράσινη παραγωγή παίζει και ο εκσυγχρονισμός των υφιστάμενων τεχνικών, όπου αυτό είναι εφικτό. Η στροφή σε σύγχρονα, φιλικά προς το περιβάλλον υγρά κοπής είναι μια αρκετά εύκολη και φιλική προς το περιβάλλον λύση</a:t>
            </a:r>
            <a:r>
              <a:rPr lang="el-GR" sz="1400" dirty="0"/>
              <a:t>.</a:t>
            </a:r>
          </a:p>
          <a:p>
            <a:pPr algn="ctr"/>
            <a:endParaRPr lang="el-GR" dirty="0"/>
          </a:p>
        </p:txBody>
      </p:sp>
      <p:pic>
        <p:nvPicPr>
          <p:cNvPr id="3" name="Picture 2" descr="Diagram&#10;&#10;Description automatically generated">
            <a:extLst>
              <a:ext uri="{FF2B5EF4-FFF2-40B4-BE49-F238E27FC236}">
                <a16:creationId xmlns:a16="http://schemas.microsoft.com/office/drawing/2014/main" id="{ECC18EB3-EC45-8E34-B5E8-779EA9D263E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8144" y="2909231"/>
            <a:ext cx="2865679" cy="2606188"/>
          </a:xfrm>
          <a:prstGeom prst="rect">
            <a:avLst/>
          </a:prstGeom>
          <a:ln>
            <a:noFill/>
          </a:ln>
          <a:effectLst>
            <a:outerShdw blurRad="292100" dist="139700" dir="2700000" algn="tl" rotWithShape="0">
              <a:srgbClr val="333333">
                <a:alpha val="65000"/>
              </a:srgbClr>
            </a:outerShdw>
          </a:effectLst>
        </p:spPr>
      </p:pic>
      <p:sp>
        <p:nvSpPr>
          <p:cNvPr id="2" name="Rectangle 1">
            <a:extLst>
              <a:ext uri="{FF2B5EF4-FFF2-40B4-BE49-F238E27FC236}">
                <a16:creationId xmlns:a16="http://schemas.microsoft.com/office/drawing/2014/main" id="{C815E4F3-E15F-47A3-C332-4E75D94F7620}"/>
              </a:ext>
            </a:extLst>
          </p:cNvPr>
          <p:cNvSpPr/>
          <p:nvPr/>
        </p:nvSpPr>
        <p:spPr>
          <a:xfrm>
            <a:off x="20478" y="5517232"/>
            <a:ext cx="395536" cy="144016"/>
          </a:xfrm>
          <a:prstGeom prst="rect">
            <a:avLst/>
          </a:prstGeom>
          <a:solidFill>
            <a:srgbClr val="D9DBDA"/>
          </a:solidFill>
          <a:ln>
            <a:solidFill>
              <a:srgbClr val="D9DBDA"/>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l-GR"/>
          </a:p>
        </p:txBody>
      </p:sp>
    </p:spTree>
    <p:extLst>
      <p:ext uri="{BB962C8B-B14F-4D97-AF65-F5344CB8AC3E}">
        <p14:creationId xmlns:p14="http://schemas.microsoft.com/office/powerpoint/2010/main" val="2265821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DF53439-851E-44AD-84B1-B6BFC3D0C743}" type="slidenum">
              <a:rPr lang="el-GR" smtClean="0"/>
              <a:t>7</a:t>
            </a:fld>
            <a:endParaRPr lang="el-GR" dirty="0"/>
          </a:p>
        </p:txBody>
      </p:sp>
      <p:sp>
        <p:nvSpPr>
          <p:cNvPr id="7" name="Rectangle 6"/>
          <p:cNvSpPr/>
          <p:nvPr/>
        </p:nvSpPr>
        <p:spPr>
          <a:xfrm>
            <a:off x="1187624" y="5949280"/>
            <a:ext cx="2868799" cy="338554"/>
          </a:xfrm>
          <a:prstGeom prst="rect">
            <a:avLst/>
          </a:prstGeom>
        </p:spPr>
        <p:txBody>
          <a:bodyPr wrap="none">
            <a:spAutoFit/>
          </a:bodyPr>
          <a:lstStyle/>
          <a:p>
            <a:r>
              <a:rPr lang="el-GR" sz="1600" b="1" dirty="0">
                <a:solidFill>
                  <a:schemeClr val="bg1"/>
                </a:solidFill>
                <a:latin typeface="Arial" pitchFamily="34" charset="0"/>
                <a:cs typeface="Arial" pitchFamily="34" charset="0"/>
              </a:rPr>
              <a:t>Οργάνωση της παραγωγής</a:t>
            </a:r>
          </a:p>
        </p:txBody>
      </p:sp>
      <p:sp>
        <p:nvSpPr>
          <p:cNvPr id="13" name="Callout: Right Arrow 12">
            <a:extLst>
              <a:ext uri="{FF2B5EF4-FFF2-40B4-BE49-F238E27FC236}">
                <a16:creationId xmlns:a16="http://schemas.microsoft.com/office/drawing/2014/main" id="{BC50BE8C-1A79-AD8D-DAC4-9EFE1F45A1BC}"/>
              </a:ext>
            </a:extLst>
          </p:cNvPr>
          <p:cNvSpPr/>
          <p:nvPr/>
        </p:nvSpPr>
        <p:spPr>
          <a:xfrm>
            <a:off x="1896183" y="1216068"/>
            <a:ext cx="2160240" cy="855526"/>
          </a:xfrm>
          <a:prstGeom prst="rightArrowCallout">
            <a:avLst>
              <a:gd name="adj1" fmla="val 25000"/>
              <a:gd name="adj2" fmla="val 33040"/>
              <a:gd name="adj3" fmla="val 25000"/>
              <a:gd name="adj4" fmla="val 64977"/>
            </a:avLst>
          </a:prstGeom>
        </p:spPr>
        <p:style>
          <a:lnRef idx="2">
            <a:schemeClr val="dk1"/>
          </a:lnRef>
          <a:fillRef idx="1">
            <a:schemeClr val="lt1"/>
          </a:fillRef>
          <a:effectRef idx="0">
            <a:schemeClr val="dk1"/>
          </a:effectRef>
          <a:fontRef idx="minor">
            <a:schemeClr val="dk1"/>
          </a:fontRef>
        </p:style>
        <p:txBody>
          <a:bodyPr rtlCol="0" anchor="ctr"/>
          <a:lstStyle/>
          <a:p>
            <a:pPr algn="ctr"/>
            <a:r>
              <a:rPr lang="el-GR" sz="1600" dirty="0">
                <a:latin typeface="Arial" panose="020B0604020202020204" pitchFamily="34" charset="0"/>
                <a:cs typeface="Arial" panose="020B0604020202020204" pitchFamily="34" charset="0"/>
              </a:rPr>
              <a:t>Συστήματα παραγωγής</a:t>
            </a:r>
          </a:p>
        </p:txBody>
      </p:sp>
      <p:sp>
        <p:nvSpPr>
          <p:cNvPr id="16" name="Rectangle 15">
            <a:extLst>
              <a:ext uri="{FF2B5EF4-FFF2-40B4-BE49-F238E27FC236}">
                <a16:creationId xmlns:a16="http://schemas.microsoft.com/office/drawing/2014/main" id="{5268D5D7-FF0F-8B4F-27D7-F9F9A4906340}"/>
              </a:ext>
            </a:extLst>
          </p:cNvPr>
          <p:cNvSpPr/>
          <p:nvPr/>
        </p:nvSpPr>
        <p:spPr>
          <a:xfrm>
            <a:off x="4367496" y="1211945"/>
            <a:ext cx="3528393" cy="84889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l-GR" sz="1600" dirty="0">
                <a:latin typeface="Arial" panose="020B0604020202020204" pitchFamily="34" charset="0"/>
                <a:cs typeface="Arial" panose="020B0604020202020204" pitchFamily="34" charset="0"/>
              </a:rPr>
              <a:t>Το σύνολο των στοιχείων τα οποία συνεργάζονται με σκοπό την παραγωγή προϊόντων ή υπηρεσιών</a:t>
            </a:r>
          </a:p>
        </p:txBody>
      </p:sp>
      <p:cxnSp>
        <p:nvCxnSpPr>
          <p:cNvPr id="21" name="Straight Connector 20">
            <a:extLst>
              <a:ext uri="{FF2B5EF4-FFF2-40B4-BE49-F238E27FC236}">
                <a16:creationId xmlns:a16="http://schemas.microsoft.com/office/drawing/2014/main" id="{CDF441CE-43EC-6E54-F0DE-0C4BCE77CBFA}"/>
              </a:ext>
            </a:extLst>
          </p:cNvPr>
          <p:cNvCxnSpPr/>
          <p:nvPr/>
        </p:nvCxnSpPr>
        <p:spPr>
          <a:xfrm>
            <a:off x="1369239" y="2276872"/>
            <a:ext cx="6984776" cy="0"/>
          </a:xfrm>
          <a:prstGeom prst="line">
            <a:avLst/>
          </a:prstGeom>
        </p:spPr>
        <p:style>
          <a:lnRef idx="1">
            <a:schemeClr val="dk1"/>
          </a:lnRef>
          <a:fillRef idx="0">
            <a:schemeClr val="dk1"/>
          </a:fillRef>
          <a:effectRef idx="0">
            <a:schemeClr val="dk1"/>
          </a:effectRef>
          <a:fontRef idx="minor">
            <a:schemeClr val="tx1"/>
          </a:fontRef>
        </p:style>
      </p:cxnSp>
      <p:sp>
        <p:nvSpPr>
          <p:cNvPr id="22" name="Rectangle: Rounded Corners 21">
            <a:extLst>
              <a:ext uri="{FF2B5EF4-FFF2-40B4-BE49-F238E27FC236}">
                <a16:creationId xmlns:a16="http://schemas.microsoft.com/office/drawing/2014/main" id="{6A0E9D53-867E-CF92-32BA-1664FD474B26}"/>
              </a:ext>
            </a:extLst>
          </p:cNvPr>
          <p:cNvSpPr/>
          <p:nvPr/>
        </p:nvSpPr>
        <p:spPr>
          <a:xfrm>
            <a:off x="1473416" y="2492910"/>
            <a:ext cx="3388211" cy="1385731"/>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marL="285750" indent="-285750">
              <a:buFont typeface="Arial" panose="020B0604020202020204" pitchFamily="34" charset="0"/>
              <a:buChar char="•"/>
            </a:pPr>
            <a:r>
              <a:rPr lang="el-GR" sz="1500" dirty="0">
                <a:latin typeface="Arial" panose="020B0604020202020204" pitchFamily="34" charset="0"/>
                <a:cs typeface="Arial" panose="020B0604020202020204" pitchFamily="34" charset="0"/>
              </a:rPr>
              <a:t>Δείκτες βιωσιμότητας της επιχείρησης</a:t>
            </a:r>
          </a:p>
          <a:p>
            <a:pPr marL="285750" indent="-285750">
              <a:buFont typeface="Arial" panose="020B0604020202020204" pitchFamily="34" charset="0"/>
              <a:buChar char="•"/>
            </a:pPr>
            <a:r>
              <a:rPr lang="el-GR" sz="1500" dirty="0">
                <a:latin typeface="Arial" panose="020B0604020202020204" pitchFamily="34" charset="0"/>
                <a:cs typeface="Arial" panose="020B0604020202020204" pitchFamily="34" charset="0"/>
              </a:rPr>
              <a:t>Εφοδιαστική αλυσίδα</a:t>
            </a:r>
          </a:p>
          <a:p>
            <a:pPr marL="285750" indent="-285750">
              <a:buFont typeface="Arial" panose="020B0604020202020204" pitchFamily="34" charset="0"/>
              <a:buChar char="•"/>
            </a:pPr>
            <a:r>
              <a:rPr lang="el-GR" sz="1500" dirty="0">
                <a:latin typeface="Arial" panose="020B0604020202020204" pitchFamily="34" charset="0"/>
                <a:cs typeface="Arial" panose="020B0604020202020204" pitchFamily="34" charset="0"/>
              </a:rPr>
              <a:t>Εργαλεία οργάνωσης παραγωγής / συστημάτων</a:t>
            </a:r>
          </a:p>
        </p:txBody>
      </p:sp>
      <p:sp>
        <p:nvSpPr>
          <p:cNvPr id="23" name="Rectangle 22">
            <a:extLst>
              <a:ext uri="{FF2B5EF4-FFF2-40B4-BE49-F238E27FC236}">
                <a16:creationId xmlns:a16="http://schemas.microsoft.com/office/drawing/2014/main" id="{CCAB7A2A-55AB-CD5A-4C79-7F24A1025112}"/>
              </a:ext>
            </a:extLst>
          </p:cNvPr>
          <p:cNvSpPr/>
          <p:nvPr/>
        </p:nvSpPr>
        <p:spPr>
          <a:xfrm>
            <a:off x="2035716" y="384685"/>
            <a:ext cx="5860173" cy="646442"/>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l-GR" u="sng" dirty="0">
                <a:latin typeface="Arial" panose="020B0604020202020204" pitchFamily="34" charset="0"/>
                <a:cs typeface="Arial" panose="020B0604020202020204" pitchFamily="34" charset="0"/>
              </a:rPr>
              <a:t>Σημαντικό ρόλο σε μια πιο πράσινη παραγωγή δεν παίζουν μόνο οι τεχνολογίες παραγωγής </a:t>
            </a:r>
          </a:p>
        </p:txBody>
      </p:sp>
      <p:sp>
        <p:nvSpPr>
          <p:cNvPr id="25" name="Rectangle 24">
            <a:extLst>
              <a:ext uri="{FF2B5EF4-FFF2-40B4-BE49-F238E27FC236}">
                <a16:creationId xmlns:a16="http://schemas.microsoft.com/office/drawing/2014/main" id="{8AB1557A-970E-422D-F328-CF97A4437333}"/>
              </a:ext>
            </a:extLst>
          </p:cNvPr>
          <p:cNvSpPr/>
          <p:nvPr/>
        </p:nvSpPr>
        <p:spPr>
          <a:xfrm>
            <a:off x="1405633" y="4094677"/>
            <a:ext cx="4390503" cy="1547253"/>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just"/>
            <a:r>
              <a:rPr lang="el-GR" sz="1400" dirty="0">
                <a:latin typeface="Arial" panose="020B0604020202020204" pitchFamily="34" charset="0"/>
                <a:cs typeface="Arial" panose="020B0604020202020204" pitchFamily="34" charset="0"/>
              </a:rPr>
              <a:t>Η οργάνωση των παραγωγικών μέσων αλλά και του ανθρώπινου δυναμικού με το βέλτιστο τρόπο μπορούν να </a:t>
            </a:r>
            <a:r>
              <a:rPr lang="el-GR" sz="1400" dirty="0" err="1">
                <a:latin typeface="Arial" panose="020B0604020202020204" pitchFamily="34" charset="0"/>
                <a:cs typeface="Arial" panose="020B0604020202020204" pitchFamily="34" charset="0"/>
              </a:rPr>
              <a:t>επωφελήσουν</a:t>
            </a:r>
            <a:r>
              <a:rPr lang="el-GR" sz="1400" dirty="0">
                <a:latin typeface="Arial" panose="020B0604020202020204" pitchFamily="34" charset="0"/>
                <a:cs typeface="Arial" panose="020B0604020202020204" pitchFamily="34" charset="0"/>
              </a:rPr>
              <a:t> οικονομικά αλλά και περιβαλλοντικά  την βιομηχανία. Μέσα από την καταγραφή δεδομένων και την εφαρμογή μεθόδων παραγωγής η περιβαλλοντική αποδοτικότητα μπορεί να αυξηθεί σε μεγάλο βαθμό</a:t>
            </a:r>
            <a:r>
              <a:rPr lang="el-GR" sz="1400" dirty="0"/>
              <a:t>.</a:t>
            </a:r>
          </a:p>
        </p:txBody>
      </p:sp>
      <p:cxnSp>
        <p:nvCxnSpPr>
          <p:cNvPr id="3" name="Straight Connector 2">
            <a:extLst>
              <a:ext uri="{FF2B5EF4-FFF2-40B4-BE49-F238E27FC236}">
                <a16:creationId xmlns:a16="http://schemas.microsoft.com/office/drawing/2014/main" id="{8DAB5E15-9835-9B7B-CBE9-21E034136578}"/>
              </a:ext>
            </a:extLst>
          </p:cNvPr>
          <p:cNvCxnSpPr>
            <a:cxnSpLocks/>
          </p:cNvCxnSpPr>
          <p:nvPr/>
        </p:nvCxnSpPr>
        <p:spPr>
          <a:xfrm>
            <a:off x="5940152" y="2492910"/>
            <a:ext cx="0" cy="3024322"/>
          </a:xfrm>
          <a:prstGeom prst="line">
            <a:avLst/>
          </a:prstGeom>
        </p:spPr>
        <p:style>
          <a:lnRef idx="1">
            <a:schemeClr val="dk1"/>
          </a:lnRef>
          <a:fillRef idx="0">
            <a:schemeClr val="dk1"/>
          </a:fillRef>
          <a:effectRef idx="0">
            <a:schemeClr val="dk1"/>
          </a:effectRef>
          <a:fontRef idx="minor">
            <a:schemeClr val="tx1"/>
          </a:fontRef>
        </p:style>
      </p:cxnSp>
      <p:sp>
        <p:nvSpPr>
          <p:cNvPr id="4" name="Rectangle: Rounded Corners 3">
            <a:extLst>
              <a:ext uri="{FF2B5EF4-FFF2-40B4-BE49-F238E27FC236}">
                <a16:creationId xmlns:a16="http://schemas.microsoft.com/office/drawing/2014/main" id="{AFA3754A-F863-13FC-B166-F8582E421120}"/>
              </a:ext>
            </a:extLst>
          </p:cNvPr>
          <p:cNvSpPr/>
          <p:nvPr/>
        </p:nvSpPr>
        <p:spPr>
          <a:xfrm>
            <a:off x="6300195" y="2508808"/>
            <a:ext cx="2053820" cy="2792398"/>
          </a:xfrm>
          <a:prstGeom prst="round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l-GR" sz="1600" dirty="0">
                <a:latin typeface="Arial" panose="020B0604020202020204" pitchFamily="34" charset="0"/>
                <a:cs typeface="Arial" panose="020B0604020202020204" pitchFamily="34" charset="0"/>
              </a:rPr>
              <a:t>Εργαλεία οργάνωσης</a:t>
            </a:r>
            <a:endParaRPr lang="en-US" sz="1600" dirty="0">
              <a:latin typeface="Arial" panose="020B0604020202020204" pitchFamily="34" charset="0"/>
              <a:cs typeface="Arial" panose="020B0604020202020204" pitchFamily="34" charset="0"/>
            </a:endParaRPr>
          </a:p>
          <a:p>
            <a:pPr algn="ctr"/>
            <a:endParaRPr lang="el-GR"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Kaizen</a:t>
            </a:r>
          </a:p>
          <a:p>
            <a:pPr marL="285750" indent="-285750">
              <a:buFont typeface="Arial" panose="020B0604020202020204" pitchFamily="34" charset="0"/>
              <a:buChar char="•"/>
            </a:pPr>
            <a:r>
              <a:rPr lang="en-US" sz="1400" dirty="0">
                <a:latin typeface="Arial" panose="020B0604020202020204" pitchFamily="34" charset="0"/>
                <a:cs typeface="Arial" panose="020B0604020202020204" pitchFamily="34" charset="0"/>
              </a:rPr>
              <a:t>Lean manufacturing</a:t>
            </a:r>
            <a:endParaRPr lang="el-GR"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l-GR" sz="1400" dirty="0">
                <a:latin typeface="Arial" panose="020B0604020202020204" pitchFamily="34" charset="0"/>
                <a:cs typeface="Arial" panose="020B0604020202020204" pitchFamily="34" charset="0"/>
              </a:rPr>
              <a:t>5</a:t>
            </a:r>
            <a:r>
              <a:rPr lang="en-US" sz="1400" dirty="0">
                <a:latin typeface="Arial" panose="020B0604020202020204" pitchFamily="34" charset="0"/>
                <a:cs typeface="Arial" panose="020B0604020202020204" pitchFamily="34" charset="0"/>
              </a:rPr>
              <a:t>s </a:t>
            </a:r>
          </a:p>
          <a:p>
            <a:pPr marL="285750" indent="-285750">
              <a:buFont typeface="Arial" panose="020B0604020202020204" pitchFamily="34" charset="0"/>
              <a:buChar char="•"/>
            </a:pPr>
            <a:r>
              <a:rPr lang="en-US" sz="1400" dirty="0" err="1">
                <a:latin typeface="Arial" panose="020B0604020202020204" pitchFamily="34" charset="0"/>
                <a:cs typeface="Arial" panose="020B0604020202020204" pitchFamily="34" charset="0"/>
              </a:rPr>
              <a:t>Jidoka</a:t>
            </a:r>
            <a:endParaRPr lang="el-GR" sz="14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l-GR" sz="1400" dirty="0">
                <a:latin typeface="Arial" panose="020B0604020202020204" pitchFamily="34" charset="0"/>
                <a:cs typeface="Arial" panose="020B0604020202020204" pitchFamily="34" charset="0"/>
              </a:rPr>
              <a:t>Παραγωγικά συστήματα κλειστού βρόγχου</a:t>
            </a:r>
          </a:p>
        </p:txBody>
      </p:sp>
      <p:sp>
        <p:nvSpPr>
          <p:cNvPr id="8" name="Rectangle 7">
            <a:extLst>
              <a:ext uri="{FF2B5EF4-FFF2-40B4-BE49-F238E27FC236}">
                <a16:creationId xmlns:a16="http://schemas.microsoft.com/office/drawing/2014/main" id="{1AE03E76-52AB-03B0-CDCF-49146052559E}"/>
              </a:ext>
            </a:extLst>
          </p:cNvPr>
          <p:cNvSpPr/>
          <p:nvPr/>
        </p:nvSpPr>
        <p:spPr>
          <a:xfrm>
            <a:off x="20478" y="5517232"/>
            <a:ext cx="395536" cy="144016"/>
          </a:xfrm>
          <a:prstGeom prst="rect">
            <a:avLst/>
          </a:prstGeom>
          <a:solidFill>
            <a:srgbClr val="D9DBDA"/>
          </a:solidFill>
          <a:ln>
            <a:solidFill>
              <a:srgbClr val="D9DBDA"/>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l-GR"/>
          </a:p>
        </p:txBody>
      </p:sp>
    </p:spTree>
    <p:extLst>
      <p:ext uri="{BB962C8B-B14F-4D97-AF65-F5344CB8AC3E}">
        <p14:creationId xmlns:p14="http://schemas.microsoft.com/office/powerpoint/2010/main" val="3449312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1000"/>
                                        <p:tgtEl>
                                          <p:spTgt spid="21"/>
                                        </p:tgtEl>
                                      </p:cBhvr>
                                    </p:animEffect>
                                    <p:anim calcmode="lin" valueType="num">
                                      <p:cBhvr>
                                        <p:cTn id="20" dur="1000" fill="hold"/>
                                        <p:tgtEl>
                                          <p:spTgt spid="21"/>
                                        </p:tgtEl>
                                        <p:attrNameLst>
                                          <p:attrName>ppt_x</p:attrName>
                                        </p:attrNameLst>
                                      </p:cBhvr>
                                      <p:tavLst>
                                        <p:tav tm="0">
                                          <p:val>
                                            <p:strVal val="#ppt_x"/>
                                          </p:val>
                                        </p:tav>
                                        <p:tav tm="100000">
                                          <p:val>
                                            <p:strVal val="#ppt_x"/>
                                          </p:val>
                                        </p:tav>
                                      </p:tavLst>
                                    </p:anim>
                                    <p:anim calcmode="lin" valueType="num">
                                      <p:cBhvr>
                                        <p:cTn id="21" dur="1000" fill="hold"/>
                                        <p:tgtEl>
                                          <p:spTgt spid="2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1000"/>
                                        <p:tgtEl>
                                          <p:spTgt spid="22"/>
                                        </p:tgtEl>
                                      </p:cBhvr>
                                    </p:animEffect>
                                    <p:anim calcmode="lin" valueType="num">
                                      <p:cBhvr>
                                        <p:cTn id="25" dur="1000" fill="hold"/>
                                        <p:tgtEl>
                                          <p:spTgt spid="22"/>
                                        </p:tgtEl>
                                        <p:attrNameLst>
                                          <p:attrName>ppt_x</p:attrName>
                                        </p:attrNameLst>
                                      </p:cBhvr>
                                      <p:tavLst>
                                        <p:tav tm="0">
                                          <p:val>
                                            <p:strVal val="#ppt_x"/>
                                          </p:val>
                                        </p:tav>
                                        <p:tav tm="100000">
                                          <p:val>
                                            <p:strVal val="#ppt_x"/>
                                          </p:val>
                                        </p:tav>
                                      </p:tavLst>
                                    </p:anim>
                                    <p:anim calcmode="lin" valueType="num">
                                      <p:cBhvr>
                                        <p:cTn id="26" dur="1000" fill="hold"/>
                                        <p:tgtEl>
                                          <p:spTgt spid="2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22" grpId="0" animBg="1"/>
      <p:bldP spid="25" grpId="0"/>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DF53439-851E-44AD-84B1-B6BFC3D0C743}" type="slidenum">
              <a:rPr lang="el-GR" smtClean="0"/>
              <a:t>8</a:t>
            </a:fld>
            <a:endParaRPr lang="el-GR" dirty="0"/>
          </a:p>
        </p:txBody>
      </p:sp>
      <p:sp>
        <p:nvSpPr>
          <p:cNvPr id="6" name="Rectangle 5"/>
          <p:cNvSpPr/>
          <p:nvPr/>
        </p:nvSpPr>
        <p:spPr>
          <a:xfrm>
            <a:off x="1187624" y="5949280"/>
            <a:ext cx="4880823" cy="338554"/>
          </a:xfrm>
          <a:prstGeom prst="rect">
            <a:avLst/>
          </a:prstGeom>
        </p:spPr>
        <p:txBody>
          <a:bodyPr wrap="none">
            <a:spAutoFit/>
          </a:bodyPr>
          <a:lstStyle/>
          <a:p>
            <a:r>
              <a:rPr lang="el-GR" sz="1600" b="1" dirty="0">
                <a:solidFill>
                  <a:schemeClr val="bg1"/>
                </a:solidFill>
                <a:latin typeface="Arial" pitchFamily="34" charset="0"/>
                <a:cs typeface="Arial" pitchFamily="34" charset="0"/>
              </a:rPr>
              <a:t>Τέταρτη Βιομηχανική Επανάσταση / </a:t>
            </a:r>
            <a:r>
              <a:rPr lang="en-US" sz="1600" b="1" dirty="0">
                <a:solidFill>
                  <a:schemeClr val="bg1"/>
                </a:solidFill>
                <a:latin typeface="Arial" pitchFamily="34" charset="0"/>
                <a:cs typeface="Arial" pitchFamily="34" charset="0"/>
              </a:rPr>
              <a:t>Industry 4.0</a:t>
            </a:r>
            <a:endParaRPr lang="el-GR" sz="1600" b="1" dirty="0">
              <a:solidFill>
                <a:schemeClr val="bg1"/>
              </a:solidFill>
              <a:latin typeface="Arial" pitchFamily="34" charset="0"/>
              <a:cs typeface="Arial" pitchFamily="34" charset="0"/>
            </a:endParaRPr>
          </a:p>
        </p:txBody>
      </p:sp>
      <p:sp>
        <p:nvSpPr>
          <p:cNvPr id="7" name="Oval 6">
            <a:extLst>
              <a:ext uri="{FF2B5EF4-FFF2-40B4-BE49-F238E27FC236}">
                <a16:creationId xmlns:a16="http://schemas.microsoft.com/office/drawing/2014/main" id="{6422181B-37DD-3031-724D-143F85266CE3}"/>
              </a:ext>
            </a:extLst>
          </p:cNvPr>
          <p:cNvSpPr/>
          <p:nvPr/>
        </p:nvSpPr>
        <p:spPr>
          <a:xfrm>
            <a:off x="3948057" y="2852936"/>
            <a:ext cx="1869305" cy="184406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2400" b="1" dirty="0"/>
              <a:t>Industry 4.0</a:t>
            </a:r>
            <a:endParaRPr lang="el-GR" sz="2400" b="1" dirty="0"/>
          </a:p>
        </p:txBody>
      </p:sp>
      <p:sp>
        <p:nvSpPr>
          <p:cNvPr id="11" name="Rectangle 10">
            <a:extLst>
              <a:ext uri="{FF2B5EF4-FFF2-40B4-BE49-F238E27FC236}">
                <a16:creationId xmlns:a16="http://schemas.microsoft.com/office/drawing/2014/main" id="{89159856-31AF-8B64-A581-08CCA90FB44D}"/>
              </a:ext>
            </a:extLst>
          </p:cNvPr>
          <p:cNvSpPr/>
          <p:nvPr/>
        </p:nvSpPr>
        <p:spPr>
          <a:xfrm>
            <a:off x="6879277" y="3774966"/>
            <a:ext cx="1728192" cy="72006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l-GR" dirty="0">
                <a:latin typeface="Arial" panose="020B0604020202020204" pitchFamily="34" charset="0"/>
                <a:cs typeface="Arial" panose="020B0604020202020204" pitchFamily="34" charset="0"/>
              </a:rPr>
              <a:t>Έξυπνα συστήματα</a:t>
            </a:r>
          </a:p>
        </p:txBody>
      </p:sp>
      <p:sp>
        <p:nvSpPr>
          <p:cNvPr id="14" name="Rectangle 13">
            <a:extLst>
              <a:ext uri="{FF2B5EF4-FFF2-40B4-BE49-F238E27FC236}">
                <a16:creationId xmlns:a16="http://schemas.microsoft.com/office/drawing/2014/main" id="{51CCE1A1-53AA-A516-7179-6C1D730E500D}"/>
              </a:ext>
            </a:extLst>
          </p:cNvPr>
          <p:cNvSpPr/>
          <p:nvPr/>
        </p:nvSpPr>
        <p:spPr>
          <a:xfrm>
            <a:off x="5195945" y="4910066"/>
            <a:ext cx="2626361" cy="72006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dirty="0">
                <a:latin typeface="Arial" panose="020B0604020202020204" pitchFamily="34" charset="0"/>
                <a:cs typeface="Arial" panose="020B0604020202020204" pitchFamily="34" charset="0"/>
              </a:rPr>
              <a:t>Internet of things</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(5G remote technologies)</a:t>
            </a:r>
            <a:endParaRPr lang="el-GR" dirty="0">
              <a:latin typeface="Arial" panose="020B0604020202020204" pitchFamily="34" charset="0"/>
              <a:cs typeface="Arial" panose="020B0604020202020204" pitchFamily="34" charset="0"/>
            </a:endParaRPr>
          </a:p>
        </p:txBody>
      </p:sp>
      <p:sp>
        <p:nvSpPr>
          <p:cNvPr id="18" name="Rectangle 17">
            <a:extLst>
              <a:ext uri="{FF2B5EF4-FFF2-40B4-BE49-F238E27FC236}">
                <a16:creationId xmlns:a16="http://schemas.microsoft.com/office/drawing/2014/main" id="{4924D202-8ECB-7902-F16D-1B8E7B2DDAE4}"/>
              </a:ext>
            </a:extLst>
          </p:cNvPr>
          <p:cNvSpPr/>
          <p:nvPr/>
        </p:nvSpPr>
        <p:spPr>
          <a:xfrm>
            <a:off x="1459798" y="4866906"/>
            <a:ext cx="2488259" cy="72006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l-GR" dirty="0">
                <a:latin typeface="Arial" panose="020B0604020202020204" pitchFamily="34" charset="0"/>
                <a:cs typeface="Arial" panose="020B0604020202020204" pitchFamily="34" charset="0"/>
              </a:rPr>
              <a:t>Διαφάνεια της πληροφορίας</a:t>
            </a:r>
          </a:p>
        </p:txBody>
      </p:sp>
      <p:sp>
        <p:nvSpPr>
          <p:cNvPr id="22" name="Rectangle 21">
            <a:extLst>
              <a:ext uri="{FF2B5EF4-FFF2-40B4-BE49-F238E27FC236}">
                <a16:creationId xmlns:a16="http://schemas.microsoft.com/office/drawing/2014/main" id="{8640B5D5-1C0A-3703-4FE4-7EF645C1CFCE}"/>
              </a:ext>
            </a:extLst>
          </p:cNvPr>
          <p:cNvSpPr/>
          <p:nvPr/>
        </p:nvSpPr>
        <p:spPr>
          <a:xfrm>
            <a:off x="879597" y="3700881"/>
            <a:ext cx="2488259" cy="72006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l-GR" dirty="0">
                <a:latin typeface="Arial" panose="020B0604020202020204" pitchFamily="34" charset="0"/>
                <a:cs typeface="Arial" panose="020B0604020202020204" pitchFamily="34" charset="0"/>
              </a:rPr>
              <a:t>Τεχνίτη νοημοσύνη </a:t>
            </a:r>
          </a:p>
        </p:txBody>
      </p:sp>
      <p:sp>
        <p:nvSpPr>
          <p:cNvPr id="24" name="Rectangle 23">
            <a:extLst>
              <a:ext uri="{FF2B5EF4-FFF2-40B4-BE49-F238E27FC236}">
                <a16:creationId xmlns:a16="http://schemas.microsoft.com/office/drawing/2014/main" id="{CDDD9114-9318-34D6-8F7C-FCB323D6B713}"/>
              </a:ext>
            </a:extLst>
          </p:cNvPr>
          <p:cNvSpPr/>
          <p:nvPr/>
        </p:nvSpPr>
        <p:spPr>
          <a:xfrm>
            <a:off x="5821222" y="1907873"/>
            <a:ext cx="2488259" cy="72006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l-GR" dirty="0">
                <a:latin typeface="Arial" panose="020B0604020202020204" pitchFamily="34" charset="0"/>
                <a:cs typeface="Arial" panose="020B0604020202020204" pitchFamily="34" charset="0"/>
              </a:rPr>
              <a:t>Ανάλυση μεγάλου όγκου δεδομένων</a:t>
            </a:r>
          </a:p>
        </p:txBody>
      </p:sp>
      <p:sp>
        <p:nvSpPr>
          <p:cNvPr id="25" name="Rectangle 24">
            <a:extLst>
              <a:ext uri="{FF2B5EF4-FFF2-40B4-BE49-F238E27FC236}">
                <a16:creationId xmlns:a16="http://schemas.microsoft.com/office/drawing/2014/main" id="{D871A47F-15E0-6D15-D238-92F7E6776FC5}"/>
              </a:ext>
            </a:extLst>
          </p:cNvPr>
          <p:cNvSpPr/>
          <p:nvPr/>
        </p:nvSpPr>
        <p:spPr>
          <a:xfrm>
            <a:off x="1363660" y="1949142"/>
            <a:ext cx="2488259" cy="720061"/>
          </a:xfrm>
          <a:prstGeom prst="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ctr"/>
            <a:r>
              <a:rPr lang="en-US" dirty="0">
                <a:latin typeface="Arial" panose="020B0604020202020204" pitchFamily="34" charset="0"/>
                <a:cs typeface="Arial" panose="020B0604020202020204" pitchFamily="34" charset="0"/>
              </a:rPr>
              <a:t>Cloud technologies</a:t>
            </a:r>
            <a:endParaRPr lang="el-GR" dirty="0">
              <a:latin typeface="Arial" panose="020B0604020202020204" pitchFamily="34" charset="0"/>
              <a:cs typeface="Arial" panose="020B0604020202020204" pitchFamily="34" charset="0"/>
            </a:endParaRPr>
          </a:p>
        </p:txBody>
      </p:sp>
      <p:cxnSp>
        <p:nvCxnSpPr>
          <p:cNvPr id="28" name="Connector: Curved 27">
            <a:extLst>
              <a:ext uri="{FF2B5EF4-FFF2-40B4-BE49-F238E27FC236}">
                <a16:creationId xmlns:a16="http://schemas.microsoft.com/office/drawing/2014/main" id="{C5CB1ADA-6E13-532B-E688-316A71711EC6}"/>
              </a:ext>
            </a:extLst>
          </p:cNvPr>
          <p:cNvCxnSpPr>
            <a:cxnSpLocks/>
            <a:stCxn id="7" idx="7"/>
            <a:endCxn id="24" idx="2"/>
          </p:cNvCxnSpPr>
          <p:nvPr/>
        </p:nvCxnSpPr>
        <p:spPr>
          <a:xfrm rot="5400000" flipH="1" flipV="1">
            <a:off x="6056951" y="2114592"/>
            <a:ext cx="495058" cy="1521743"/>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31" name="Connector: Curved 30">
            <a:extLst>
              <a:ext uri="{FF2B5EF4-FFF2-40B4-BE49-F238E27FC236}">
                <a16:creationId xmlns:a16="http://schemas.microsoft.com/office/drawing/2014/main" id="{79EC2169-3A07-36D1-87BA-BB425BB55624}"/>
              </a:ext>
            </a:extLst>
          </p:cNvPr>
          <p:cNvCxnSpPr>
            <a:cxnSpLocks/>
            <a:stCxn id="7" idx="6"/>
            <a:endCxn id="11" idx="1"/>
          </p:cNvCxnSpPr>
          <p:nvPr/>
        </p:nvCxnSpPr>
        <p:spPr>
          <a:xfrm>
            <a:off x="5817362" y="3774966"/>
            <a:ext cx="1061915" cy="360031"/>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34" name="Connector: Curved 33">
            <a:extLst>
              <a:ext uri="{FF2B5EF4-FFF2-40B4-BE49-F238E27FC236}">
                <a16:creationId xmlns:a16="http://schemas.microsoft.com/office/drawing/2014/main" id="{E430A9A5-3E78-5125-2CC6-B5495C3F80E9}"/>
              </a:ext>
            </a:extLst>
          </p:cNvPr>
          <p:cNvCxnSpPr>
            <a:cxnSpLocks/>
            <a:stCxn id="7" idx="5"/>
            <a:endCxn id="14" idx="0"/>
          </p:cNvCxnSpPr>
          <p:nvPr/>
        </p:nvCxnSpPr>
        <p:spPr>
          <a:xfrm rot="16200000" flipH="1">
            <a:off x="5784804" y="4185744"/>
            <a:ext cx="483126" cy="965517"/>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41" name="Connector: Curved 40">
            <a:extLst>
              <a:ext uri="{FF2B5EF4-FFF2-40B4-BE49-F238E27FC236}">
                <a16:creationId xmlns:a16="http://schemas.microsoft.com/office/drawing/2014/main" id="{134EC12B-5FFC-E53C-A5D3-87383ABBB418}"/>
              </a:ext>
            </a:extLst>
          </p:cNvPr>
          <p:cNvCxnSpPr>
            <a:cxnSpLocks/>
            <a:stCxn id="7" idx="1"/>
            <a:endCxn id="25" idx="2"/>
          </p:cNvCxnSpPr>
          <p:nvPr/>
        </p:nvCxnSpPr>
        <p:spPr>
          <a:xfrm rot="16200000" flipV="1">
            <a:off x="3187906" y="2089088"/>
            <a:ext cx="453789" cy="1614020"/>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45" name="Connector: Curved 44">
            <a:extLst>
              <a:ext uri="{FF2B5EF4-FFF2-40B4-BE49-F238E27FC236}">
                <a16:creationId xmlns:a16="http://schemas.microsoft.com/office/drawing/2014/main" id="{E4C646D1-42E0-02E2-F8AF-698BE380583E}"/>
              </a:ext>
            </a:extLst>
          </p:cNvPr>
          <p:cNvCxnSpPr>
            <a:cxnSpLocks/>
            <a:stCxn id="7" idx="2"/>
            <a:endCxn id="22" idx="0"/>
          </p:cNvCxnSpPr>
          <p:nvPr/>
        </p:nvCxnSpPr>
        <p:spPr>
          <a:xfrm rot="10800000">
            <a:off x="2123727" y="3700882"/>
            <a:ext cx="1824330" cy="74085"/>
          </a:xfrm>
          <a:prstGeom prst="curvedConnector4">
            <a:avLst>
              <a:gd name="adj1" fmla="val 44001"/>
              <a:gd name="adj2" fmla="val 408564"/>
            </a:avLst>
          </a:prstGeom>
          <a:ln>
            <a:tailEnd type="triangle"/>
          </a:ln>
        </p:spPr>
        <p:style>
          <a:lnRef idx="1">
            <a:schemeClr val="dk1"/>
          </a:lnRef>
          <a:fillRef idx="0">
            <a:schemeClr val="dk1"/>
          </a:fillRef>
          <a:effectRef idx="0">
            <a:schemeClr val="dk1"/>
          </a:effectRef>
          <a:fontRef idx="minor">
            <a:schemeClr val="tx1"/>
          </a:fontRef>
        </p:style>
      </p:cxnSp>
      <p:cxnSp>
        <p:nvCxnSpPr>
          <p:cNvPr id="54" name="Connector: Curved 53">
            <a:extLst>
              <a:ext uri="{FF2B5EF4-FFF2-40B4-BE49-F238E27FC236}">
                <a16:creationId xmlns:a16="http://schemas.microsoft.com/office/drawing/2014/main" id="{971E645A-AF86-E54E-CADB-AEE8FE276007}"/>
              </a:ext>
            </a:extLst>
          </p:cNvPr>
          <p:cNvCxnSpPr>
            <a:cxnSpLocks/>
            <a:stCxn id="7" idx="3"/>
            <a:endCxn id="18" idx="0"/>
          </p:cNvCxnSpPr>
          <p:nvPr/>
        </p:nvCxnSpPr>
        <p:spPr>
          <a:xfrm rot="5400000">
            <a:off x="3242886" y="3887982"/>
            <a:ext cx="439966" cy="1517882"/>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15393" name="Straight Connector 15392">
            <a:extLst>
              <a:ext uri="{FF2B5EF4-FFF2-40B4-BE49-F238E27FC236}">
                <a16:creationId xmlns:a16="http://schemas.microsoft.com/office/drawing/2014/main" id="{216F48A2-A8A4-2C03-2B4E-9B6B6AD35415}"/>
              </a:ext>
            </a:extLst>
          </p:cNvPr>
          <p:cNvCxnSpPr/>
          <p:nvPr/>
        </p:nvCxnSpPr>
        <p:spPr>
          <a:xfrm>
            <a:off x="1187624" y="1879598"/>
            <a:ext cx="7562419" cy="0"/>
          </a:xfrm>
          <a:prstGeom prst="line">
            <a:avLst/>
          </a:prstGeom>
        </p:spPr>
        <p:style>
          <a:lnRef idx="1">
            <a:schemeClr val="dk1"/>
          </a:lnRef>
          <a:fillRef idx="0">
            <a:schemeClr val="dk1"/>
          </a:fillRef>
          <a:effectRef idx="0">
            <a:schemeClr val="dk1"/>
          </a:effectRef>
          <a:fontRef idx="minor">
            <a:schemeClr val="tx1"/>
          </a:fontRef>
        </p:style>
      </p:cxnSp>
      <p:sp>
        <p:nvSpPr>
          <p:cNvPr id="15394" name="Rectangle: Rounded Corners 15393">
            <a:extLst>
              <a:ext uri="{FF2B5EF4-FFF2-40B4-BE49-F238E27FC236}">
                <a16:creationId xmlns:a16="http://schemas.microsoft.com/office/drawing/2014/main" id="{9DBE84AF-E0BE-88D8-655C-39F704AC9D6A}"/>
              </a:ext>
            </a:extLst>
          </p:cNvPr>
          <p:cNvSpPr/>
          <p:nvPr/>
        </p:nvSpPr>
        <p:spPr>
          <a:xfrm>
            <a:off x="1547664" y="481758"/>
            <a:ext cx="6840760" cy="1285060"/>
          </a:xfrm>
          <a:prstGeom prst="roundRect">
            <a:avLst/>
          </a:prstGeom>
          <a:noFill/>
          <a:ln>
            <a:noFill/>
          </a:ln>
        </p:spPr>
        <p:style>
          <a:lnRef idx="0">
            <a:scrgbClr r="0" g="0" b="0"/>
          </a:lnRef>
          <a:fillRef idx="0">
            <a:scrgbClr r="0" g="0" b="0"/>
          </a:fillRef>
          <a:effectRef idx="0">
            <a:scrgbClr r="0" g="0" b="0"/>
          </a:effectRef>
          <a:fontRef idx="minor">
            <a:schemeClr val="dk1"/>
          </a:fontRef>
        </p:style>
        <p:txBody>
          <a:bodyPr rtlCol="0" anchor="ctr"/>
          <a:lstStyle/>
          <a:p>
            <a:pPr algn="just"/>
            <a:r>
              <a:rPr lang="el-GR" sz="1400" dirty="0">
                <a:latin typeface="Arial" panose="020B0604020202020204" pitchFamily="34" charset="0"/>
                <a:cs typeface="Arial" panose="020B0604020202020204" pitchFamily="34" charset="0"/>
              </a:rPr>
              <a:t>Η επανάσταση στον κόσμο της βιομηχανίας η οποία συνδυάζει τις</a:t>
            </a:r>
            <a:r>
              <a:rPr lang="en-US" sz="1400" dirty="0">
                <a:latin typeface="Arial" panose="020B0604020202020204" pitchFamily="34" charset="0"/>
                <a:cs typeface="Arial" panose="020B0604020202020204" pitchFamily="34" charset="0"/>
              </a:rPr>
              <a:t> </a:t>
            </a:r>
            <a:r>
              <a:rPr lang="el-GR" sz="1400" dirty="0">
                <a:latin typeface="Arial" panose="020B0604020202020204" pitchFamily="34" charset="0"/>
                <a:cs typeface="Arial" panose="020B0604020202020204" pitchFamily="34" charset="0"/>
              </a:rPr>
              <a:t>σύγχρονες τεχνολογίες με τη λειτουργεία των επιχειρήσεων όχι μόνο φέρνει νέους αυτοματισμούς αλλά και «έξυπνα» εργοστάσια. Οι νέες τεχνολογίες στην 4</a:t>
            </a:r>
            <a:r>
              <a:rPr lang="el-GR" sz="1400" baseline="30000" dirty="0">
                <a:latin typeface="Arial" panose="020B0604020202020204" pitchFamily="34" charset="0"/>
                <a:cs typeface="Arial" panose="020B0604020202020204" pitchFamily="34" charset="0"/>
              </a:rPr>
              <a:t>η</a:t>
            </a:r>
            <a:r>
              <a:rPr lang="el-GR" sz="1400" dirty="0">
                <a:latin typeface="Arial" panose="020B0604020202020204" pitchFamily="34" charset="0"/>
                <a:cs typeface="Arial" panose="020B0604020202020204" pitchFamily="34" charset="0"/>
              </a:rPr>
              <a:t> Βιομηχανική Επανάσταση είναι σε θέση να διευκολύνουν, να υποστηρίξουν τις πράσινες διαδικασίες αλλά και να επιτρέψουν την κατανόηση πώς οι σύγχρονες τεχνολογίες (π.χ. 5</a:t>
            </a:r>
            <a:r>
              <a:rPr lang="en-US" sz="1400" dirty="0">
                <a:latin typeface="Arial" panose="020B0604020202020204" pitchFamily="34" charset="0"/>
                <a:cs typeface="Arial" panose="020B0604020202020204" pitchFamily="34" charset="0"/>
              </a:rPr>
              <a:t>G)</a:t>
            </a:r>
            <a:r>
              <a:rPr lang="el-GR" sz="1400" dirty="0">
                <a:latin typeface="Arial" panose="020B0604020202020204" pitchFamily="34" charset="0"/>
                <a:cs typeface="Arial" panose="020B0604020202020204" pitchFamily="34" charset="0"/>
              </a:rPr>
              <a:t> μπορούν να συνδεθούν με την έννοια της βιωσιμότητας.</a:t>
            </a:r>
          </a:p>
        </p:txBody>
      </p:sp>
      <p:sp>
        <p:nvSpPr>
          <p:cNvPr id="2" name="Rectangle 1">
            <a:extLst>
              <a:ext uri="{FF2B5EF4-FFF2-40B4-BE49-F238E27FC236}">
                <a16:creationId xmlns:a16="http://schemas.microsoft.com/office/drawing/2014/main" id="{FA7B9699-7E28-001B-E9BE-DA91A6242C6C}"/>
              </a:ext>
            </a:extLst>
          </p:cNvPr>
          <p:cNvSpPr/>
          <p:nvPr/>
        </p:nvSpPr>
        <p:spPr>
          <a:xfrm>
            <a:off x="20478" y="5517232"/>
            <a:ext cx="395536" cy="144016"/>
          </a:xfrm>
          <a:prstGeom prst="rect">
            <a:avLst/>
          </a:prstGeom>
          <a:solidFill>
            <a:srgbClr val="D9DBDA"/>
          </a:solidFill>
          <a:ln>
            <a:solidFill>
              <a:srgbClr val="D9DBDA"/>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l-GR"/>
          </a:p>
        </p:txBody>
      </p:sp>
    </p:spTree>
    <p:extLst>
      <p:ext uri="{BB962C8B-B14F-4D97-AF65-F5344CB8AC3E}">
        <p14:creationId xmlns:p14="http://schemas.microsoft.com/office/powerpoint/2010/main" val="2572592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394"/>
                                        </p:tgtEl>
                                        <p:attrNameLst>
                                          <p:attrName>style.visibility</p:attrName>
                                        </p:attrNameLst>
                                      </p:cBhvr>
                                      <p:to>
                                        <p:strVal val="visible"/>
                                      </p:to>
                                    </p:set>
                                    <p:animEffect transition="in" filter="fade">
                                      <p:cBhvr>
                                        <p:cTn id="7" dur="500"/>
                                        <p:tgtEl>
                                          <p:spTgt spid="1539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393"/>
                                        </p:tgtEl>
                                        <p:attrNameLst>
                                          <p:attrName>style.visibility</p:attrName>
                                        </p:attrNameLst>
                                      </p:cBhvr>
                                      <p:to>
                                        <p:strVal val="visible"/>
                                      </p:to>
                                    </p:set>
                                    <p:animEffect transition="in" filter="fade">
                                      <p:cBhvr>
                                        <p:cTn id="12" dur="1000"/>
                                        <p:tgtEl>
                                          <p:spTgt spid="15393"/>
                                        </p:tgtEl>
                                      </p:cBhvr>
                                    </p:animEffect>
                                    <p:anim calcmode="lin" valueType="num">
                                      <p:cBhvr>
                                        <p:cTn id="13" dur="1000" fill="hold"/>
                                        <p:tgtEl>
                                          <p:spTgt spid="15393"/>
                                        </p:tgtEl>
                                        <p:attrNameLst>
                                          <p:attrName>ppt_x</p:attrName>
                                        </p:attrNameLst>
                                      </p:cBhvr>
                                      <p:tavLst>
                                        <p:tav tm="0">
                                          <p:val>
                                            <p:strVal val="#ppt_x"/>
                                          </p:val>
                                        </p:tav>
                                        <p:tav tm="100000">
                                          <p:val>
                                            <p:strVal val="#ppt_x"/>
                                          </p:val>
                                        </p:tav>
                                      </p:tavLst>
                                    </p:anim>
                                    <p:anim calcmode="lin" valueType="num">
                                      <p:cBhvr>
                                        <p:cTn id="14" dur="1000" fill="hold"/>
                                        <p:tgtEl>
                                          <p:spTgt spid="1539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par>
                                <p:cTn id="25" presetID="10"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par>
                                <p:cTn id="28" presetID="10"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par>
                                <p:cTn id="34" presetID="10" presetClass="entr" presetSubtype="0" fill="hold" nodeType="with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fade">
                                      <p:cBhvr>
                                        <p:cTn id="36" dur="500"/>
                                        <p:tgtEl>
                                          <p:spTgt spid="5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fade">
                                      <p:cBhvr>
                                        <p:cTn id="45" dur="500"/>
                                        <p:tgtEl>
                                          <p:spTgt spid="34"/>
                                        </p:tgtEl>
                                      </p:cBhvr>
                                    </p:animEffect>
                                  </p:childTnLst>
                                </p:cTn>
                              </p:par>
                              <p:par>
                                <p:cTn id="46" presetID="10" presetClass="entr" presetSubtype="0" fill="hold"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fade">
                                      <p:cBhvr>
                                        <p:cTn id="48" dur="500"/>
                                        <p:tgtEl>
                                          <p:spTgt spid="31"/>
                                        </p:tgtEl>
                                      </p:cBhvr>
                                    </p:animEffect>
                                  </p:childTnLst>
                                </p:cTn>
                              </p:par>
                              <p:par>
                                <p:cTn id="49" presetID="10" presetClass="entr" presetSubtype="0"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fade">
                                      <p:cBhvr>
                                        <p:cTn id="51" dur="500"/>
                                        <p:tgtEl>
                                          <p:spTgt spid="2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4" grpId="0"/>
      <p:bldP spid="18" grpId="0"/>
      <p:bldP spid="22" grpId="0"/>
      <p:bldP spid="24" grpId="0"/>
      <p:bldP spid="25" grpId="0"/>
      <p:bldP spid="1539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3DF53439-851E-44AD-84B1-B6BFC3D0C743}" type="slidenum">
              <a:rPr lang="el-GR" smtClean="0"/>
              <a:t>9</a:t>
            </a:fld>
            <a:endParaRPr lang="el-GR" dirty="0"/>
          </a:p>
        </p:txBody>
      </p:sp>
      <p:sp>
        <p:nvSpPr>
          <p:cNvPr id="6" name="Rectangle 5"/>
          <p:cNvSpPr/>
          <p:nvPr/>
        </p:nvSpPr>
        <p:spPr>
          <a:xfrm>
            <a:off x="1187624" y="5949280"/>
            <a:ext cx="1666546" cy="338554"/>
          </a:xfrm>
          <a:prstGeom prst="rect">
            <a:avLst/>
          </a:prstGeom>
        </p:spPr>
        <p:txBody>
          <a:bodyPr wrap="none">
            <a:spAutoFit/>
          </a:bodyPr>
          <a:lstStyle/>
          <a:p>
            <a:r>
              <a:rPr lang="el-GR" sz="1600" b="1" dirty="0">
                <a:solidFill>
                  <a:schemeClr val="bg1"/>
                </a:solidFill>
                <a:latin typeface="Arial" pitchFamily="34" charset="0"/>
                <a:cs typeface="Arial" pitchFamily="34" charset="0"/>
              </a:rPr>
              <a:t>Συμπεράσματα</a:t>
            </a:r>
          </a:p>
        </p:txBody>
      </p:sp>
      <p:sp>
        <p:nvSpPr>
          <p:cNvPr id="3" name="Arrow: Left-Right-Up 2">
            <a:extLst>
              <a:ext uri="{FF2B5EF4-FFF2-40B4-BE49-F238E27FC236}">
                <a16:creationId xmlns:a16="http://schemas.microsoft.com/office/drawing/2014/main" id="{B3F40661-1E7F-2F27-99B5-053212BDE147}"/>
              </a:ext>
            </a:extLst>
          </p:cNvPr>
          <p:cNvSpPr/>
          <p:nvPr/>
        </p:nvSpPr>
        <p:spPr>
          <a:xfrm rot="10800000">
            <a:off x="3563888" y="1487326"/>
            <a:ext cx="2016224" cy="1221594"/>
          </a:xfrm>
          <a:prstGeom prst="leftRightUpArrow">
            <a:avLst>
              <a:gd name="adj1" fmla="val 0"/>
              <a:gd name="adj2" fmla="val 7363"/>
              <a:gd name="adj3" fmla="val 28207"/>
            </a:avLst>
          </a:prstGeom>
          <a:noFill/>
          <a:ln w="9525" cap="flat" cmpd="sng" algn="ctr">
            <a:solidFill>
              <a:schemeClr val="dk1"/>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l-GR"/>
          </a:p>
        </p:txBody>
      </p:sp>
      <p:sp>
        <p:nvSpPr>
          <p:cNvPr id="4" name="Rectangle: Rounded Corners 3">
            <a:extLst>
              <a:ext uri="{FF2B5EF4-FFF2-40B4-BE49-F238E27FC236}">
                <a16:creationId xmlns:a16="http://schemas.microsoft.com/office/drawing/2014/main" id="{9A6AF9A3-6549-CDCA-8F9C-AFF49B07EF99}"/>
              </a:ext>
            </a:extLst>
          </p:cNvPr>
          <p:cNvSpPr/>
          <p:nvPr/>
        </p:nvSpPr>
        <p:spPr>
          <a:xfrm>
            <a:off x="1187624" y="481758"/>
            <a:ext cx="2890682" cy="2011138"/>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l-GR" dirty="0"/>
          </a:p>
          <a:p>
            <a:pPr algn="ctr"/>
            <a:r>
              <a:rPr lang="el-GR" sz="1600" dirty="0">
                <a:latin typeface="Arial" panose="020B0604020202020204" pitchFamily="34" charset="0"/>
                <a:cs typeface="Arial" panose="020B0604020202020204" pitchFamily="34" charset="0"/>
              </a:rPr>
              <a:t>Οι υψηλοί ρυθμοί κατανάλωσης στο σύγχρονο κόσμο έχουν οδηγήσει στην αναζήτηση νέων τεχνολογιών και μεθόδων παραγωγής</a:t>
            </a:r>
            <a:r>
              <a:rPr lang="en-US" sz="1600" dirty="0">
                <a:latin typeface="Arial" panose="020B0604020202020204" pitchFamily="34" charset="0"/>
                <a:cs typeface="Arial" panose="020B0604020202020204" pitchFamily="34" charset="0"/>
              </a:rPr>
              <a:t>.</a:t>
            </a:r>
            <a:endParaRPr lang="el-GR" sz="1600" dirty="0">
              <a:latin typeface="Arial" panose="020B0604020202020204" pitchFamily="34" charset="0"/>
              <a:cs typeface="Arial" panose="020B0604020202020204" pitchFamily="34" charset="0"/>
            </a:endParaRPr>
          </a:p>
          <a:p>
            <a:pPr algn="ctr"/>
            <a:endParaRPr lang="el-GR" dirty="0"/>
          </a:p>
        </p:txBody>
      </p:sp>
      <p:sp>
        <p:nvSpPr>
          <p:cNvPr id="13" name="Rectangle: Rounded Corners 12">
            <a:extLst>
              <a:ext uri="{FF2B5EF4-FFF2-40B4-BE49-F238E27FC236}">
                <a16:creationId xmlns:a16="http://schemas.microsoft.com/office/drawing/2014/main" id="{426065AF-E962-BBD4-0B03-8771B2885B8D}"/>
              </a:ext>
            </a:extLst>
          </p:cNvPr>
          <p:cNvSpPr/>
          <p:nvPr/>
        </p:nvSpPr>
        <p:spPr>
          <a:xfrm>
            <a:off x="5077172" y="481758"/>
            <a:ext cx="2890682" cy="2011138"/>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l-GR" dirty="0"/>
          </a:p>
          <a:p>
            <a:pPr algn="ctr"/>
            <a:r>
              <a:rPr lang="el-GR" sz="1600" dirty="0">
                <a:latin typeface="Arial" panose="020B0604020202020204" pitchFamily="34" charset="0"/>
                <a:cs typeface="Arial" panose="020B0604020202020204" pitchFamily="34" charset="0"/>
              </a:rPr>
              <a:t>Τα περιβαλλοντικά προβλήματα οδηγούν σε ένα κοινωνικό αδιέξοδο το οποίο επηρεάζει σε πολύ μεγάλο βαθμό την παραγωγή αγαθών</a:t>
            </a:r>
            <a:r>
              <a:rPr lang="en-US" sz="1600" dirty="0">
                <a:latin typeface="Arial" panose="020B0604020202020204" pitchFamily="34" charset="0"/>
                <a:cs typeface="Arial" panose="020B0604020202020204" pitchFamily="34" charset="0"/>
              </a:rPr>
              <a:t>.</a:t>
            </a:r>
            <a:r>
              <a:rPr lang="el-GR" sz="1600" dirty="0">
                <a:latin typeface="Arial" panose="020B0604020202020204" pitchFamily="34" charset="0"/>
                <a:cs typeface="Arial" panose="020B0604020202020204" pitchFamily="34" charset="0"/>
              </a:rPr>
              <a:t> </a:t>
            </a:r>
          </a:p>
          <a:p>
            <a:pPr algn="ctr"/>
            <a:endParaRPr lang="el-GR" dirty="0"/>
          </a:p>
        </p:txBody>
      </p:sp>
      <p:sp>
        <p:nvSpPr>
          <p:cNvPr id="14" name="Rectangle: Rounded Corners 13">
            <a:extLst>
              <a:ext uri="{FF2B5EF4-FFF2-40B4-BE49-F238E27FC236}">
                <a16:creationId xmlns:a16="http://schemas.microsoft.com/office/drawing/2014/main" id="{2698DE5C-5D50-B378-3AE5-3D4A3E5C1AC8}"/>
              </a:ext>
            </a:extLst>
          </p:cNvPr>
          <p:cNvSpPr/>
          <p:nvPr/>
        </p:nvSpPr>
        <p:spPr>
          <a:xfrm>
            <a:off x="1220628" y="2924944"/>
            <a:ext cx="6768752" cy="2736304"/>
          </a:xfrm>
          <a:prstGeom prst="roundRect">
            <a:avLst/>
          </a:prstGeom>
          <a:ln>
            <a:solidFill>
              <a:srgbClr val="00B050"/>
            </a:solidFill>
          </a:ln>
          <a:effectLst>
            <a:outerShdw blurRad="50800" dist="38100" algn="l" rotWithShape="0">
              <a:prstClr val="black">
                <a:alpha val="40000"/>
              </a:prstClr>
            </a:outerShdw>
          </a:effectLst>
        </p:spPr>
        <p:style>
          <a:lnRef idx="2">
            <a:schemeClr val="accent3"/>
          </a:lnRef>
          <a:fillRef idx="1">
            <a:schemeClr val="lt1"/>
          </a:fillRef>
          <a:effectRef idx="0">
            <a:schemeClr val="accent3"/>
          </a:effectRef>
          <a:fontRef idx="minor">
            <a:schemeClr val="dk1"/>
          </a:fontRef>
        </p:style>
        <p:txBody>
          <a:bodyPr rtlCol="0" anchor="ctr"/>
          <a:lstStyle/>
          <a:p>
            <a:pPr algn="ctr"/>
            <a:r>
              <a:rPr lang="en-US" sz="160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Green Manufacturing Technologies</a:t>
            </a:r>
            <a:endParaRPr lang="el-GR" sz="1600" dirty="0">
              <a:solidFill>
                <a:schemeClr val="tx1"/>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just"/>
            <a:r>
              <a:rPr lang="el-GR" sz="1300" dirty="0">
                <a:solidFill>
                  <a:schemeClr val="tx1"/>
                </a:solidFill>
                <a:latin typeface="Arial" panose="020B0604020202020204" pitchFamily="34" charset="0"/>
                <a:cs typeface="Arial" panose="020B0604020202020204" pitchFamily="34" charset="0"/>
              </a:rPr>
              <a:t>Η αλλαγή των μεθόδων παραγωγής σε πιο πράσινες και βιώσιμες τεχνικές έχει οδηγήσει σε μια μεγάλη ανάπτυξη και βελτίωση των μέσων αλλά και των διαδικασιών που ακολουθούνται.</a:t>
            </a:r>
          </a:p>
          <a:p>
            <a:pPr algn="just"/>
            <a:endParaRPr lang="el-GR" sz="1300" dirty="0">
              <a:solidFill>
                <a:schemeClr val="tx1"/>
              </a:solidFill>
              <a:latin typeface="Arial" panose="020B0604020202020204" pitchFamily="34" charset="0"/>
              <a:cs typeface="Arial" panose="020B0604020202020204" pitchFamily="34" charset="0"/>
            </a:endParaRPr>
          </a:p>
          <a:p>
            <a:pPr algn="just"/>
            <a:r>
              <a:rPr lang="el-GR" sz="1300" dirty="0">
                <a:solidFill>
                  <a:schemeClr val="tx1"/>
                </a:solidFill>
                <a:latin typeface="Arial" panose="020B0604020202020204" pitchFamily="34" charset="0"/>
                <a:cs typeface="Arial" panose="020B0604020202020204" pitchFamily="34" charset="0"/>
              </a:rPr>
              <a:t>Οι δύσκολες συνθήκες  στον τομέα της βιομηχανίας σε συνδυασμό με τις νέες τεχνολογίες δημιουργούν ένα ανταγωνιστικό περιβάλλον  στο οποίο οι μηχανικοί καλούνται όχι μόνο να είναι παραγωγικά αποδοτικοί αλλά και περιβαλλοντικά.</a:t>
            </a:r>
          </a:p>
          <a:p>
            <a:pPr algn="just"/>
            <a:endParaRPr lang="el-GR" sz="1300" dirty="0">
              <a:solidFill>
                <a:schemeClr val="tx1"/>
              </a:solidFill>
              <a:latin typeface="Arial" panose="020B0604020202020204" pitchFamily="34" charset="0"/>
              <a:cs typeface="Arial" panose="020B0604020202020204" pitchFamily="34" charset="0"/>
            </a:endParaRPr>
          </a:p>
          <a:p>
            <a:pPr algn="just"/>
            <a:r>
              <a:rPr lang="el-GR" sz="1300" dirty="0">
                <a:solidFill>
                  <a:schemeClr val="tx1"/>
                </a:solidFill>
                <a:latin typeface="Arial" panose="020B0604020202020204" pitchFamily="34" charset="0"/>
                <a:cs typeface="Arial" panose="020B0604020202020204" pitchFamily="34" charset="0"/>
              </a:rPr>
              <a:t>Βλέπουμε πως το περιβάλλον αποτελεί πλέον καθοριστικό παράγοντα για τη λειτουργία της βιομηχανίας και όσο τα χρόνια περνάνε αυτό το φαινόμενο θα αυξάνεται σημαντικά</a:t>
            </a:r>
            <a:r>
              <a:rPr lang="el-GR" sz="1300" dirty="0">
                <a:solidFill>
                  <a:schemeClr val="tx1"/>
                </a:solidFill>
              </a:rPr>
              <a:t>.</a:t>
            </a:r>
          </a:p>
        </p:txBody>
      </p:sp>
      <p:sp>
        <p:nvSpPr>
          <p:cNvPr id="2" name="Rectangle 1">
            <a:extLst>
              <a:ext uri="{FF2B5EF4-FFF2-40B4-BE49-F238E27FC236}">
                <a16:creationId xmlns:a16="http://schemas.microsoft.com/office/drawing/2014/main" id="{B39176C5-19B7-84E2-5A68-9CAC07DA0000}"/>
              </a:ext>
            </a:extLst>
          </p:cNvPr>
          <p:cNvSpPr/>
          <p:nvPr/>
        </p:nvSpPr>
        <p:spPr>
          <a:xfrm>
            <a:off x="20478" y="5517232"/>
            <a:ext cx="395536" cy="144016"/>
          </a:xfrm>
          <a:prstGeom prst="rect">
            <a:avLst/>
          </a:prstGeom>
          <a:solidFill>
            <a:srgbClr val="D9DBDA"/>
          </a:solidFill>
          <a:ln>
            <a:solidFill>
              <a:srgbClr val="D9DBDA"/>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l-GR"/>
          </a:p>
        </p:txBody>
      </p:sp>
    </p:spTree>
    <p:extLst>
      <p:ext uri="{BB962C8B-B14F-4D97-AF65-F5344CB8AC3E}">
        <p14:creationId xmlns:p14="http://schemas.microsoft.com/office/powerpoint/2010/main" val="2253745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4" grpId="0" animBg="1"/>
    </p:bld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1465</TotalTime>
  <Words>750</Words>
  <Application>Microsoft Office PowerPoint</Application>
  <PresentationFormat>On-screen Show (4:3)</PresentationFormat>
  <Paragraphs>113</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Calibri</vt:lpstr>
      <vt:lpstr>Tahoma</vt:lpstr>
      <vt:lpstr>Θέμα του Office</vt:lpstr>
      <vt:lpstr>Πράσινες Κατασκευαστικές Τεχνολογίες     Νικόλαος Ι. Κασούνης</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Δημήτρης</dc:creator>
  <cp:lastModifiedBy>Kasounis Nikolaos</cp:lastModifiedBy>
  <cp:revision>99</cp:revision>
  <cp:lastPrinted>2012-04-27T11:24:52Z</cp:lastPrinted>
  <dcterms:created xsi:type="dcterms:W3CDTF">2012-03-29T11:12:06Z</dcterms:created>
  <dcterms:modified xsi:type="dcterms:W3CDTF">2023-01-26T17:05:18Z</dcterms:modified>
</cp:coreProperties>
</file>