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39"/>
  </p:notesMasterIdLst>
  <p:sldIdLst>
    <p:sldId id="386" r:id="rId4"/>
    <p:sldId id="387" r:id="rId5"/>
    <p:sldId id="388" r:id="rId6"/>
    <p:sldId id="389" r:id="rId7"/>
    <p:sldId id="390" r:id="rId8"/>
    <p:sldId id="391" r:id="rId9"/>
    <p:sldId id="394" r:id="rId10"/>
    <p:sldId id="392" r:id="rId11"/>
    <p:sldId id="393" r:id="rId12"/>
    <p:sldId id="397" r:id="rId13"/>
    <p:sldId id="398" r:id="rId14"/>
    <p:sldId id="395" r:id="rId15"/>
    <p:sldId id="400" r:id="rId16"/>
    <p:sldId id="402" r:id="rId17"/>
    <p:sldId id="401" r:id="rId18"/>
    <p:sldId id="405" r:id="rId19"/>
    <p:sldId id="403" r:id="rId20"/>
    <p:sldId id="404" r:id="rId21"/>
    <p:sldId id="406" r:id="rId22"/>
    <p:sldId id="422" r:id="rId23"/>
    <p:sldId id="407" r:id="rId24"/>
    <p:sldId id="408" r:id="rId25"/>
    <p:sldId id="409" r:id="rId26"/>
    <p:sldId id="410" r:id="rId27"/>
    <p:sldId id="399" r:id="rId28"/>
    <p:sldId id="413" r:id="rId29"/>
    <p:sldId id="414" r:id="rId30"/>
    <p:sldId id="416" r:id="rId31"/>
    <p:sldId id="417" r:id="rId32"/>
    <p:sldId id="418" r:id="rId33"/>
    <p:sldId id="419" r:id="rId34"/>
    <p:sldId id="420" r:id="rId35"/>
    <p:sldId id="421" r:id="rId36"/>
    <p:sldId id="411" r:id="rId37"/>
    <p:sldId id="34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:p15="http://schemas.microsoft.com/office/powerpoint/2012/main" userId="c789884d32a8e16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1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538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B12DFE15-B62A-4028-A3B9-1E8F5538B0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2331" y="1780538"/>
            <a:ext cx="3313400" cy="39485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EB946E7-2B68-4FA0-8CE5-EFFDC4641A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BDE6561-9FE0-42EB-A40D-5FBD0BF1CC2A}"/>
              </a:ext>
            </a:extLst>
          </p:cNvPr>
          <p:cNvGrpSpPr/>
          <p:nvPr userDrawn="1"/>
        </p:nvGrpSpPr>
        <p:grpSpPr>
          <a:xfrm>
            <a:off x="4313" y="6319417"/>
            <a:ext cx="12183374" cy="538583"/>
            <a:chOff x="8626" y="6319417"/>
            <a:chExt cx="12183374" cy="538583"/>
          </a:xfrm>
          <a:solidFill>
            <a:schemeClr val="accent6"/>
          </a:solidFill>
        </p:grpSpPr>
        <p:grpSp>
          <p:nvGrpSpPr>
            <p:cNvPr id="5" name="Graphic 121">
              <a:extLst>
                <a:ext uri="{FF2B5EF4-FFF2-40B4-BE49-F238E27FC236}">
                  <a16:creationId xmlns:a16="http://schemas.microsoft.com/office/drawing/2014/main" id="{31A5C894-8C4D-4335-9526-8A23F1B0CB86}"/>
                </a:ext>
              </a:extLst>
            </p:cNvPr>
            <p:cNvGrpSpPr/>
            <p:nvPr/>
          </p:nvGrpSpPr>
          <p:grpSpPr>
            <a:xfrm flipV="1">
              <a:off x="6096000" y="6319417"/>
              <a:ext cx="6096000" cy="538583"/>
              <a:chOff x="4762" y="2890837"/>
              <a:chExt cx="12182475" cy="1076325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4F77CD8-1954-4FE6-9898-1D69156F019F}"/>
                  </a:ext>
                </a:extLst>
              </p:cNvPr>
              <p:cNvSpPr/>
              <p:nvPr/>
            </p:nvSpPr>
            <p:spPr>
              <a:xfrm>
                <a:off x="4857" y="3899629"/>
                <a:ext cx="12177807" cy="67722"/>
              </a:xfrm>
              <a:custGeom>
                <a:avLst/>
                <a:gdLst>
                  <a:gd name="connsiteX0" fmla="*/ 12177713 w 12177807"/>
                  <a:gd name="connsiteY0" fmla="*/ 66675 h 67722"/>
                  <a:gd name="connsiteX1" fmla="*/ 12111133 w 12177807"/>
                  <a:gd name="connsiteY1" fmla="*/ 67723 h 67722"/>
                  <a:gd name="connsiteX2" fmla="*/ 72962 w 12177807"/>
                  <a:gd name="connsiteY2" fmla="*/ 67723 h 67722"/>
                  <a:gd name="connsiteX3" fmla="*/ 0 w 12177807"/>
                  <a:gd name="connsiteY3" fmla="*/ 67723 h 67722"/>
                  <a:gd name="connsiteX4" fmla="*/ 0 w 12177807"/>
                  <a:gd name="connsiteY4" fmla="*/ 0 h 67722"/>
                  <a:gd name="connsiteX5" fmla="*/ 12177808 w 12177807"/>
                  <a:gd name="connsiteY5" fmla="*/ 0 h 67722"/>
                  <a:gd name="connsiteX6" fmla="*/ 12177713 w 12177807"/>
                  <a:gd name="connsiteY6" fmla="*/ 6667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77807" h="67722">
                    <a:moveTo>
                      <a:pt x="12177713" y="66675"/>
                    </a:moveTo>
                    <a:cubicBezTo>
                      <a:pt x="12155520" y="67056"/>
                      <a:pt x="12133326" y="67723"/>
                      <a:pt x="12111133" y="67723"/>
                    </a:cubicBezTo>
                    <a:cubicBezTo>
                      <a:pt x="8098441" y="67723"/>
                      <a:pt x="4085654" y="67723"/>
                      <a:pt x="72962" y="67723"/>
                    </a:cubicBezTo>
                    <a:cubicBezTo>
                      <a:pt x="49530" y="67723"/>
                      <a:pt x="26003" y="67723"/>
                      <a:pt x="0" y="67723"/>
                    </a:cubicBezTo>
                    <a:cubicBezTo>
                      <a:pt x="0" y="44767"/>
                      <a:pt x="0" y="26384"/>
                      <a:pt x="0" y="0"/>
                    </a:cubicBezTo>
                    <a:cubicBezTo>
                      <a:pt x="4058793" y="0"/>
                      <a:pt x="8118253" y="0"/>
                      <a:pt x="12177808" y="0"/>
                    </a:cubicBezTo>
                    <a:cubicBezTo>
                      <a:pt x="12177713" y="22288"/>
                      <a:pt x="12177713" y="44482"/>
                      <a:pt x="1217771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8A7F0FE-230E-44BD-B037-FD8729EF976C}"/>
                  </a:ext>
                </a:extLst>
              </p:cNvPr>
              <p:cNvSpPr/>
              <p:nvPr/>
            </p:nvSpPr>
            <p:spPr>
              <a:xfrm>
                <a:off x="11719845" y="2890837"/>
                <a:ext cx="462724" cy="466343"/>
              </a:xfrm>
              <a:custGeom>
                <a:avLst/>
                <a:gdLst>
                  <a:gd name="connsiteX0" fmla="*/ 462724 w 462724"/>
                  <a:gd name="connsiteY0" fmla="*/ 466344 h 466343"/>
                  <a:gd name="connsiteX1" fmla="*/ 0 w 462724"/>
                  <a:gd name="connsiteY1" fmla="*/ 466344 h 466343"/>
                  <a:gd name="connsiteX2" fmla="*/ 0 w 462724"/>
                  <a:gd name="connsiteY2" fmla="*/ 0 h 466343"/>
                  <a:gd name="connsiteX3" fmla="*/ 462724 w 462724"/>
                  <a:gd name="connsiteY3" fmla="*/ 0 h 466343"/>
                  <a:gd name="connsiteX4" fmla="*/ 462724 w 462724"/>
                  <a:gd name="connsiteY4" fmla="*/ 466344 h 46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724" h="466343">
                    <a:moveTo>
                      <a:pt x="462724" y="466344"/>
                    </a:moveTo>
                    <a:cubicBezTo>
                      <a:pt x="309467" y="466344"/>
                      <a:pt x="156304" y="466344"/>
                      <a:pt x="0" y="466344"/>
                    </a:cubicBezTo>
                    <a:cubicBezTo>
                      <a:pt x="0" y="311182"/>
                      <a:pt x="0" y="160020"/>
                      <a:pt x="0" y="0"/>
                    </a:cubicBezTo>
                    <a:cubicBezTo>
                      <a:pt x="154019" y="0"/>
                      <a:pt x="308324" y="0"/>
                      <a:pt x="462724" y="0"/>
                    </a:cubicBezTo>
                    <a:cubicBezTo>
                      <a:pt x="462724" y="155448"/>
                      <a:pt x="462724" y="310896"/>
                      <a:pt x="462724" y="466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384939D-F5A9-4B29-894C-65CC1BD6F92A}"/>
                  </a:ext>
                </a:extLst>
              </p:cNvPr>
              <p:cNvSpPr/>
              <p:nvPr/>
            </p:nvSpPr>
            <p:spPr>
              <a:xfrm>
                <a:off x="1412366" y="2895980"/>
                <a:ext cx="463677" cy="459962"/>
              </a:xfrm>
              <a:custGeom>
                <a:avLst/>
                <a:gdLst>
                  <a:gd name="connsiteX0" fmla="*/ 463677 w 463677"/>
                  <a:gd name="connsiteY0" fmla="*/ 458438 h 459962"/>
                  <a:gd name="connsiteX1" fmla="*/ 0 w 463677"/>
                  <a:gd name="connsiteY1" fmla="*/ 458438 h 459962"/>
                  <a:gd name="connsiteX2" fmla="*/ 0 w 463677"/>
                  <a:gd name="connsiteY2" fmla="*/ 0 h 459962"/>
                  <a:gd name="connsiteX3" fmla="*/ 462248 w 463677"/>
                  <a:gd name="connsiteY3" fmla="*/ 0 h 459962"/>
                  <a:gd name="connsiteX4" fmla="*/ 462248 w 463677"/>
                  <a:gd name="connsiteY4" fmla="*/ 459962 h 459962"/>
                  <a:gd name="connsiteX5" fmla="*/ 463677 w 463677"/>
                  <a:gd name="connsiteY5" fmla="*/ 458438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677" h="459962">
                    <a:moveTo>
                      <a:pt x="463677" y="458438"/>
                    </a:moveTo>
                    <a:cubicBezTo>
                      <a:pt x="310229" y="458438"/>
                      <a:pt x="156686" y="458438"/>
                      <a:pt x="0" y="458438"/>
                    </a:cubicBezTo>
                    <a:cubicBezTo>
                      <a:pt x="0" y="306038"/>
                      <a:pt x="0" y="154781"/>
                      <a:pt x="0" y="0"/>
                    </a:cubicBezTo>
                    <a:cubicBezTo>
                      <a:pt x="151257" y="0"/>
                      <a:pt x="302419" y="0"/>
                      <a:pt x="462248" y="0"/>
                    </a:cubicBezTo>
                    <a:cubicBezTo>
                      <a:pt x="462248" y="153638"/>
                      <a:pt x="462248" y="306800"/>
                      <a:pt x="462248" y="459962"/>
                    </a:cubicBezTo>
                    <a:lnTo>
                      <a:pt x="463677" y="4584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8DAA11E-0729-4DF6-ADE1-D50601F4AC7E}"/>
                  </a:ext>
                </a:extLst>
              </p:cNvPr>
              <p:cNvSpPr/>
              <p:nvPr/>
            </p:nvSpPr>
            <p:spPr>
              <a:xfrm>
                <a:off x="2340863" y="2895123"/>
                <a:ext cx="464724" cy="461295"/>
              </a:xfrm>
              <a:custGeom>
                <a:avLst/>
                <a:gdLst>
                  <a:gd name="connsiteX0" fmla="*/ 1524 w 464724"/>
                  <a:gd name="connsiteY0" fmla="*/ 461296 h 461295"/>
                  <a:gd name="connsiteX1" fmla="*/ 1524 w 464724"/>
                  <a:gd name="connsiteY1" fmla="*/ 0 h 461295"/>
                  <a:gd name="connsiteX2" fmla="*/ 464725 w 464724"/>
                  <a:gd name="connsiteY2" fmla="*/ 0 h 461295"/>
                  <a:gd name="connsiteX3" fmla="*/ 464725 w 464724"/>
                  <a:gd name="connsiteY3" fmla="*/ 459677 h 461295"/>
                  <a:gd name="connsiteX4" fmla="*/ 0 w 464724"/>
                  <a:gd name="connsiteY4" fmla="*/ 459677 h 461295"/>
                  <a:gd name="connsiteX5" fmla="*/ 1524 w 464724"/>
                  <a:gd name="connsiteY5" fmla="*/ 461296 h 46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724" h="461295">
                    <a:moveTo>
                      <a:pt x="1524" y="461296"/>
                    </a:moveTo>
                    <a:cubicBezTo>
                      <a:pt x="1524" y="308324"/>
                      <a:pt x="1524" y="155353"/>
                      <a:pt x="1524" y="0"/>
                    </a:cubicBezTo>
                    <a:cubicBezTo>
                      <a:pt x="160115" y="0"/>
                      <a:pt x="311182" y="0"/>
                      <a:pt x="464725" y="0"/>
                    </a:cubicBezTo>
                    <a:cubicBezTo>
                      <a:pt x="464725" y="153543"/>
                      <a:pt x="464725" y="304610"/>
                      <a:pt x="464725" y="459677"/>
                    </a:cubicBezTo>
                    <a:cubicBezTo>
                      <a:pt x="308896" y="459677"/>
                      <a:pt x="154496" y="459677"/>
                      <a:pt x="0" y="459677"/>
                    </a:cubicBezTo>
                    <a:cubicBezTo>
                      <a:pt x="0" y="459772"/>
                      <a:pt x="1524" y="461296"/>
                      <a:pt x="1524" y="4612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22FD184-3F3F-4DEB-8A38-3DAC8C183A6B}"/>
                  </a:ext>
                </a:extLst>
              </p:cNvPr>
              <p:cNvSpPr/>
              <p:nvPr/>
            </p:nvSpPr>
            <p:spPr>
              <a:xfrm>
                <a:off x="3287267" y="2895218"/>
                <a:ext cx="463962" cy="460628"/>
              </a:xfrm>
              <a:custGeom>
                <a:avLst/>
                <a:gdLst>
                  <a:gd name="connsiteX0" fmla="*/ 463963 w 463962"/>
                  <a:gd name="connsiteY0" fmla="*/ 459105 h 460628"/>
                  <a:gd name="connsiteX1" fmla="*/ 0 w 463962"/>
                  <a:gd name="connsiteY1" fmla="*/ 459105 h 460628"/>
                  <a:gd name="connsiteX2" fmla="*/ 0 w 463962"/>
                  <a:gd name="connsiteY2" fmla="*/ 0 h 460628"/>
                  <a:gd name="connsiteX3" fmla="*/ 462534 w 463962"/>
                  <a:gd name="connsiteY3" fmla="*/ 0 h 460628"/>
                  <a:gd name="connsiteX4" fmla="*/ 462534 w 463962"/>
                  <a:gd name="connsiteY4" fmla="*/ 460629 h 460628"/>
                  <a:gd name="connsiteX5" fmla="*/ 463963 w 463962"/>
                  <a:gd name="connsiteY5" fmla="*/ 459105 h 46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962" h="460628">
                    <a:moveTo>
                      <a:pt x="463963" y="459105"/>
                    </a:moveTo>
                    <a:cubicBezTo>
                      <a:pt x="310610" y="459105"/>
                      <a:pt x="157258" y="459105"/>
                      <a:pt x="0" y="459105"/>
                    </a:cubicBezTo>
                    <a:cubicBezTo>
                      <a:pt x="0" y="307086"/>
                      <a:pt x="0" y="154877"/>
                      <a:pt x="0" y="0"/>
                    </a:cubicBezTo>
                    <a:cubicBezTo>
                      <a:pt x="151829" y="0"/>
                      <a:pt x="302895" y="0"/>
                      <a:pt x="462534" y="0"/>
                    </a:cubicBezTo>
                    <a:cubicBezTo>
                      <a:pt x="462534" y="154781"/>
                      <a:pt x="462534" y="307657"/>
                      <a:pt x="462534" y="460629"/>
                    </a:cubicBezTo>
                    <a:lnTo>
                      <a:pt x="463963" y="4591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492DCB3-3A2D-4E0E-B9B0-5F301730D4C2}"/>
                  </a:ext>
                </a:extLst>
              </p:cNvPr>
              <p:cNvSpPr/>
              <p:nvPr/>
            </p:nvSpPr>
            <p:spPr>
              <a:xfrm>
                <a:off x="4215954" y="2896647"/>
                <a:ext cx="462819" cy="459866"/>
              </a:xfrm>
              <a:custGeom>
                <a:avLst/>
                <a:gdLst>
                  <a:gd name="connsiteX0" fmla="*/ 1524 w 462819"/>
                  <a:gd name="connsiteY0" fmla="*/ 459867 h 459866"/>
                  <a:gd name="connsiteX1" fmla="*/ 1524 w 462819"/>
                  <a:gd name="connsiteY1" fmla="*/ 0 h 459866"/>
                  <a:gd name="connsiteX2" fmla="*/ 462820 w 462819"/>
                  <a:gd name="connsiteY2" fmla="*/ 0 h 459866"/>
                  <a:gd name="connsiteX3" fmla="*/ 462820 w 462819"/>
                  <a:gd name="connsiteY3" fmla="*/ 458343 h 459866"/>
                  <a:gd name="connsiteX4" fmla="*/ 0 w 462819"/>
                  <a:gd name="connsiteY4" fmla="*/ 458343 h 459866"/>
                  <a:gd name="connsiteX5" fmla="*/ 1524 w 462819"/>
                  <a:gd name="connsiteY5" fmla="*/ 459867 h 45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819" h="459866">
                    <a:moveTo>
                      <a:pt x="1524" y="459867"/>
                    </a:moveTo>
                    <a:cubicBezTo>
                      <a:pt x="1524" y="307848"/>
                      <a:pt x="1524" y="155829"/>
                      <a:pt x="1524" y="0"/>
                    </a:cubicBezTo>
                    <a:cubicBezTo>
                      <a:pt x="156972" y="0"/>
                      <a:pt x="308038" y="0"/>
                      <a:pt x="462820" y="0"/>
                    </a:cubicBezTo>
                    <a:cubicBezTo>
                      <a:pt x="462820" y="150495"/>
                      <a:pt x="462820" y="301752"/>
                      <a:pt x="462820" y="458343"/>
                    </a:cubicBezTo>
                    <a:cubicBezTo>
                      <a:pt x="309181" y="458343"/>
                      <a:pt x="154591" y="458343"/>
                      <a:pt x="0" y="458343"/>
                    </a:cubicBezTo>
                    <a:cubicBezTo>
                      <a:pt x="0" y="458343"/>
                      <a:pt x="1524" y="459867"/>
                      <a:pt x="1524" y="459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7644FD0-1ADC-456A-A23D-9F6E95E3D140}"/>
                  </a:ext>
                </a:extLst>
              </p:cNvPr>
              <p:cNvSpPr/>
              <p:nvPr/>
            </p:nvSpPr>
            <p:spPr>
              <a:xfrm>
                <a:off x="6089808" y="2896361"/>
                <a:ext cx="464820" cy="459009"/>
              </a:xfrm>
              <a:custGeom>
                <a:avLst/>
                <a:gdLst>
                  <a:gd name="connsiteX0" fmla="*/ 1334 w 464820"/>
                  <a:gd name="connsiteY0" fmla="*/ 459010 h 459009"/>
                  <a:gd name="connsiteX1" fmla="*/ 1334 w 464820"/>
                  <a:gd name="connsiteY1" fmla="*/ 0 h 459009"/>
                  <a:gd name="connsiteX2" fmla="*/ 464820 w 464820"/>
                  <a:gd name="connsiteY2" fmla="*/ 0 h 459009"/>
                  <a:gd name="connsiteX3" fmla="*/ 464820 w 464820"/>
                  <a:gd name="connsiteY3" fmla="*/ 457486 h 459009"/>
                  <a:gd name="connsiteX4" fmla="*/ 0 w 464820"/>
                  <a:gd name="connsiteY4" fmla="*/ 457486 h 459009"/>
                  <a:gd name="connsiteX5" fmla="*/ 1334 w 464820"/>
                  <a:gd name="connsiteY5" fmla="*/ 459010 h 45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820" h="459009">
                    <a:moveTo>
                      <a:pt x="1334" y="459010"/>
                    </a:moveTo>
                    <a:cubicBezTo>
                      <a:pt x="1334" y="307277"/>
                      <a:pt x="1334" y="155448"/>
                      <a:pt x="1334" y="0"/>
                    </a:cubicBezTo>
                    <a:cubicBezTo>
                      <a:pt x="157829" y="0"/>
                      <a:pt x="310039" y="0"/>
                      <a:pt x="464820" y="0"/>
                    </a:cubicBezTo>
                    <a:cubicBezTo>
                      <a:pt x="464820" y="152400"/>
                      <a:pt x="464820" y="303562"/>
                      <a:pt x="464820" y="457486"/>
                    </a:cubicBezTo>
                    <a:cubicBezTo>
                      <a:pt x="308896" y="457486"/>
                      <a:pt x="154400" y="457486"/>
                      <a:pt x="0" y="457486"/>
                    </a:cubicBezTo>
                    <a:lnTo>
                      <a:pt x="1334" y="459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C8A7D96-C4B8-414A-BF80-31F98CBB6AC6}"/>
                  </a:ext>
                </a:extLst>
              </p:cNvPr>
              <p:cNvSpPr/>
              <p:nvPr/>
            </p:nvSpPr>
            <p:spPr>
              <a:xfrm>
                <a:off x="9846182" y="2894932"/>
                <a:ext cx="455961" cy="457771"/>
              </a:xfrm>
              <a:custGeom>
                <a:avLst/>
                <a:gdLst>
                  <a:gd name="connsiteX0" fmla="*/ 0 w 455961"/>
                  <a:gd name="connsiteY0" fmla="*/ 0 h 457771"/>
                  <a:gd name="connsiteX1" fmla="*/ 455962 w 455961"/>
                  <a:gd name="connsiteY1" fmla="*/ 0 h 457771"/>
                  <a:gd name="connsiteX2" fmla="*/ 455962 w 455961"/>
                  <a:gd name="connsiteY2" fmla="*/ 457772 h 457771"/>
                  <a:gd name="connsiteX3" fmla="*/ 0 w 455961"/>
                  <a:gd name="connsiteY3" fmla="*/ 457772 h 457771"/>
                  <a:gd name="connsiteX4" fmla="*/ 0 w 455961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61" h="457771">
                    <a:moveTo>
                      <a:pt x="0" y="0"/>
                    </a:moveTo>
                    <a:cubicBezTo>
                      <a:pt x="151734" y="0"/>
                      <a:pt x="301848" y="0"/>
                      <a:pt x="455962" y="0"/>
                    </a:cubicBezTo>
                    <a:cubicBezTo>
                      <a:pt x="455962" y="151257"/>
                      <a:pt x="455962" y="302514"/>
                      <a:pt x="455962" y="457772"/>
                    </a:cubicBezTo>
                    <a:cubicBezTo>
                      <a:pt x="306420" y="457772"/>
                      <a:pt x="155163" y="457772"/>
                      <a:pt x="0" y="457772"/>
                    </a:cubicBezTo>
                    <a:cubicBezTo>
                      <a:pt x="0" y="308420"/>
                      <a:pt x="0" y="15706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29E815D-8DE9-4D81-9BC0-6A1C71102D4A}"/>
                  </a:ext>
                </a:extLst>
              </p:cNvPr>
              <p:cNvSpPr/>
              <p:nvPr/>
            </p:nvSpPr>
            <p:spPr>
              <a:xfrm>
                <a:off x="1874614" y="3354509"/>
                <a:ext cx="467772" cy="467300"/>
              </a:xfrm>
              <a:custGeom>
                <a:avLst/>
                <a:gdLst>
                  <a:gd name="connsiteX0" fmla="*/ 0 w 467772"/>
                  <a:gd name="connsiteY0" fmla="*/ 1433 h 467300"/>
                  <a:gd name="connsiteX1" fmla="*/ 188690 w 467772"/>
                  <a:gd name="connsiteY1" fmla="*/ 6386 h 467300"/>
                  <a:gd name="connsiteX2" fmla="*/ 467773 w 467772"/>
                  <a:gd name="connsiteY2" fmla="*/ 2005 h 467300"/>
                  <a:gd name="connsiteX3" fmla="*/ 466154 w 467772"/>
                  <a:gd name="connsiteY3" fmla="*/ 385 h 467300"/>
                  <a:gd name="connsiteX4" fmla="*/ 466154 w 467772"/>
                  <a:gd name="connsiteY4" fmla="*/ 467301 h 467300"/>
                  <a:gd name="connsiteX5" fmla="*/ 1333 w 467772"/>
                  <a:gd name="connsiteY5" fmla="*/ 467301 h 467300"/>
                  <a:gd name="connsiteX6" fmla="*/ 1333 w 467772"/>
                  <a:gd name="connsiteY6" fmla="*/ 4 h 467300"/>
                  <a:gd name="connsiteX7" fmla="*/ 0 w 467772"/>
                  <a:gd name="connsiteY7" fmla="*/ 1433 h 4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772" h="467300">
                    <a:moveTo>
                      <a:pt x="0" y="1433"/>
                    </a:moveTo>
                    <a:cubicBezTo>
                      <a:pt x="62865" y="3148"/>
                      <a:pt x="125825" y="6481"/>
                      <a:pt x="188690" y="6386"/>
                    </a:cubicBezTo>
                    <a:cubicBezTo>
                      <a:pt x="281750" y="6196"/>
                      <a:pt x="374713" y="3624"/>
                      <a:pt x="467773" y="2005"/>
                    </a:cubicBezTo>
                    <a:cubicBezTo>
                      <a:pt x="467773" y="2005"/>
                      <a:pt x="466249" y="385"/>
                      <a:pt x="466154" y="385"/>
                    </a:cubicBezTo>
                    <a:cubicBezTo>
                      <a:pt x="466154" y="155262"/>
                      <a:pt x="466154" y="310138"/>
                      <a:pt x="466154" y="467301"/>
                    </a:cubicBezTo>
                    <a:cubicBezTo>
                      <a:pt x="309467" y="467301"/>
                      <a:pt x="158210" y="467301"/>
                      <a:pt x="1333" y="467301"/>
                    </a:cubicBezTo>
                    <a:cubicBezTo>
                      <a:pt x="1333" y="309853"/>
                      <a:pt x="1333" y="154976"/>
                      <a:pt x="1333" y="4"/>
                    </a:cubicBezTo>
                    <a:cubicBezTo>
                      <a:pt x="1429" y="-91"/>
                      <a:pt x="0" y="1433"/>
                      <a:pt x="0" y="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B601B09-5EC9-4BB3-810B-2709212B47DF}"/>
                  </a:ext>
                </a:extLst>
              </p:cNvPr>
              <p:cNvSpPr/>
              <p:nvPr/>
            </p:nvSpPr>
            <p:spPr>
              <a:xfrm>
                <a:off x="3749801" y="3354323"/>
                <a:ext cx="467677" cy="467391"/>
              </a:xfrm>
              <a:custGeom>
                <a:avLst/>
                <a:gdLst>
                  <a:gd name="connsiteX0" fmla="*/ 0 w 467677"/>
                  <a:gd name="connsiteY0" fmla="*/ 1619 h 467391"/>
                  <a:gd name="connsiteX1" fmla="*/ 188690 w 467677"/>
                  <a:gd name="connsiteY1" fmla="*/ 6572 h 467391"/>
                  <a:gd name="connsiteX2" fmla="*/ 467678 w 467677"/>
                  <a:gd name="connsiteY2" fmla="*/ 2191 h 467391"/>
                  <a:gd name="connsiteX3" fmla="*/ 466154 w 467677"/>
                  <a:gd name="connsiteY3" fmla="*/ 572 h 467391"/>
                  <a:gd name="connsiteX4" fmla="*/ 466154 w 467677"/>
                  <a:gd name="connsiteY4" fmla="*/ 467392 h 467391"/>
                  <a:gd name="connsiteX5" fmla="*/ 1429 w 467677"/>
                  <a:gd name="connsiteY5" fmla="*/ 467392 h 467391"/>
                  <a:gd name="connsiteX6" fmla="*/ 1429 w 467677"/>
                  <a:gd name="connsiteY6" fmla="*/ 0 h 467391"/>
                  <a:gd name="connsiteX7" fmla="*/ 0 w 467677"/>
                  <a:gd name="connsiteY7" fmla="*/ 1619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677" h="467391">
                    <a:moveTo>
                      <a:pt x="0" y="1619"/>
                    </a:moveTo>
                    <a:cubicBezTo>
                      <a:pt x="62865" y="3429"/>
                      <a:pt x="125825" y="6668"/>
                      <a:pt x="188690" y="6572"/>
                    </a:cubicBezTo>
                    <a:cubicBezTo>
                      <a:pt x="281654" y="6382"/>
                      <a:pt x="374713" y="3810"/>
                      <a:pt x="467678" y="2191"/>
                    </a:cubicBezTo>
                    <a:cubicBezTo>
                      <a:pt x="467678" y="2191"/>
                      <a:pt x="466154" y="667"/>
                      <a:pt x="466154" y="572"/>
                    </a:cubicBezTo>
                    <a:cubicBezTo>
                      <a:pt x="466154" y="155448"/>
                      <a:pt x="466154" y="310324"/>
                      <a:pt x="466154" y="467392"/>
                    </a:cubicBezTo>
                    <a:cubicBezTo>
                      <a:pt x="308610" y="467392"/>
                      <a:pt x="157353" y="467392"/>
                      <a:pt x="1429" y="467392"/>
                    </a:cubicBezTo>
                    <a:cubicBezTo>
                      <a:pt x="1429" y="309943"/>
                      <a:pt x="1429" y="154972"/>
                      <a:pt x="1429" y="0"/>
                    </a:cubicBezTo>
                    <a:cubicBezTo>
                      <a:pt x="1429" y="0"/>
                      <a:pt x="0" y="1619"/>
                      <a:pt x="0" y="1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67D079E-ED01-46B8-B0F6-737551A3E43A}"/>
                  </a:ext>
                </a:extLst>
              </p:cNvPr>
              <p:cNvSpPr/>
              <p:nvPr/>
            </p:nvSpPr>
            <p:spPr>
              <a:xfrm>
                <a:off x="5626417" y="3353847"/>
                <a:ext cx="464634" cy="467201"/>
              </a:xfrm>
              <a:custGeom>
                <a:avLst/>
                <a:gdLst>
                  <a:gd name="connsiteX0" fmla="*/ 463391 w 464634"/>
                  <a:gd name="connsiteY0" fmla="*/ 0 h 467201"/>
                  <a:gd name="connsiteX1" fmla="*/ 463391 w 464634"/>
                  <a:gd name="connsiteY1" fmla="*/ 467201 h 467201"/>
                  <a:gd name="connsiteX2" fmla="*/ 1524 w 464634"/>
                  <a:gd name="connsiteY2" fmla="*/ 467201 h 467201"/>
                  <a:gd name="connsiteX3" fmla="*/ 1524 w 464634"/>
                  <a:gd name="connsiteY3" fmla="*/ 1810 h 467201"/>
                  <a:gd name="connsiteX4" fmla="*/ 0 w 464634"/>
                  <a:gd name="connsiteY4" fmla="*/ 3143 h 467201"/>
                  <a:gd name="connsiteX5" fmla="*/ 464629 w 464634"/>
                  <a:gd name="connsiteY5" fmla="*/ 1619 h 467201"/>
                  <a:gd name="connsiteX6" fmla="*/ 463391 w 464634"/>
                  <a:gd name="connsiteY6" fmla="*/ 0 h 46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34" h="467201">
                    <a:moveTo>
                      <a:pt x="463391" y="0"/>
                    </a:moveTo>
                    <a:cubicBezTo>
                      <a:pt x="463391" y="154591"/>
                      <a:pt x="463391" y="309277"/>
                      <a:pt x="463391" y="467201"/>
                    </a:cubicBezTo>
                    <a:cubicBezTo>
                      <a:pt x="307943" y="467201"/>
                      <a:pt x="155829" y="467201"/>
                      <a:pt x="1524" y="467201"/>
                    </a:cubicBezTo>
                    <a:cubicBezTo>
                      <a:pt x="1524" y="310801"/>
                      <a:pt x="1524" y="156305"/>
                      <a:pt x="1524" y="1810"/>
                    </a:cubicBezTo>
                    <a:lnTo>
                      <a:pt x="0" y="3143"/>
                    </a:lnTo>
                    <a:cubicBezTo>
                      <a:pt x="154877" y="2667"/>
                      <a:pt x="309848" y="2096"/>
                      <a:pt x="464629" y="1619"/>
                    </a:cubicBezTo>
                    <a:cubicBezTo>
                      <a:pt x="464725" y="1524"/>
                      <a:pt x="463391" y="0"/>
                      <a:pt x="4633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670E2E6-9849-407E-96FA-BD48A0EEA080}"/>
                  </a:ext>
                </a:extLst>
              </p:cNvPr>
              <p:cNvSpPr/>
              <p:nvPr/>
            </p:nvSpPr>
            <p:spPr>
              <a:xfrm>
                <a:off x="7970614" y="2896647"/>
                <a:ext cx="458819" cy="457295"/>
              </a:xfrm>
              <a:custGeom>
                <a:avLst/>
                <a:gdLst>
                  <a:gd name="connsiteX0" fmla="*/ 458819 w 458819"/>
                  <a:gd name="connsiteY0" fmla="*/ 0 h 457295"/>
                  <a:gd name="connsiteX1" fmla="*/ 458819 w 458819"/>
                  <a:gd name="connsiteY1" fmla="*/ 457295 h 457295"/>
                  <a:gd name="connsiteX2" fmla="*/ 0 w 458819"/>
                  <a:gd name="connsiteY2" fmla="*/ 457295 h 457295"/>
                  <a:gd name="connsiteX3" fmla="*/ 0 w 458819"/>
                  <a:gd name="connsiteY3" fmla="*/ 0 h 457295"/>
                  <a:gd name="connsiteX4" fmla="*/ 458819 w 458819"/>
                  <a:gd name="connsiteY4" fmla="*/ 0 h 45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19" h="457295">
                    <a:moveTo>
                      <a:pt x="458819" y="0"/>
                    </a:moveTo>
                    <a:cubicBezTo>
                      <a:pt x="458819" y="154210"/>
                      <a:pt x="458819" y="304419"/>
                      <a:pt x="458819" y="457295"/>
                    </a:cubicBezTo>
                    <a:cubicBezTo>
                      <a:pt x="305371" y="457295"/>
                      <a:pt x="154114" y="457295"/>
                      <a:pt x="0" y="457295"/>
                    </a:cubicBezTo>
                    <a:cubicBezTo>
                      <a:pt x="0" y="304324"/>
                      <a:pt x="0" y="153067"/>
                      <a:pt x="0" y="0"/>
                    </a:cubicBezTo>
                    <a:cubicBezTo>
                      <a:pt x="154210" y="0"/>
                      <a:pt x="306610" y="0"/>
                      <a:pt x="45881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8D77F78-AB63-432A-B2BF-BF90534F4057}"/>
                  </a:ext>
                </a:extLst>
              </p:cNvPr>
              <p:cNvSpPr/>
              <p:nvPr/>
            </p:nvSpPr>
            <p:spPr>
              <a:xfrm>
                <a:off x="465009" y="2894837"/>
                <a:ext cx="465486" cy="460914"/>
              </a:xfrm>
              <a:custGeom>
                <a:avLst/>
                <a:gdLst>
                  <a:gd name="connsiteX0" fmla="*/ 1333 w 465486"/>
                  <a:gd name="connsiteY0" fmla="*/ 460915 h 460914"/>
                  <a:gd name="connsiteX1" fmla="*/ 5525 w 465486"/>
                  <a:gd name="connsiteY1" fmla="*/ 57055 h 460914"/>
                  <a:gd name="connsiteX2" fmla="*/ 5525 w 465486"/>
                  <a:gd name="connsiteY2" fmla="*/ 0 h 460914"/>
                  <a:gd name="connsiteX3" fmla="*/ 465487 w 465486"/>
                  <a:gd name="connsiteY3" fmla="*/ 0 h 460914"/>
                  <a:gd name="connsiteX4" fmla="*/ 465487 w 465486"/>
                  <a:gd name="connsiteY4" fmla="*/ 459391 h 460914"/>
                  <a:gd name="connsiteX5" fmla="*/ 0 w 465486"/>
                  <a:gd name="connsiteY5" fmla="*/ 459391 h 460914"/>
                  <a:gd name="connsiteX6" fmla="*/ 1333 w 465486"/>
                  <a:gd name="connsiteY6" fmla="*/ 460915 h 4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486" h="460914">
                    <a:moveTo>
                      <a:pt x="1333" y="460915"/>
                    </a:moveTo>
                    <a:cubicBezTo>
                      <a:pt x="2762" y="326327"/>
                      <a:pt x="4096" y="191643"/>
                      <a:pt x="5525" y="57055"/>
                    </a:cubicBezTo>
                    <a:cubicBezTo>
                      <a:pt x="5715" y="38481"/>
                      <a:pt x="5525" y="20003"/>
                      <a:pt x="5525" y="0"/>
                    </a:cubicBezTo>
                    <a:cubicBezTo>
                      <a:pt x="162211" y="0"/>
                      <a:pt x="312230" y="0"/>
                      <a:pt x="465487" y="0"/>
                    </a:cubicBezTo>
                    <a:cubicBezTo>
                      <a:pt x="465487" y="153448"/>
                      <a:pt x="465487" y="304705"/>
                      <a:pt x="465487" y="459391"/>
                    </a:cubicBezTo>
                    <a:cubicBezTo>
                      <a:pt x="309658" y="459391"/>
                      <a:pt x="154877" y="459391"/>
                      <a:pt x="0" y="459391"/>
                    </a:cubicBezTo>
                    <a:lnTo>
                      <a:pt x="1333" y="4609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E0694457-F0C6-4C7E-B223-CA8E75230C3B}"/>
                  </a:ext>
                </a:extLst>
              </p:cNvPr>
              <p:cNvSpPr/>
              <p:nvPr/>
            </p:nvSpPr>
            <p:spPr>
              <a:xfrm>
                <a:off x="5160549" y="2895504"/>
                <a:ext cx="467391" cy="461581"/>
              </a:xfrm>
              <a:custGeom>
                <a:avLst/>
                <a:gdLst>
                  <a:gd name="connsiteX0" fmla="*/ 467392 w 467391"/>
                  <a:gd name="connsiteY0" fmla="*/ 460153 h 461581"/>
                  <a:gd name="connsiteX1" fmla="*/ 0 w 467391"/>
                  <a:gd name="connsiteY1" fmla="*/ 460153 h 461581"/>
                  <a:gd name="connsiteX2" fmla="*/ 0 w 467391"/>
                  <a:gd name="connsiteY2" fmla="*/ 0 h 461581"/>
                  <a:gd name="connsiteX3" fmla="*/ 457391 w 467391"/>
                  <a:gd name="connsiteY3" fmla="*/ 0 h 461581"/>
                  <a:gd name="connsiteX4" fmla="*/ 460153 w 467391"/>
                  <a:gd name="connsiteY4" fmla="*/ 49054 h 461581"/>
                  <a:gd name="connsiteX5" fmla="*/ 460534 w 467391"/>
                  <a:gd name="connsiteY5" fmla="*/ 410337 h 461581"/>
                  <a:gd name="connsiteX6" fmla="*/ 465773 w 467391"/>
                  <a:gd name="connsiteY6" fmla="*/ 461582 h 461581"/>
                  <a:gd name="connsiteX7" fmla="*/ 467392 w 467391"/>
                  <a:gd name="connsiteY7" fmla="*/ 460153 h 46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391" h="461581">
                    <a:moveTo>
                      <a:pt x="467392" y="460153"/>
                    </a:moveTo>
                    <a:cubicBezTo>
                      <a:pt x="312515" y="460153"/>
                      <a:pt x="157639" y="460153"/>
                      <a:pt x="0" y="460153"/>
                    </a:cubicBezTo>
                    <a:cubicBezTo>
                      <a:pt x="0" y="305276"/>
                      <a:pt x="0" y="154019"/>
                      <a:pt x="0" y="0"/>
                    </a:cubicBezTo>
                    <a:cubicBezTo>
                      <a:pt x="151829" y="0"/>
                      <a:pt x="301847" y="0"/>
                      <a:pt x="457391" y="0"/>
                    </a:cubicBezTo>
                    <a:cubicBezTo>
                      <a:pt x="458343" y="15621"/>
                      <a:pt x="460153" y="32385"/>
                      <a:pt x="460153" y="49054"/>
                    </a:cubicBezTo>
                    <a:cubicBezTo>
                      <a:pt x="460439" y="169450"/>
                      <a:pt x="460058" y="289941"/>
                      <a:pt x="460534" y="410337"/>
                    </a:cubicBezTo>
                    <a:cubicBezTo>
                      <a:pt x="460629" y="427482"/>
                      <a:pt x="463963" y="444532"/>
                      <a:pt x="465773" y="461582"/>
                    </a:cubicBezTo>
                    <a:cubicBezTo>
                      <a:pt x="465963" y="461486"/>
                      <a:pt x="467392" y="460153"/>
                      <a:pt x="467392" y="460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AE3ED53-488A-470B-886F-4F3DCB23F674}"/>
                  </a:ext>
                </a:extLst>
              </p:cNvPr>
              <p:cNvSpPr/>
              <p:nvPr/>
            </p:nvSpPr>
            <p:spPr>
              <a:xfrm>
                <a:off x="4857" y="3354228"/>
                <a:ext cx="461581" cy="467391"/>
              </a:xfrm>
              <a:custGeom>
                <a:avLst/>
                <a:gdLst>
                  <a:gd name="connsiteX0" fmla="*/ 460153 w 461581"/>
                  <a:gd name="connsiteY0" fmla="*/ 0 h 467391"/>
                  <a:gd name="connsiteX1" fmla="*/ 460153 w 461581"/>
                  <a:gd name="connsiteY1" fmla="*/ 467392 h 467391"/>
                  <a:gd name="connsiteX2" fmla="*/ 0 w 461581"/>
                  <a:gd name="connsiteY2" fmla="*/ 467392 h 467391"/>
                  <a:gd name="connsiteX3" fmla="*/ 0 w 461581"/>
                  <a:gd name="connsiteY3" fmla="*/ 9906 h 467391"/>
                  <a:gd name="connsiteX4" fmla="*/ 48959 w 461581"/>
                  <a:gd name="connsiteY4" fmla="*/ 7048 h 467391"/>
                  <a:gd name="connsiteX5" fmla="*/ 410337 w 461581"/>
                  <a:gd name="connsiteY5" fmla="*/ 6667 h 467391"/>
                  <a:gd name="connsiteX6" fmla="*/ 461582 w 461581"/>
                  <a:gd name="connsiteY6" fmla="*/ 1429 h 467391"/>
                  <a:gd name="connsiteX7" fmla="*/ 460153 w 461581"/>
                  <a:gd name="connsiteY7" fmla="*/ 0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581" h="467391">
                    <a:moveTo>
                      <a:pt x="460153" y="0"/>
                    </a:moveTo>
                    <a:cubicBezTo>
                      <a:pt x="460153" y="154877"/>
                      <a:pt x="460153" y="309848"/>
                      <a:pt x="460153" y="467392"/>
                    </a:cubicBezTo>
                    <a:cubicBezTo>
                      <a:pt x="305372" y="467392"/>
                      <a:pt x="154115" y="467392"/>
                      <a:pt x="0" y="467392"/>
                    </a:cubicBezTo>
                    <a:cubicBezTo>
                      <a:pt x="0" y="315563"/>
                      <a:pt x="0" y="165544"/>
                      <a:pt x="0" y="9906"/>
                    </a:cubicBezTo>
                    <a:cubicBezTo>
                      <a:pt x="15621" y="8953"/>
                      <a:pt x="32290" y="7144"/>
                      <a:pt x="48959" y="7048"/>
                    </a:cubicBezTo>
                    <a:cubicBezTo>
                      <a:pt x="169450" y="6763"/>
                      <a:pt x="289846" y="7144"/>
                      <a:pt x="410337" y="6667"/>
                    </a:cubicBezTo>
                    <a:cubicBezTo>
                      <a:pt x="427482" y="6572"/>
                      <a:pt x="444532" y="3334"/>
                      <a:pt x="461582" y="1429"/>
                    </a:cubicBezTo>
                    <a:cubicBezTo>
                      <a:pt x="461486" y="1524"/>
                      <a:pt x="460153" y="0"/>
                      <a:pt x="46015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52F6467-A42A-4A4D-8596-3D708B5EAB84}"/>
                  </a:ext>
                </a:extLst>
              </p:cNvPr>
              <p:cNvSpPr/>
              <p:nvPr/>
            </p:nvSpPr>
            <p:spPr>
              <a:xfrm>
                <a:off x="10313002" y="3363657"/>
                <a:ext cx="457200" cy="457771"/>
              </a:xfrm>
              <a:custGeom>
                <a:avLst/>
                <a:gdLst>
                  <a:gd name="connsiteX0" fmla="*/ 0 w 457200"/>
                  <a:gd name="connsiteY0" fmla="*/ 0 h 457771"/>
                  <a:gd name="connsiteX1" fmla="*/ 457200 w 457200"/>
                  <a:gd name="connsiteY1" fmla="*/ 0 h 457771"/>
                  <a:gd name="connsiteX2" fmla="*/ 457200 w 457200"/>
                  <a:gd name="connsiteY2" fmla="*/ 457771 h 457771"/>
                  <a:gd name="connsiteX3" fmla="*/ 0 w 457200"/>
                  <a:gd name="connsiteY3" fmla="*/ 457771 h 457771"/>
                  <a:gd name="connsiteX4" fmla="*/ 0 w 457200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771">
                    <a:moveTo>
                      <a:pt x="0" y="0"/>
                    </a:moveTo>
                    <a:cubicBezTo>
                      <a:pt x="153638" y="0"/>
                      <a:pt x="303752" y="0"/>
                      <a:pt x="457200" y="0"/>
                    </a:cubicBezTo>
                    <a:cubicBezTo>
                      <a:pt x="457200" y="152686"/>
                      <a:pt x="457200" y="303752"/>
                      <a:pt x="457200" y="457771"/>
                    </a:cubicBezTo>
                    <a:cubicBezTo>
                      <a:pt x="305086" y="457771"/>
                      <a:pt x="153829" y="457771"/>
                      <a:pt x="0" y="457771"/>
                    </a:cubicBezTo>
                    <a:cubicBezTo>
                      <a:pt x="0" y="305657"/>
                      <a:pt x="0" y="155543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4F90002-315C-4BE0-B2E8-838B975677FE}"/>
                  </a:ext>
                </a:extLst>
              </p:cNvPr>
              <p:cNvSpPr/>
              <p:nvPr/>
            </p:nvSpPr>
            <p:spPr>
              <a:xfrm>
                <a:off x="9376219" y="3364420"/>
                <a:ext cx="458628" cy="456818"/>
              </a:xfrm>
              <a:custGeom>
                <a:avLst/>
                <a:gdLst>
                  <a:gd name="connsiteX0" fmla="*/ 0 w 458628"/>
                  <a:gd name="connsiteY0" fmla="*/ 456819 h 456818"/>
                  <a:gd name="connsiteX1" fmla="*/ 0 w 458628"/>
                  <a:gd name="connsiteY1" fmla="*/ 0 h 456818"/>
                  <a:gd name="connsiteX2" fmla="*/ 458629 w 458628"/>
                  <a:gd name="connsiteY2" fmla="*/ 0 h 456818"/>
                  <a:gd name="connsiteX3" fmla="*/ 458629 w 458628"/>
                  <a:gd name="connsiteY3" fmla="*/ 456819 h 456818"/>
                  <a:gd name="connsiteX4" fmla="*/ 0 w 458628"/>
                  <a:gd name="connsiteY4" fmla="*/ 456819 h 4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28" h="456818">
                    <a:moveTo>
                      <a:pt x="0" y="456819"/>
                    </a:moveTo>
                    <a:cubicBezTo>
                      <a:pt x="0" y="303086"/>
                      <a:pt x="0" y="153067"/>
                      <a:pt x="0" y="0"/>
                    </a:cubicBezTo>
                    <a:cubicBezTo>
                      <a:pt x="152781" y="0"/>
                      <a:pt x="303943" y="0"/>
                      <a:pt x="458629" y="0"/>
                    </a:cubicBezTo>
                    <a:cubicBezTo>
                      <a:pt x="458629" y="152114"/>
                      <a:pt x="458629" y="302895"/>
                      <a:pt x="458629" y="456819"/>
                    </a:cubicBezTo>
                    <a:cubicBezTo>
                      <a:pt x="306895" y="456819"/>
                      <a:pt x="155829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BA45033-C050-42D7-9FC1-CAFBFEC153F0}"/>
                  </a:ext>
                </a:extLst>
              </p:cNvPr>
              <p:cNvSpPr/>
              <p:nvPr/>
            </p:nvSpPr>
            <p:spPr>
              <a:xfrm>
                <a:off x="8437435" y="3364705"/>
                <a:ext cx="458533" cy="456437"/>
              </a:xfrm>
              <a:custGeom>
                <a:avLst/>
                <a:gdLst>
                  <a:gd name="connsiteX0" fmla="*/ 0 w 458533"/>
                  <a:gd name="connsiteY0" fmla="*/ 456438 h 456437"/>
                  <a:gd name="connsiteX1" fmla="*/ 0 w 458533"/>
                  <a:gd name="connsiteY1" fmla="*/ 0 h 456437"/>
                  <a:gd name="connsiteX2" fmla="*/ 458534 w 458533"/>
                  <a:gd name="connsiteY2" fmla="*/ 0 h 456437"/>
                  <a:gd name="connsiteX3" fmla="*/ 458534 w 458533"/>
                  <a:gd name="connsiteY3" fmla="*/ 456438 h 456437"/>
                  <a:gd name="connsiteX4" fmla="*/ 0 w 458533"/>
                  <a:gd name="connsiteY4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33" h="456437">
                    <a:moveTo>
                      <a:pt x="0" y="456438"/>
                    </a:moveTo>
                    <a:cubicBezTo>
                      <a:pt x="0" y="302990"/>
                      <a:pt x="0" y="153257"/>
                      <a:pt x="0" y="0"/>
                    </a:cubicBezTo>
                    <a:cubicBezTo>
                      <a:pt x="152971" y="0"/>
                      <a:pt x="304133" y="0"/>
                      <a:pt x="458534" y="0"/>
                    </a:cubicBezTo>
                    <a:cubicBezTo>
                      <a:pt x="458534" y="151448"/>
                      <a:pt x="458534" y="302323"/>
                      <a:pt x="458534" y="456438"/>
                    </a:cubicBezTo>
                    <a:cubicBezTo>
                      <a:pt x="307181" y="456438"/>
                      <a:pt x="156020" y="456438"/>
                      <a:pt x="0" y="456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A588DC0-F6DF-4F0A-95C4-23C1F6FD8FA5}"/>
                  </a:ext>
                </a:extLst>
              </p:cNvPr>
              <p:cNvSpPr/>
              <p:nvPr/>
            </p:nvSpPr>
            <p:spPr>
              <a:xfrm>
                <a:off x="6564058" y="3364896"/>
                <a:ext cx="457961" cy="455294"/>
              </a:xfrm>
              <a:custGeom>
                <a:avLst/>
                <a:gdLst>
                  <a:gd name="connsiteX0" fmla="*/ 0 w 457961"/>
                  <a:gd name="connsiteY0" fmla="*/ 455295 h 455294"/>
                  <a:gd name="connsiteX1" fmla="*/ 0 w 457961"/>
                  <a:gd name="connsiteY1" fmla="*/ 0 h 455294"/>
                  <a:gd name="connsiteX2" fmla="*/ 457962 w 457961"/>
                  <a:gd name="connsiteY2" fmla="*/ 0 h 455294"/>
                  <a:gd name="connsiteX3" fmla="*/ 457962 w 457961"/>
                  <a:gd name="connsiteY3" fmla="*/ 455295 h 455294"/>
                  <a:gd name="connsiteX4" fmla="*/ 0 w 457961"/>
                  <a:gd name="connsiteY4" fmla="*/ 455295 h 45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61" h="455294">
                    <a:moveTo>
                      <a:pt x="0" y="455295"/>
                    </a:moveTo>
                    <a:cubicBezTo>
                      <a:pt x="0" y="303562"/>
                      <a:pt x="0" y="153638"/>
                      <a:pt x="0" y="0"/>
                    </a:cubicBezTo>
                    <a:cubicBezTo>
                      <a:pt x="152876" y="0"/>
                      <a:pt x="303943" y="0"/>
                      <a:pt x="457962" y="0"/>
                    </a:cubicBezTo>
                    <a:cubicBezTo>
                      <a:pt x="457962" y="151257"/>
                      <a:pt x="457962" y="301181"/>
                      <a:pt x="457962" y="455295"/>
                    </a:cubicBezTo>
                    <a:cubicBezTo>
                      <a:pt x="307753" y="455295"/>
                      <a:pt x="156686" y="455295"/>
                      <a:pt x="0" y="455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250879F-0025-4EB9-B37E-C6A60290A905}"/>
                  </a:ext>
                </a:extLst>
              </p:cNvPr>
              <p:cNvSpPr/>
              <p:nvPr/>
            </p:nvSpPr>
            <p:spPr>
              <a:xfrm>
                <a:off x="7503318" y="3364420"/>
                <a:ext cx="458057" cy="457962"/>
              </a:xfrm>
              <a:custGeom>
                <a:avLst/>
                <a:gdLst>
                  <a:gd name="connsiteX0" fmla="*/ 458058 w 458057"/>
                  <a:gd name="connsiteY0" fmla="*/ 457962 h 457962"/>
                  <a:gd name="connsiteX1" fmla="*/ 0 w 458057"/>
                  <a:gd name="connsiteY1" fmla="*/ 457962 h 457962"/>
                  <a:gd name="connsiteX2" fmla="*/ 0 w 458057"/>
                  <a:gd name="connsiteY2" fmla="*/ 0 h 457962"/>
                  <a:gd name="connsiteX3" fmla="*/ 458058 w 458057"/>
                  <a:gd name="connsiteY3" fmla="*/ 0 h 457962"/>
                  <a:gd name="connsiteX4" fmla="*/ 458058 w 458057"/>
                  <a:gd name="connsiteY4" fmla="*/ 457962 h 45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057" h="457962">
                    <a:moveTo>
                      <a:pt x="458058" y="457962"/>
                    </a:moveTo>
                    <a:cubicBezTo>
                      <a:pt x="303371" y="457962"/>
                      <a:pt x="153162" y="457962"/>
                      <a:pt x="0" y="457962"/>
                    </a:cubicBezTo>
                    <a:cubicBezTo>
                      <a:pt x="0" y="304800"/>
                      <a:pt x="0" y="153543"/>
                      <a:pt x="0" y="0"/>
                    </a:cubicBezTo>
                    <a:cubicBezTo>
                      <a:pt x="153162" y="0"/>
                      <a:pt x="304514" y="0"/>
                      <a:pt x="458058" y="0"/>
                    </a:cubicBezTo>
                    <a:cubicBezTo>
                      <a:pt x="458058" y="153162"/>
                      <a:pt x="458058" y="303086"/>
                      <a:pt x="458058" y="457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B68AEEF8-2050-4218-BDB0-5F38473DF552}"/>
                  </a:ext>
                </a:extLst>
              </p:cNvPr>
              <p:cNvSpPr/>
              <p:nvPr/>
            </p:nvSpPr>
            <p:spPr>
              <a:xfrm>
                <a:off x="11252548" y="3364324"/>
                <a:ext cx="456723" cy="458057"/>
              </a:xfrm>
              <a:custGeom>
                <a:avLst/>
                <a:gdLst>
                  <a:gd name="connsiteX0" fmla="*/ 0 w 456723"/>
                  <a:gd name="connsiteY0" fmla="*/ 0 h 458057"/>
                  <a:gd name="connsiteX1" fmla="*/ 456723 w 456723"/>
                  <a:gd name="connsiteY1" fmla="*/ 0 h 458057"/>
                  <a:gd name="connsiteX2" fmla="*/ 456723 w 456723"/>
                  <a:gd name="connsiteY2" fmla="*/ 458057 h 458057"/>
                  <a:gd name="connsiteX3" fmla="*/ 0 w 456723"/>
                  <a:gd name="connsiteY3" fmla="*/ 458057 h 458057"/>
                  <a:gd name="connsiteX4" fmla="*/ 0 w 456723"/>
                  <a:gd name="connsiteY4" fmla="*/ 0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8057">
                    <a:moveTo>
                      <a:pt x="0" y="0"/>
                    </a:moveTo>
                    <a:cubicBezTo>
                      <a:pt x="151448" y="0"/>
                      <a:pt x="302609" y="0"/>
                      <a:pt x="456723" y="0"/>
                    </a:cubicBezTo>
                    <a:cubicBezTo>
                      <a:pt x="456723" y="153734"/>
                      <a:pt x="456723" y="304895"/>
                      <a:pt x="456723" y="458057"/>
                    </a:cubicBezTo>
                    <a:cubicBezTo>
                      <a:pt x="303752" y="458057"/>
                      <a:pt x="153638" y="458057"/>
                      <a:pt x="0" y="458057"/>
                    </a:cubicBezTo>
                    <a:cubicBezTo>
                      <a:pt x="0" y="305657"/>
                      <a:pt x="0" y="15440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7AA0E87-6FCA-4C1E-AEDC-9E77649AD0DB}"/>
                  </a:ext>
                </a:extLst>
              </p:cNvPr>
              <p:cNvSpPr/>
              <p:nvPr/>
            </p:nvSpPr>
            <p:spPr>
              <a:xfrm>
                <a:off x="943069" y="3364229"/>
                <a:ext cx="455390" cy="456819"/>
              </a:xfrm>
              <a:custGeom>
                <a:avLst/>
                <a:gdLst>
                  <a:gd name="connsiteX0" fmla="*/ 0 w 455390"/>
                  <a:gd name="connsiteY0" fmla="*/ 456819 h 456819"/>
                  <a:gd name="connsiteX1" fmla="*/ 0 w 455390"/>
                  <a:gd name="connsiteY1" fmla="*/ 0 h 456819"/>
                  <a:gd name="connsiteX2" fmla="*/ 455390 w 455390"/>
                  <a:gd name="connsiteY2" fmla="*/ 0 h 456819"/>
                  <a:gd name="connsiteX3" fmla="*/ 455390 w 455390"/>
                  <a:gd name="connsiteY3" fmla="*/ 456819 h 456819"/>
                  <a:gd name="connsiteX4" fmla="*/ 0 w 455390"/>
                  <a:gd name="connsiteY4" fmla="*/ 456819 h 4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6819">
                    <a:moveTo>
                      <a:pt x="0" y="456819"/>
                    </a:moveTo>
                    <a:cubicBezTo>
                      <a:pt x="0" y="302990"/>
                      <a:pt x="0" y="153067"/>
                      <a:pt x="0" y="0"/>
                    </a:cubicBezTo>
                    <a:cubicBezTo>
                      <a:pt x="151638" y="0"/>
                      <a:pt x="301371" y="0"/>
                      <a:pt x="455390" y="0"/>
                    </a:cubicBezTo>
                    <a:cubicBezTo>
                      <a:pt x="455390" y="151733"/>
                      <a:pt x="455390" y="302609"/>
                      <a:pt x="455390" y="456819"/>
                    </a:cubicBezTo>
                    <a:cubicBezTo>
                      <a:pt x="306324" y="456819"/>
                      <a:pt x="155353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CCD2988-A6E8-4A2C-A8B0-0C80FAF375EE}"/>
                  </a:ext>
                </a:extLst>
              </p:cNvPr>
              <p:cNvSpPr/>
              <p:nvPr/>
            </p:nvSpPr>
            <p:spPr>
              <a:xfrm>
                <a:off x="4691538" y="3364039"/>
                <a:ext cx="455390" cy="458152"/>
              </a:xfrm>
              <a:custGeom>
                <a:avLst/>
                <a:gdLst>
                  <a:gd name="connsiteX0" fmla="*/ 455390 w 455390"/>
                  <a:gd name="connsiteY0" fmla="*/ 458153 h 458152"/>
                  <a:gd name="connsiteX1" fmla="*/ 0 w 455390"/>
                  <a:gd name="connsiteY1" fmla="*/ 458153 h 458152"/>
                  <a:gd name="connsiteX2" fmla="*/ 0 w 455390"/>
                  <a:gd name="connsiteY2" fmla="*/ 0 h 458152"/>
                  <a:gd name="connsiteX3" fmla="*/ 455390 w 455390"/>
                  <a:gd name="connsiteY3" fmla="*/ 0 h 458152"/>
                  <a:gd name="connsiteX4" fmla="*/ 455390 w 455390"/>
                  <a:gd name="connsiteY4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8152">
                    <a:moveTo>
                      <a:pt x="455390" y="458153"/>
                    </a:moveTo>
                    <a:cubicBezTo>
                      <a:pt x="301657" y="458153"/>
                      <a:pt x="151924" y="458153"/>
                      <a:pt x="0" y="458153"/>
                    </a:cubicBezTo>
                    <a:cubicBezTo>
                      <a:pt x="0" y="304990"/>
                      <a:pt x="0" y="153924"/>
                      <a:pt x="0" y="0"/>
                    </a:cubicBezTo>
                    <a:cubicBezTo>
                      <a:pt x="152495" y="0"/>
                      <a:pt x="302229" y="0"/>
                      <a:pt x="455390" y="0"/>
                    </a:cubicBezTo>
                    <a:cubicBezTo>
                      <a:pt x="455390" y="152305"/>
                      <a:pt x="455390" y="303181"/>
                      <a:pt x="455390" y="458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8AB2E6-7CF5-4507-AFC5-4CEE3BEB9702}"/>
                  </a:ext>
                </a:extLst>
              </p:cNvPr>
              <p:cNvSpPr/>
              <p:nvPr/>
            </p:nvSpPr>
            <p:spPr>
              <a:xfrm>
                <a:off x="7034116" y="2896361"/>
                <a:ext cx="456723" cy="457485"/>
              </a:xfrm>
              <a:custGeom>
                <a:avLst/>
                <a:gdLst>
                  <a:gd name="connsiteX0" fmla="*/ 0 w 456723"/>
                  <a:gd name="connsiteY0" fmla="*/ 457486 h 457485"/>
                  <a:gd name="connsiteX1" fmla="*/ 0 w 456723"/>
                  <a:gd name="connsiteY1" fmla="*/ 0 h 457485"/>
                  <a:gd name="connsiteX2" fmla="*/ 456724 w 456723"/>
                  <a:gd name="connsiteY2" fmla="*/ 0 h 457485"/>
                  <a:gd name="connsiteX3" fmla="*/ 456724 w 456723"/>
                  <a:gd name="connsiteY3" fmla="*/ 457486 h 457485"/>
                  <a:gd name="connsiteX4" fmla="*/ 0 w 456723"/>
                  <a:gd name="connsiteY4" fmla="*/ 457486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7485">
                    <a:moveTo>
                      <a:pt x="0" y="457486"/>
                    </a:moveTo>
                    <a:cubicBezTo>
                      <a:pt x="0" y="303848"/>
                      <a:pt x="0" y="153734"/>
                      <a:pt x="0" y="0"/>
                    </a:cubicBezTo>
                    <a:cubicBezTo>
                      <a:pt x="151924" y="0"/>
                      <a:pt x="302705" y="0"/>
                      <a:pt x="456724" y="0"/>
                    </a:cubicBezTo>
                    <a:cubicBezTo>
                      <a:pt x="456724" y="152591"/>
                      <a:pt x="456724" y="303657"/>
                      <a:pt x="456724" y="457486"/>
                    </a:cubicBezTo>
                    <a:cubicBezTo>
                      <a:pt x="304895" y="457486"/>
                      <a:pt x="155163" y="457486"/>
                      <a:pt x="0" y="4574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CD91BA6-9D22-4569-8E8E-B4BBD4FACAD8}"/>
                  </a:ext>
                </a:extLst>
              </p:cNvPr>
              <p:cNvSpPr/>
              <p:nvPr/>
            </p:nvSpPr>
            <p:spPr>
              <a:xfrm>
                <a:off x="8909970" y="2895027"/>
                <a:ext cx="454818" cy="458628"/>
              </a:xfrm>
              <a:custGeom>
                <a:avLst/>
                <a:gdLst>
                  <a:gd name="connsiteX0" fmla="*/ 0 w 454818"/>
                  <a:gd name="connsiteY0" fmla="*/ 0 h 458628"/>
                  <a:gd name="connsiteX1" fmla="*/ 454819 w 454818"/>
                  <a:gd name="connsiteY1" fmla="*/ 0 h 458628"/>
                  <a:gd name="connsiteX2" fmla="*/ 454819 w 454818"/>
                  <a:gd name="connsiteY2" fmla="*/ 458629 h 458628"/>
                  <a:gd name="connsiteX3" fmla="*/ 0 w 454818"/>
                  <a:gd name="connsiteY3" fmla="*/ 458629 h 458628"/>
                  <a:gd name="connsiteX4" fmla="*/ 0 w 45481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18" h="458628">
                    <a:moveTo>
                      <a:pt x="0" y="0"/>
                    </a:moveTo>
                    <a:cubicBezTo>
                      <a:pt x="151829" y="0"/>
                      <a:pt x="301657" y="0"/>
                      <a:pt x="454819" y="0"/>
                    </a:cubicBezTo>
                    <a:cubicBezTo>
                      <a:pt x="454819" y="153257"/>
                      <a:pt x="454819" y="304419"/>
                      <a:pt x="454819" y="458629"/>
                    </a:cubicBezTo>
                    <a:cubicBezTo>
                      <a:pt x="304038" y="458629"/>
                      <a:pt x="154210" y="458629"/>
                      <a:pt x="0" y="458629"/>
                    </a:cubicBezTo>
                    <a:cubicBezTo>
                      <a:pt x="0" y="306800"/>
                      <a:pt x="0" y="15468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E063325B-266F-443E-BB83-11CB079BAD69}"/>
                  </a:ext>
                </a:extLst>
              </p:cNvPr>
              <p:cNvSpPr/>
              <p:nvPr/>
            </p:nvSpPr>
            <p:spPr>
              <a:xfrm>
                <a:off x="10784204" y="2895027"/>
                <a:ext cx="454438" cy="458628"/>
              </a:xfrm>
              <a:custGeom>
                <a:avLst/>
                <a:gdLst>
                  <a:gd name="connsiteX0" fmla="*/ 0 w 454438"/>
                  <a:gd name="connsiteY0" fmla="*/ 0 h 458628"/>
                  <a:gd name="connsiteX1" fmla="*/ 454439 w 454438"/>
                  <a:gd name="connsiteY1" fmla="*/ 0 h 458628"/>
                  <a:gd name="connsiteX2" fmla="*/ 454439 w 454438"/>
                  <a:gd name="connsiteY2" fmla="*/ 458629 h 458628"/>
                  <a:gd name="connsiteX3" fmla="*/ 0 w 454438"/>
                  <a:gd name="connsiteY3" fmla="*/ 458629 h 458628"/>
                  <a:gd name="connsiteX4" fmla="*/ 0 w 45443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438" h="458628">
                    <a:moveTo>
                      <a:pt x="0" y="0"/>
                    </a:moveTo>
                    <a:cubicBezTo>
                      <a:pt x="152210" y="0"/>
                      <a:pt x="301848" y="0"/>
                      <a:pt x="454439" y="0"/>
                    </a:cubicBezTo>
                    <a:cubicBezTo>
                      <a:pt x="454439" y="153353"/>
                      <a:pt x="454439" y="304514"/>
                      <a:pt x="454439" y="458629"/>
                    </a:cubicBezTo>
                    <a:cubicBezTo>
                      <a:pt x="303657" y="458629"/>
                      <a:pt x="154020" y="458629"/>
                      <a:pt x="0" y="458629"/>
                    </a:cubicBezTo>
                    <a:cubicBezTo>
                      <a:pt x="0" y="306610"/>
                      <a:pt x="0" y="1544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79111CB-2FBF-4CFE-83FC-5F0235CF0FEB}"/>
                  </a:ext>
                </a:extLst>
              </p:cNvPr>
              <p:cNvSpPr/>
              <p:nvPr/>
            </p:nvSpPr>
            <p:spPr>
              <a:xfrm>
                <a:off x="2817685" y="3364134"/>
                <a:ext cx="455104" cy="458057"/>
              </a:xfrm>
              <a:custGeom>
                <a:avLst/>
                <a:gdLst>
                  <a:gd name="connsiteX0" fmla="*/ 455105 w 455104"/>
                  <a:gd name="connsiteY0" fmla="*/ 458057 h 458057"/>
                  <a:gd name="connsiteX1" fmla="*/ 0 w 455104"/>
                  <a:gd name="connsiteY1" fmla="*/ 458057 h 458057"/>
                  <a:gd name="connsiteX2" fmla="*/ 0 w 455104"/>
                  <a:gd name="connsiteY2" fmla="*/ 0 h 458057"/>
                  <a:gd name="connsiteX3" fmla="*/ 455105 w 455104"/>
                  <a:gd name="connsiteY3" fmla="*/ 0 h 458057"/>
                  <a:gd name="connsiteX4" fmla="*/ 455105 w 455104"/>
                  <a:gd name="connsiteY4" fmla="*/ 458057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04" h="458057">
                    <a:moveTo>
                      <a:pt x="455105" y="458057"/>
                    </a:moveTo>
                    <a:cubicBezTo>
                      <a:pt x="302514" y="458057"/>
                      <a:pt x="152781" y="458057"/>
                      <a:pt x="0" y="458057"/>
                    </a:cubicBezTo>
                    <a:cubicBezTo>
                      <a:pt x="0" y="304895"/>
                      <a:pt x="0" y="153924"/>
                      <a:pt x="0" y="0"/>
                    </a:cubicBezTo>
                    <a:cubicBezTo>
                      <a:pt x="151543" y="0"/>
                      <a:pt x="301276" y="0"/>
                      <a:pt x="455105" y="0"/>
                    </a:cubicBezTo>
                    <a:cubicBezTo>
                      <a:pt x="455105" y="151733"/>
                      <a:pt x="455105" y="302514"/>
                      <a:pt x="455105" y="458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21">
              <a:extLst>
                <a:ext uri="{FF2B5EF4-FFF2-40B4-BE49-F238E27FC236}">
                  <a16:creationId xmlns:a16="http://schemas.microsoft.com/office/drawing/2014/main" id="{96E705B5-07A4-446D-B783-9DEB12CB42E2}"/>
                </a:ext>
              </a:extLst>
            </p:cNvPr>
            <p:cNvGrpSpPr/>
            <p:nvPr/>
          </p:nvGrpSpPr>
          <p:grpSpPr>
            <a:xfrm flipV="1">
              <a:off x="8626" y="6319417"/>
              <a:ext cx="6096000" cy="538583"/>
              <a:chOff x="4762" y="2890837"/>
              <a:chExt cx="12182475" cy="1076325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923866A-F429-41F5-B978-D0140D8CB59E}"/>
                  </a:ext>
                </a:extLst>
              </p:cNvPr>
              <p:cNvSpPr/>
              <p:nvPr/>
            </p:nvSpPr>
            <p:spPr>
              <a:xfrm>
                <a:off x="4857" y="3899629"/>
                <a:ext cx="12177807" cy="67722"/>
              </a:xfrm>
              <a:custGeom>
                <a:avLst/>
                <a:gdLst>
                  <a:gd name="connsiteX0" fmla="*/ 12177713 w 12177807"/>
                  <a:gd name="connsiteY0" fmla="*/ 66675 h 67722"/>
                  <a:gd name="connsiteX1" fmla="*/ 12111133 w 12177807"/>
                  <a:gd name="connsiteY1" fmla="*/ 67723 h 67722"/>
                  <a:gd name="connsiteX2" fmla="*/ 72962 w 12177807"/>
                  <a:gd name="connsiteY2" fmla="*/ 67723 h 67722"/>
                  <a:gd name="connsiteX3" fmla="*/ 0 w 12177807"/>
                  <a:gd name="connsiteY3" fmla="*/ 67723 h 67722"/>
                  <a:gd name="connsiteX4" fmla="*/ 0 w 12177807"/>
                  <a:gd name="connsiteY4" fmla="*/ 0 h 67722"/>
                  <a:gd name="connsiteX5" fmla="*/ 12177808 w 12177807"/>
                  <a:gd name="connsiteY5" fmla="*/ 0 h 67722"/>
                  <a:gd name="connsiteX6" fmla="*/ 12177713 w 12177807"/>
                  <a:gd name="connsiteY6" fmla="*/ 6667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77807" h="67722">
                    <a:moveTo>
                      <a:pt x="12177713" y="66675"/>
                    </a:moveTo>
                    <a:cubicBezTo>
                      <a:pt x="12155520" y="67056"/>
                      <a:pt x="12133326" y="67723"/>
                      <a:pt x="12111133" y="67723"/>
                    </a:cubicBezTo>
                    <a:cubicBezTo>
                      <a:pt x="8098441" y="67723"/>
                      <a:pt x="4085654" y="67723"/>
                      <a:pt x="72962" y="67723"/>
                    </a:cubicBezTo>
                    <a:cubicBezTo>
                      <a:pt x="49530" y="67723"/>
                      <a:pt x="26003" y="67723"/>
                      <a:pt x="0" y="67723"/>
                    </a:cubicBezTo>
                    <a:cubicBezTo>
                      <a:pt x="0" y="44767"/>
                      <a:pt x="0" y="26384"/>
                      <a:pt x="0" y="0"/>
                    </a:cubicBezTo>
                    <a:cubicBezTo>
                      <a:pt x="4058793" y="0"/>
                      <a:pt x="8118253" y="0"/>
                      <a:pt x="12177808" y="0"/>
                    </a:cubicBezTo>
                    <a:cubicBezTo>
                      <a:pt x="12177713" y="22288"/>
                      <a:pt x="12177713" y="44482"/>
                      <a:pt x="1217771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5F782A9-F79E-464C-8C23-E6496074DCF0}"/>
                  </a:ext>
                </a:extLst>
              </p:cNvPr>
              <p:cNvSpPr/>
              <p:nvPr/>
            </p:nvSpPr>
            <p:spPr>
              <a:xfrm>
                <a:off x="11719845" y="2890837"/>
                <a:ext cx="462724" cy="466343"/>
              </a:xfrm>
              <a:custGeom>
                <a:avLst/>
                <a:gdLst>
                  <a:gd name="connsiteX0" fmla="*/ 462724 w 462724"/>
                  <a:gd name="connsiteY0" fmla="*/ 466344 h 466343"/>
                  <a:gd name="connsiteX1" fmla="*/ 0 w 462724"/>
                  <a:gd name="connsiteY1" fmla="*/ 466344 h 466343"/>
                  <a:gd name="connsiteX2" fmla="*/ 0 w 462724"/>
                  <a:gd name="connsiteY2" fmla="*/ 0 h 466343"/>
                  <a:gd name="connsiteX3" fmla="*/ 462724 w 462724"/>
                  <a:gd name="connsiteY3" fmla="*/ 0 h 466343"/>
                  <a:gd name="connsiteX4" fmla="*/ 462724 w 462724"/>
                  <a:gd name="connsiteY4" fmla="*/ 466344 h 46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724" h="466343">
                    <a:moveTo>
                      <a:pt x="462724" y="466344"/>
                    </a:moveTo>
                    <a:cubicBezTo>
                      <a:pt x="309467" y="466344"/>
                      <a:pt x="156304" y="466344"/>
                      <a:pt x="0" y="466344"/>
                    </a:cubicBezTo>
                    <a:cubicBezTo>
                      <a:pt x="0" y="311182"/>
                      <a:pt x="0" y="160020"/>
                      <a:pt x="0" y="0"/>
                    </a:cubicBezTo>
                    <a:cubicBezTo>
                      <a:pt x="154019" y="0"/>
                      <a:pt x="308324" y="0"/>
                      <a:pt x="462724" y="0"/>
                    </a:cubicBezTo>
                    <a:cubicBezTo>
                      <a:pt x="462724" y="155448"/>
                      <a:pt x="462724" y="310896"/>
                      <a:pt x="462724" y="466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EB28B99-C177-4D74-83B8-F2A33470F056}"/>
                  </a:ext>
                </a:extLst>
              </p:cNvPr>
              <p:cNvSpPr/>
              <p:nvPr/>
            </p:nvSpPr>
            <p:spPr>
              <a:xfrm>
                <a:off x="1412366" y="2895980"/>
                <a:ext cx="463677" cy="459962"/>
              </a:xfrm>
              <a:custGeom>
                <a:avLst/>
                <a:gdLst>
                  <a:gd name="connsiteX0" fmla="*/ 463677 w 463677"/>
                  <a:gd name="connsiteY0" fmla="*/ 458438 h 459962"/>
                  <a:gd name="connsiteX1" fmla="*/ 0 w 463677"/>
                  <a:gd name="connsiteY1" fmla="*/ 458438 h 459962"/>
                  <a:gd name="connsiteX2" fmla="*/ 0 w 463677"/>
                  <a:gd name="connsiteY2" fmla="*/ 0 h 459962"/>
                  <a:gd name="connsiteX3" fmla="*/ 462248 w 463677"/>
                  <a:gd name="connsiteY3" fmla="*/ 0 h 459962"/>
                  <a:gd name="connsiteX4" fmla="*/ 462248 w 463677"/>
                  <a:gd name="connsiteY4" fmla="*/ 459962 h 459962"/>
                  <a:gd name="connsiteX5" fmla="*/ 463677 w 463677"/>
                  <a:gd name="connsiteY5" fmla="*/ 458438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677" h="459962">
                    <a:moveTo>
                      <a:pt x="463677" y="458438"/>
                    </a:moveTo>
                    <a:cubicBezTo>
                      <a:pt x="310229" y="458438"/>
                      <a:pt x="156686" y="458438"/>
                      <a:pt x="0" y="458438"/>
                    </a:cubicBezTo>
                    <a:cubicBezTo>
                      <a:pt x="0" y="306038"/>
                      <a:pt x="0" y="154781"/>
                      <a:pt x="0" y="0"/>
                    </a:cubicBezTo>
                    <a:cubicBezTo>
                      <a:pt x="151257" y="0"/>
                      <a:pt x="302419" y="0"/>
                      <a:pt x="462248" y="0"/>
                    </a:cubicBezTo>
                    <a:cubicBezTo>
                      <a:pt x="462248" y="153638"/>
                      <a:pt x="462248" y="306800"/>
                      <a:pt x="462248" y="459962"/>
                    </a:cubicBezTo>
                    <a:lnTo>
                      <a:pt x="463677" y="4584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826755-0FB7-4E1E-A5C6-C8986FB0CB0D}"/>
                  </a:ext>
                </a:extLst>
              </p:cNvPr>
              <p:cNvSpPr/>
              <p:nvPr/>
            </p:nvSpPr>
            <p:spPr>
              <a:xfrm>
                <a:off x="2340863" y="2895123"/>
                <a:ext cx="464724" cy="461295"/>
              </a:xfrm>
              <a:custGeom>
                <a:avLst/>
                <a:gdLst>
                  <a:gd name="connsiteX0" fmla="*/ 1524 w 464724"/>
                  <a:gd name="connsiteY0" fmla="*/ 461296 h 461295"/>
                  <a:gd name="connsiteX1" fmla="*/ 1524 w 464724"/>
                  <a:gd name="connsiteY1" fmla="*/ 0 h 461295"/>
                  <a:gd name="connsiteX2" fmla="*/ 464725 w 464724"/>
                  <a:gd name="connsiteY2" fmla="*/ 0 h 461295"/>
                  <a:gd name="connsiteX3" fmla="*/ 464725 w 464724"/>
                  <a:gd name="connsiteY3" fmla="*/ 459677 h 461295"/>
                  <a:gd name="connsiteX4" fmla="*/ 0 w 464724"/>
                  <a:gd name="connsiteY4" fmla="*/ 459677 h 461295"/>
                  <a:gd name="connsiteX5" fmla="*/ 1524 w 464724"/>
                  <a:gd name="connsiteY5" fmla="*/ 461296 h 46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724" h="461295">
                    <a:moveTo>
                      <a:pt x="1524" y="461296"/>
                    </a:moveTo>
                    <a:cubicBezTo>
                      <a:pt x="1524" y="308324"/>
                      <a:pt x="1524" y="155353"/>
                      <a:pt x="1524" y="0"/>
                    </a:cubicBezTo>
                    <a:cubicBezTo>
                      <a:pt x="160115" y="0"/>
                      <a:pt x="311182" y="0"/>
                      <a:pt x="464725" y="0"/>
                    </a:cubicBezTo>
                    <a:cubicBezTo>
                      <a:pt x="464725" y="153543"/>
                      <a:pt x="464725" y="304610"/>
                      <a:pt x="464725" y="459677"/>
                    </a:cubicBezTo>
                    <a:cubicBezTo>
                      <a:pt x="308896" y="459677"/>
                      <a:pt x="154496" y="459677"/>
                      <a:pt x="0" y="459677"/>
                    </a:cubicBezTo>
                    <a:cubicBezTo>
                      <a:pt x="0" y="459772"/>
                      <a:pt x="1524" y="461296"/>
                      <a:pt x="1524" y="4612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06DA0B2-074A-4399-A7C5-642D4E310F7D}"/>
                  </a:ext>
                </a:extLst>
              </p:cNvPr>
              <p:cNvSpPr/>
              <p:nvPr/>
            </p:nvSpPr>
            <p:spPr>
              <a:xfrm>
                <a:off x="3287267" y="2895218"/>
                <a:ext cx="463962" cy="460628"/>
              </a:xfrm>
              <a:custGeom>
                <a:avLst/>
                <a:gdLst>
                  <a:gd name="connsiteX0" fmla="*/ 463963 w 463962"/>
                  <a:gd name="connsiteY0" fmla="*/ 459105 h 460628"/>
                  <a:gd name="connsiteX1" fmla="*/ 0 w 463962"/>
                  <a:gd name="connsiteY1" fmla="*/ 459105 h 460628"/>
                  <a:gd name="connsiteX2" fmla="*/ 0 w 463962"/>
                  <a:gd name="connsiteY2" fmla="*/ 0 h 460628"/>
                  <a:gd name="connsiteX3" fmla="*/ 462534 w 463962"/>
                  <a:gd name="connsiteY3" fmla="*/ 0 h 460628"/>
                  <a:gd name="connsiteX4" fmla="*/ 462534 w 463962"/>
                  <a:gd name="connsiteY4" fmla="*/ 460629 h 460628"/>
                  <a:gd name="connsiteX5" fmla="*/ 463963 w 463962"/>
                  <a:gd name="connsiteY5" fmla="*/ 459105 h 46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962" h="460628">
                    <a:moveTo>
                      <a:pt x="463963" y="459105"/>
                    </a:moveTo>
                    <a:cubicBezTo>
                      <a:pt x="310610" y="459105"/>
                      <a:pt x="157258" y="459105"/>
                      <a:pt x="0" y="459105"/>
                    </a:cubicBezTo>
                    <a:cubicBezTo>
                      <a:pt x="0" y="307086"/>
                      <a:pt x="0" y="154877"/>
                      <a:pt x="0" y="0"/>
                    </a:cubicBezTo>
                    <a:cubicBezTo>
                      <a:pt x="151829" y="0"/>
                      <a:pt x="302895" y="0"/>
                      <a:pt x="462534" y="0"/>
                    </a:cubicBezTo>
                    <a:cubicBezTo>
                      <a:pt x="462534" y="154781"/>
                      <a:pt x="462534" y="307657"/>
                      <a:pt x="462534" y="460629"/>
                    </a:cubicBezTo>
                    <a:lnTo>
                      <a:pt x="463963" y="4591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33A4EB-FAD2-4683-8425-155717A82F63}"/>
                  </a:ext>
                </a:extLst>
              </p:cNvPr>
              <p:cNvSpPr/>
              <p:nvPr/>
            </p:nvSpPr>
            <p:spPr>
              <a:xfrm>
                <a:off x="4215954" y="2896647"/>
                <a:ext cx="462819" cy="459866"/>
              </a:xfrm>
              <a:custGeom>
                <a:avLst/>
                <a:gdLst>
                  <a:gd name="connsiteX0" fmla="*/ 1524 w 462819"/>
                  <a:gd name="connsiteY0" fmla="*/ 459867 h 459866"/>
                  <a:gd name="connsiteX1" fmla="*/ 1524 w 462819"/>
                  <a:gd name="connsiteY1" fmla="*/ 0 h 459866"/>
                  <a:gd name="connsiteX2" fmla="*/ 462820 w 462819"/>
                  <a:gd name="connsiteY2" fmla="*/ 0 h 459866"/>
                  <a:gd name="connsiteX3" fmla="*/ 462820 w 462819"/>
                  <a:gd name="connsiteY3" fmla="*/ 458343 h 459866"/>
                  <a:gd name="connsiteX4" fmla="*/ 0 w 462819"/>
                  <a:gd name="connsiteY4" fmla="*/ 458343 h 459866"/>
                  <a:gd name="connsiteX5" fmla="*/ 1524 w 462819"/>
                  <a:gd name="connsiteY5" fmla="*/ 459867 h 45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819" h="459866">
                    <a:moveTo>
                      <a:pt x="1524" y="459867"/>
                    </a:moveTo>
                    <a:cubicBezTo>
                      <a:pt x="1524" y="307848"/>
                      <a:pt x="1524" y="155829"/>
                      <a:pt x="1524" y="0"/>
                    </a:cubicBezTo>
                    <a:cubicBezTo>
                      <a:pt x="156972" y="0"/>
                      <a:pt x="308038" y="0"/>
                      <a:pt x="462820" y="0"/>
                    </a:cubicBezTo>
                    <a:cubicBezTo>
                      <a:pt x="462820" y="150495"/>
                      <a:pt x="462820" y="301752"/>
                      <a:pt x="462820" y="458343"/>
                    </a:cubicBezTo>
                    <a:cubicBezTo>
                      <a:pt x="309181" y="458343"/>
                      <a:pt x="154591" y="458343"/>
                      <a:pt x="0" y="458343"/>
                    </a:cubicBezTo>
                    <a:cubicBezTo>
                      <a:pt x="0" y="458343"/>
                      <a:pt x="1524" y="459867"/>
                      <a:pt x="1524" y="459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07B3E1C-2CEC-42A2-9CDF-6D31F4EE1227}"/>
                  </a:ext>
                </a:extLst>
              </p:cNvPr>
              <p:cNvSpPr/>
              <p:nvPr/>
            </p:nvSpPr>
            <p:spPr>
              <a:xfrm>
                <a:off x="6089808" y="2896361"/>
                <a:ext cx="464820" cy="459009"/>
              </a:xfrm>
              <a:custGeom>
                <a:avLst/>
                <a:gdLst>
                  <a:gd name="connsiteX0" fmla="*/ 1334 w 464820"/>
                  <a:gd name="connsiteY0" fmla="*/ 459010 h 459009"/>
                  <a:gd name="connsiteX1" fmla="*/ 1334 w 464820"/>
                  <a:gd name="connsiteY1" fmla="*/ 0 h 459009"/>
                  <a:gd name="connsiteX2" fmla="*/ 464820 w 464820"/>
                  <a:gd name="connsiteY2" fmla="*/ 0 h 459009"/>
                  <a:gd name="connsiteX3" fmla="*/ 464820 w 464820"/>
                  <a:gd name="connsiteY3" fmla="*/ 457486 h 459009"/>
                  <a:gd name="connsiteX4" fmla="*/ 0 w 464820"/>
                  <a:gd name="connsiteY4" fmla="*/ 457486 h 459009"/>
                  <a:gd name="connsiteX5" fmla="*/ 1334 w 464820"/>
                  <a:gd name="connsiteY5" fmla="*/ 459010 h 45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820" h="459009">
                    <a:moveTo>
                      <a:pt x="1334" y="459010"/>
                    </a:moveTo>
                    <a:cubicBezTo>
                      <a:pt x="1334" y="307277"/>
                      <a:pt x="1334" y="155448"/>
                      <a:pt x="1334" y="0"/>
                    </a:cubicBezTo>
                    <a:cubicBezTo>
                      <a:pt x="157829" y="0"/>
                      <a:pt x="310039" y="0"/>
                      <a:pt x="464820" y="0"/>
                    </a:cubicBezTo>
                    <a:cubicBezTo>
                      <a:pt x="464820" y="152400"/>
                      <a:pt x="464820" y="303562"/>
                      <a:pt x="464820" y="457486"/>
                    </a:cubicBezTo>
                    <a:cubicBezTo>
                      <a:pt x="308896" y="457486"/>
                      <a:pt x="154400" y="457486"/>
                      <a:pt x="0" y="457486"/>
                    </a:cubicBezTo>
                    <a:lnTo>
                      <a:pt x="1334" y="459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9EEDED-273A-45EC-A1F5-6276E3906B5D}"/>
                  </a:ext>
                </a:extLst>
              </p:cNvPr>
              <p:cNvSpPr/>
              <p:nvPr/>
            </p:nvSpPr>
            <p:spPr>
              <a:xfrm>
                <a:off x="9846182" y="2894932"/>
                <a:ext cx="455961" cy="457771"/>
              </a:xfrm>
              <a:custGeom>
                <a:avLst/>
                <a:gdLst>
                  <a:gd name="connsiteX0" fmla="*/ 0 w 455961"/>
                  <a:gd name="connsiteY0" fmla="*/ 0 h 457771"/>
                  <a:gd name="connsiteX1" fmla="*/ 455962 w 455961"/>
                  <a:gd name="connsiteY1" fmla="*/ 0 h 457771"/>
                  <a:gd name="connsiteX2" fmla="*/ 455962 w 455961"/>
                  <a:gd name="connsiteY2" fmla="*/ 457772 h 457771"/>
                  <a:gd name="connsiteX3" fmla="*/ 0 w 455961"/>
                  <a:gd name="connsiteY3" fmla="*/ 457772 h 457771"/>
                  <a:gd name="connsiteX4" fmla="*/ 0 w 455961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61" h="457771">
                    <a:moveTo>
                      <a:pt x="0" y="0"/>
                    </a:moveTo>
                    <a:cubicBezTo>
                      <a:pt x="151734" y="0"/>
                      <a:pt x="301848" y="0"/>
                      <a:pt x="455962" y="0"/>
                    </a:cubicBezTo>
                    <a:cubicBezTo>
                      <a:pt x="455962" y="151257"/>
                      <a:pt x="455962" y="302514"/>
                      <a:pt x="455962" y="457772"/>
                    </a:cubicBezTo>
                    <a:cubicBezTo>
                      <a:pt x="306420" y="457772"/>
                      <a:pt x="155163" y="457772"/>
                      <a:pt x="0" y="457772"/>
                    </a:cubicBezTo>
                    <a:cubicBezTo>
                      <a:pt x="0" y="308420"/>
                      <a:pt x="0" y="15706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E57A91F7-2629-4602-9636-7415F91B1855}"/>
                  </a:ext>
                </a:extLst>
              </p:cNvPr>
              <p:cNvSpPr/>
              <p:nvPr/>
            </p:nvSpPr>
            <p:spPr>
              <a:xfrm>
                <a:off x="1874614" y="3354509"/>
                <a:ext cx="467772" cy="467300"/>
              </a:xfrm>
              <a:custGeom>
                <a:avLst/>
                <a:gdLst>
                  <a:gd name="connsiteX0" fmla="*/ 0 w 467772"/>
                  <a:gd name="connsiteY0" fmla="*/ 1433 h 467300"/>
                  <a:gd name="connsiteX1" fmla="*/ 188690 w 467772"/>
                  <a:gd name="connsiteY1" fmla="*/ 6386 h 467300"/>
                  <a:gd name="connsiteX2" fmla="*/ 467773 w 467772"/>
                  <a:gd name="connsiteY2" fmla="*/ 2005 h 467300"/>
                  <a:gd name="connsiteX3" fmla="*/ 466154 w 467772"/>
                  <a:gd name="connsiteY3" fmla="*/ 385 h 467300"/>
                  <a:gd name="connsiteX4" fmla="*/ 466154 w 467772"/>
                  <a:gd name="connsiteY4" fmla="*/ 467301 h 467300"/>
                  <a:gd name="connsiteX5" fmla="*/ 1333 w 467772"/>
                  <a:gd name="connsiteY5" fmla="*/ 467301 h 467300"/>
                  <a:gd name="connsiteX6" fmla="*/ 1333 w 467772"/>
                  <a:gd name="connsiteY6" fmla="*/ 4 h 467300"/>
                  <a:gd name="connsiteX7" fmla="*/ 0 w 467772"/>
                  <a:gd name="connsiteY7" fmla="*/ 1433 h 4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772" h="467300">
                    <a:moveTo>
                      <a:pt x="0" y="1433"/>
                    </a:moveTo>
                    <a:cubicBezTo>
                      <a:pt x="62865" y="3148"/>
                      <a:pt x="125825" y="6481"/>
                      <a:pt x="188690" y="6386"/>
                    </a:cubicBezTo>
                    <a:cubicBezTo>
                      <a:pt x="281750" y="6196"/>
                      <a:pt x="374713" y="3624"/>
                      <a:pt x="467773" y="2005"/>
                    </a:cubicBezTo>
                    <a:cubicBezTo>
                      <a:pt x="467773" y="2005"/>
                      <a:pt x="466249" y="385"/>
                      <a:pt x="466154" y="385"/>
                    </a:cubicBezTo>
                    <a:cubicBezTo>
                      <a:pt x="466154" y="155262"/>
                      <a:pt x="466154" y="310138"/>
                      <a:pt x="466154" y="467301"/>
                    </a:cubicBezTo>
                    <a:cubicBezTo>
                      <a:pt x="309467" y="467301"/>
                      <a:pt x="158210" y="467301"/>
                      <a:pt x="1333" y="467301"/>
                    </a:cubicBezTo>
                    <a:cubicBezTo>
                      <a:pt x="1333" y="309853"/>
                      <a:pt x="1333" y="154976"/>
                      <a:pt x="1333" y="4"/>
                    </a:cubicBezTo>
                    <a:cubicBezTo>
                      <a:pt x="1429" y="-91"/>
                      <a:pt x="0" y="1433"/>
                      <a:pt x="0" y="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78C506D-5CB8-4350-AE2E-6B546A6BB5E2}"/>
                  </a:ext>
                </a:extLst>
              </p:cNvPr>
              <p:cNvSpPr/>
              <p:nvPr/>
            </p:nvSpPr>
            <p:spPr>
              <a:xfrm>
                <a:off x="3749801" y="3354323"/>
                <a:ext cx="467677" cy="467391"/>
              </a:xfrm>
              <a:custGeom>
                <a:avLst/>
                <a:gdLst>
                  <a:gd name="connsiteX0" fmla="*/ 0 w 467677"/>
                  <a:gd name="connsiteY0" fmla="*/ 1619 h 467391"/>
                  <a:gd name="connsiteX1" fmla="*/ 188690 w 467677"/>
                  <a:gd name="connsiteY1" fmla="*/ 6572 h 467391"/>
                  <a:gd name="connsiteX2" fmla="*/ 467678 w 467677"/>
                  <a:gd name="connsiteY2" fmla="*/ 2191 h 467391"/>
                  <a:gd name="connsiteX3" fmla="*/ 466154 w 467677"/>
                  <a:gd name="connsiteY3" fmla="*/ 572 h 467391"/>
                  <a:gd name="connsiteX4" fmla="*/ 466154 w 467677"/>
                  <a:gd name="connsiteY4" fmla="*/ 467392 h 467391"/>
                  <a:gd name="connsiteX5" fmla="*/ 1429 w 467677"/>
                  <a:gd name="connsiteY5" fmla="*/ 467392 h 467391"/>
                  <a:gd name="connsiteX6" fmla="*/ 1429 w 467677"/>
                  <a:gd name="connsiteY6" fmla="*/ 0 h 467391"/>
                  <a:gd name="connsiteX7" fmla="*/ 0 w 467677"/>
                  <a:gd name="connsiteY7" fmla="*/ 1619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677" h="467391">
                    <a:moveTo>
                      <a:pt x="0" y="1619"/>
                    </a:moveTo>
                    <a:cubicBezTo>
                      <a:pt x="62865" y="3429"/>
                      <a:pt x="125825" y="6668"/>
                      <a:pt x="188690" y="6572"/>
                    </a:cubicBezTo>
                    <a:cubicBezTo>
                      <a:pt x="281654" y="6382"/>
                      <a:pt x="374713" y="3810"/>
                      <a:pt x="467678" y="2191"/>
                    </a:cubicBezTo>
                    <a:cubicBezTo>
                      <a:pt x="467678" y="2191"/>
                      <a:pt x="466154" y="667"/>
                      <a:pt x="466154" y="572"/>
                    </a:cubicBezTo>
                    <a:cubicBezTo>
                      <a:pt x="466154" y="155448"/>
                      <a:pt x="466154" y="310324"/>
                      <a:pt x="466154" y="467392"/>
                    </a:cubicBezTo>
                    <a:cubicBezTo>
                      <a:pt x="308610" y="467392"/>
                      <a:pt x="157353" y="467392"/>
                      <a:pt x="1429" y="467392"/>
                    </a:cubicBezTo>
                    <a:cubicBezTo>
                      <a:pt x="1429" y="309943"/>
                      <a:pt x="1429" y="154972"/>
                      <a:pt x="1429" y="0"/>
                    </a:cubicBezTo>
                    <a:cubicBezTo>
                      <a:pt x="1429" y="0"/>
                      <a:pt x="0" y="1619"/>
                      <a:pt x="0" y="1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40F2C92-9889-44CE-AB27-5176955D707B}"/>
                  </a:ext>
                </a:extLst>
              </p:cNvPr>
              <p:cNvSpPr/>
              <p:nvPr/>
            </p:nvSpPr>
            <p:spPr>
              <a:xfrm>
                <a:off x="5626417" y="3353847"/>
                <a:ext cx="464634" cy="467201"/>
              </a:xfrm>
              <a:custGeom>
                <a:avLst/>
                <a:gdLst>
                  <a:gd name="connsiteX0" fmla="*/ 463391 w 464634"/>
                  <a:gd name="connsiteY0" fmla="*/ 0 h 467201"/>
                  <a:gd name="connsiteX1" fmla="*/ 463391 w 464634"/>
                  <a:gd name="connsiteY1" fmla="*/ 467201 h 467201"/>
                  <a:gd name="connsiteX2" fmla="*/ 1524 w 464634"/>
                  <a:gd name="connsiteY2" fmla="*/ 467201 h 467201"/>
                  <a:gd name="connsiteX3" fmla="*/ 1524 w 464634"/>
                  <a:gd name="connsiteY3" fmla="*/ 1810 h 467201"/>
                  <a:gd name="connsiteX4" fmla="*/ 0 w 464634"/>
                  <a:gd name="connsiteY4" fmla="*/ 3143 h 467201"/>
                  <a:gd name="connsiteX5" fmla="*/ 464629 w 464634"/>
                  <a:gd name="connsiteY5" fmla="*/ 1619 h 467201"/>
                  <a:gd name="connsiteX6" fmla="*/ 463391 w 464634"/>
                  <a:gd name="connsiteY6" fmla="*/ 0 h 46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34" h="467201">
                    <a:moveTo>
                      <a:pt x="463391" y="0"/>
                    </a:moveTo>
                    <a:cubicBezTo>
                      <a:pt x="463391" y="154591"/>
                      <a:pt x="463391" y="309277"/>
                      <a:pt x="463391" y="467201"/>
                    </a:cubicBezTo>
                    <a:cubicBezTo>
                      <a:pt x="307943" y="467201"/>
                      <a:pt x="155829" y="467201"/>
                      <a:pt x="1524" y="467201"/>
                    </a:cubicBezTo>
                    <a:cubicBezTo>
                      <a:pt x="1524" y="310801"/>
                      <a:pt x="1524" y="156305"/>
                      <a:pt x="1524" y="1810"/>
                    </a:cubicBezTo>
                    <a:lnTo>
                      <a:pt x="0" y="3143"/>
                    </a:lnTo>
                    <a:cubicBezTo>
                      <a:pt x="154877" y="2667"/>
                      <a:pt x="309848" y="2096"/>
                      <a:pt x="464629" y="1619"/>
                    </a:cubicBezTo>
                    <a:cubicBezTo>
                      <a:pt x="464725" y="1524"/>
                      <a:pt x="463391" y="0"/>
                      <a:pt x="4633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025FD0F-6770-4C2D-B434-2F07957B60EA}"/>
                  </a:ext>
                </a:extLst>
              </p:cNvPr>
              <p:cNvSpPr/>
              <p:nvPr/>
            </p:nvSpPr>
            <p:spPr>
              <a:xfrm>
                <a:off x="7970614" y="2896647"/>
                <a:ext cx="458819" cy="457295"/>
              </a:xfrm>
              <a:custGeom>
                <a:avLst/>
                <a:gdLst>
                  <a:gd name="connsiteX0" fmla="*/ 458819 w 458819"/>
                  <a:gd name="connsiteY0" fmla="*/ 0 h 457295"/>
                  <a:gd name="connsiteX1" fmla="*/ 458819 w 458819"/>
                  <a:gd name="connsiteY1" fmla="*/ 457295 h 457295"/>
                  <a:gd name="connsiteX2" fmla="*/ 0 w 458819"/>
                  <a:gd name="connsiteY2" fmla="*/ 457295 h 457295"/>
                  <a:gd name="connsiteX3" fmla="*/ 0 w 458819"/>
                  <a:gd name="connsiteY3" fmla="*/ 0 h 457295"/>
                  <a:gd name="connsiteX4" fmla="*/ 458819 w 458819"/>
                  <a:gd name="connsiteY4" fmla="*/ 0 h 45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19" h="457295">
                    <a:moveTo>
                      <a:pt x="458819" y="0"/>
                    </a:moveTo>
                    <a:cubicBezTo>
                      <a:pt x="458819" y="154210"/>
                      <a:pt x="458819" y="304419"/>
                      <a:pt x="458819" y="457295"/>
                    </a:cubicBezTo>
                    <a:cubicBezTo>
                      <a:pt x="305371" y="457295"/>
                      <a:pt x="154114" y="457295"/>
                      <a:pt x="0" y="457295"/>
                    </a:cubicBezTo>
                    <a:cubicBezTo>
                      <a:pt x="0" y="304324"/>
                      <a:pt x="0" y="153067"/>
                      <a:pt x="0" y="0"/>
                    </a:cubicBezTo>
                    <a:cubicBezTo>
                      <a:pt x="154210" y="0"/>
                      <a:pt x="306610" y="0"/>
                      <a:pt x="45881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63E1739-C0ED-4B6F-86C8-62825CD3274C}"/>
                  </a:ext>
                </a:extLst>
              </p:cNvPr>
              <p:cNvSpPr/>
              <p:nvPr/>
            </p:nvSpPr>
            <p:spPr>
              <a:xfrm>
                <a:off x="465009" y="2894837"/>
                <a:ext cx="465486" cy="460914"/>
              </a:xfrm>
              <a:custGeom>
                <a:avLst/>
                <a:gdLst>
                  <a:gd name="connsiteX0" fmla="*/ 1333 w 465486"/>
                  <a:gd name="connsiteY0" fmla="*/ 460915 h 460914"/>
                  <a:gd name="connsiteX1" fmla="*/ 5525 w 465486"/>
                  <a:gd name="connsiteY1" fmla="*/ 57055 h 460914"/>
                  <a:gd name="connsiteX2" fmla="*/ 5525 w 465486"/>
                  <a:gd name="connsiteY2" fmla="*/ 0 h 460914"/>
                  <a:gd name="connsiteX3" fmla="*/ 465487 w 465486"/>
                  <a:gd name="connsiteY3" fmla="*/ 0 h 460914"/>
                  <a:gd name="connsiteX4" fmla="*/ 465487 w 465486"/>
                  <a:gd name="connsiteY4" fmla="*/ 459391 h 460914"/>
                  <a:gd name="connsiteX5" fmla="*/ 0 w 465486"/>
                  <a:gd name="connsiteY5" fmla="*/ 459391 h 460914"/>
                  <a:gd name="connsiteX6" fmla="*/ 1333 w 465486"/>
                  <a:gd name="connsiteY6" fmla="*/ 460915 h 4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486" h="460914">
                    <a:moveTo>
                      <a:pt x="1333" y="460915"/>
                    </a:moveTo>
                    <a:cubicBezTo>
                      <a:pt x="2762" y="326327"/>
                      <a:pt x="4096" y="191643"/>
                      <a:pt x="5525" y="57055"/>
                    </a:cubicBezTo>
                    <a:cubicBezTo>
                      <a:pt x="5715" y="38481"/>
                      <a:pt x="5525" y="20003"/>
                      <a:pt x="5525" y="0"/>
                    </a:cubicBezTo>
                    <a:cubicBezTo>
                      <a:pt x="162211" y="0"/>
                      <a:pt x="312230" y="0"/>
                      <a:pt x="465487" y="0"/>
                    </a:cubicBezTo>
                    <a:cubicBezTo>
                      <a:pt x="465487" y="153448"/>
                      <a:pt x="465487" y="304705"/>
                      <a:pt x="465487" y="459391"/>
                    </a:cubicBezTo>
                    <a:cubicBezTo>
                      <a:pt x="309658" y="459391"/>
                      <a:pt x="154877" y="459391"/>
                      <a:pt x="0" y="459391"/>
                    </a:cubicBezTo>
                    <a:lnTo>
                      <a:pt x="1333" y="4609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1B0EB3A-ED0D-435D-A625-EC6E7D8C8908}"/>
                  </a:ext>
                </a:extLst>
              </p:cNvPr>
              <p:cNvSpPr/>
              <p:nvPr/>
            </p:nvSpPr>
            <p:spPr>
              <a:xfrm>
                <a:off x="5160549" y="2895504"/>
                <a:ext cx="467391" cy="461581"/>
              </a:xfrm>
              <a:custGeom>
                <a:avLst/>
                <a:gdLst>
                  <a:gd name="connsiteX0" fmla="*/ 467392 w 467391"/>
                  <a:gd name="connsiteY0" fmla="*/ 460153 h 461581"/>
                  <a:gd name="connsiteX1" fmla="*/ 0 w 467391"/>
                  <a:gd name="connsiteY1" fmla="*/ 460153 h 461581"/>
                  <a:gd name="connsiteX2" fmla="*/ 0 w 467391"/>
                  <a:gd name="connsiteY2" fmla="*/ 0 h 461581"/>
                  <a:gd name="connsiteX3" fmla="*/ 457391 w 467391"/>
                  <a:gd name="connsiteY3" fmla="*/ 0 h 461581"/>
                  <a:gd name="connsiteX4" fmla="*/ 460153 w 467391"/>
                  <a:gd name="connsiteY4" fmla="*/ 49054 h 461581"/>
                  <a:gd name="connsiteX5" fmla="*/ 460534 w 467391"/>
                  <a:gd name="connsiteY5" fmla="*/ 410337 h 461581"/>
                  <a:gd name="connsiteX6" fmla="*/ 465773 w 467391"/>
                  <a:gd name="connsiteY6" fmla="*/ 461582 h 461581"/>
                  <a:gd name="connsiteX7" fmla="*/ 467392 w 467391"/>
                  <a:gd name="connsiteY7" fmla="*/ 460153 h 46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391" h="461581">
                    <a:moveTo>
                      <a:pt x="467392" y="460153"/>
                    </a:moveTo>
                    <a:cubicBezTo>
                      <a:pt x="312515" y="460153"/>
                      <a:pt x="157639" y="460153"/>
                      <a:pt x="0" y="460153"/>
                    </a:cubicBezTo>
                    <a:cubicBezTo>
                      <a:pt x="0" y="305276"/>
                      <a:pt x="0" y="154019"/>
                      <a:pt x="0" y="0"/>
                    </a:cubicBezTo>
                    <a:cubicBezTo>
                      <a:pt x="151829" y="0"/>
                      <a:pt x="301847" y="0"/>
                      <a:pt x="457391" y="0"/>
                    </a:cubicBezTo>
                    <a:cubicBezTo>
                      <a:pt x="458343" y="15621"/>
                      <a:pt x="460153" y="32385"/>
                      <a:pt x="460153" y="49054"/>
                    </a:cubicBezTo>
                    <a:cubicBezTo>
                      <a:pt x="460439" y="169450"/>
                      <a:pt x="460058" y="289941"/>
                      <a:pt x="460534" y="410337"/>
                    </a:cubicBezTo>
                    <a:cubicBezTo>
                      <a:pt x="460629" y="427482"/>
                      <a:pt x="463963" y="444532"/>
                      <a:pt x="465773" y="461582"/>
                    </a:cubicBezTo>
                    <a:cubicBezTo>
                      <a:pt x="465963" y="461486"/>
                      <a:pt x="467392" y="460153"/>
                      <a:pt x="467392" y="460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6E8785A-B4FD-458E-B434-A0753D299A81}"/>
                  </a:ext>
                </a:extLst>
              </p:cNvPr>
              <p:cNvSpPr/>
              <p:nvPr/>
            </p:nvSpPr>
            <p:spPr>
              <a:xfrm>
                <a:off x="4857" y="3354228"/>
                <a:ext cx="461581" cy="467391"/>
              </a:xfrm>
              <a:custGeom>
                <a:avLst/>
                <a:gdLst>
                  <a:gd name="connsiteX0" fmla="*/ 460153 w 461581"/>
                  <a:gd name="connsiteY0" fmla="*/ 0 h 467391"/>
                  <a:gd name="connsiteX1" fmla="*/ 460153 w 461581"/>
                  <a:gd name="connsiteY1" fmla="*/ 467392 h 467391"/>
                  <a:gd name="connsiteX2" fmla="*/ 0 w 461581"/>
                  <a:gd name="connsiteY2" fmla="*/ 467392 h 467391"/>
                  <a:gd name="connsiteX3" fmla="*/ 0 w 461581"/>
                  <a:gd name="connsiteY3" fmla="*/ 9906 h 467391"/>
                  <a:gd name="connsiteX4" fmla="*/ 48959 w 461581"/>
                  <a:gd name="connsiteY4" fmla="*/ 7048 h 467391"/>
                  <a:gd name="connsiteX5" fmla="*/ 410337 w 461581"/>
                  <a:gd name="connsiteY5" fmla="*/ 6667 h 467391"/>
                  <a:gd name="connsiteX6" fmla="*/ 461582 w 461581"/>
                  <a:gd name="connsiteY6" fmla="*/ 1429 h 467391"/>
                  <a:gd name="connsiteX7" fmla="*/ 460153 w 461581"/>
                  <a:gd name="connsiteY7" fmla="*/ 0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581" h="467391">
                    <a:moveTo>
                      <a:pt x="460153" y="0"/>
                    </a:moveTo>
                    <a:cubicBezTo>
                      <a:pt x="460153" y="154877"/>
                      <a:pt x="460153" y="309848"/>
                      <a:pt x="460153" y="467392"/>
                    </a:cubicBezTo>
                    <a:cubicBezTo>
                      <a:pt x="305372" y="467392"/>
                      <a:pt x="154115" y="467392"/>
                      <a:pt x="0" y="467392"/>
                    </a:cubicBezTo>
                    <a:cubicBezTo>
                      <a:pt x="0" y="315563"/>
                      <a:pt x="0" y="165544"/>
                      <a:pt x="0" y="9906"/>
                    </a:cubicBezTo>
                    <a:cubicBezTo>
                      <a:pt x="15621" y="8953"/>
                      <a:pt x="32290" y="7144"/>
                      <a:pt x="48959" y="7048"/>
                    </a:cubicBezTo>
                    <a:cubicBezTo>
                      <a:pt x="169450" y="6763"/>
                      <a:pt x="289846" y="7144"/>
                      <a:pt x="410337" y="6667"/>
                    </a:cubicBezTo>
                    <a:cubicBezTo>
                      <a:pt x="427482" y="6572"/>
                      <a:pt x="444532" y="3334"/>
                      <a:pt x="461582" y="1429"/>
                    </a:cubicBezTo>
                    <a:cubicBezTo>
                      <a:pt x="461486" y="1524"/>
                      <a:pt x="460153" y="0"/>
                      <a:pt x="46015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E03502E-4C92-4357-97A3-F317EFD560FC}"/>
                  </a:ext>
                </a:extLst>
              </p:cNvPr>
              <p:cNvSpPr/>
              <p:nvPr/>
            </p:nvSpPr>
            <p:spPr>
              <a:xfrm>
                <a:off x="10313002" y="3363657"/>
                <a:ext cx="457200" cy="457771"/>
              </a:xfrm>
              <a:custGeom>
                <a:avLst/>
                <a:gdLst>
                  <a:gd name="connsiteX0" fmla="*/ 0 w 457200"/>
                  <a:gd name="connsiteY0" fmla="*/ 0 h 457771"/>
                  <a:gd name="connsiteX1" fmla="*/ 457200 w 457200"/>
                  <a:gd name="connsiteY1" fmla="*/ 0 h 457771"/>
                  <a:gd name="connsiteX2" fmla="*/ 457200 w 457200"/>
                  <a:gd name="connsiteY2" fmla="*/ 457771 h 457771"/>
                  <a:gd name="connsiteX3" fmla="*/ 0 w 457200"/>
                  <a:gd name="connsiteY3" fmla="*/ 457771 h 457771"/>
                  <a:gd name="connsiteX4" fmla="*/ 0 w 457200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771">
                    <a:moveTo>
                      <a:pt x="0" y="0"/>
                    </a:moveTo>
                    <a:cubicBezTo>
                      <a:pt x="153638" y="0"/>
                      <a:pt x="303752" y="0"/>
                      <a:pt x="457200" y="0"/>
                    </a:cubicBezTo>
                    <a:cubicBezTo>
                      <a:pt x="457200" y="152686"/>
                      <a:pt x="457200" y="303752"/>
                      <a:pt x="457200" y="457771"/>
                    </a:cubicBezTo>
                    <a:cubicBezTo>
                      <a:pt x="305086" y="457771"/>
                      <a:pt x="153829" y="457771"/>
                      <a:pt x="0" y="457771"/>
                    </a:cubicBezTo>
                    <a:cubicBezTo>
                      <a:pt x="0" y="305657"/>
                      <a:pt x="0" y="155543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67F7F08-973A-45F5-9554-AAC7A6A84215}"/>
                  </a:ext>
                </a:extLst>
              </p:cNvPr>
              <p:cNvSpPr/>
              <p:nvPr/>
            </p:nvSpPr>
            <p:spPr>
              <a:xfrm>
                <a:off x="9376219" y="3364420"/>
                <a:ext cx="458628" cy="456818"/>
              </a:xfrm>
              <a:custGeom>
                <a:avLst/>
                <a:gdLst>
                  <a:gd name="connsiteX0" fmla="*/ 0 w 458628"/>
                  <a:gd name="connsiteY0" fmla="*/ 456819 h 456818"/>
                  <a:gd name="connsiteX1" fmla="*/ 0 w 458628"/>
                  <a:gd name="connsiteY1" fmla="*/ 0 h 456818"/>
                  <a:gd name="connsiteX2" fmla="*/ 458629 w 458628"/>
                  <a:gd name="connsiteY2" fmla="*/ 0 h 456818"/>
                  <a:gd name="connsiteX3" fmla="*/ 458629 w 458628"/>
                  <a:gd name="connsiteY3" fmla="*/ 456819 h 456818"/>
                  <a:gd name="connsiteX4" fmla="*/ 0 w 458628"/>
                  <a:gd name="connsiteY4" fmla="*/ 456819 h 4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28" h="456818">
                    <a:moveTo>
                      <a:pt x="0" y="456819"/>
                    </a:moveTo>
                    <a:cubicBezTo>
                      <a:pt x="0" y="303086"/>
                      <a:pt x="0" y="153067"/>
                      <a:pt x="0" y="0"/>
                    </a:cubicBezTo>
                    <a:cubicBezTo>
                      <a:pt x="152781" y="0"/>
                      <a:pt x="303943" y="0"/>
                      <a:pt x="458629" y="0"/>
                    </a:cubicBezTo>
                    <a:cubicBezTo>
                      <a:pt x="458629" y="152114"/>
                      <a:pt x="458629" y="302895"/>
                      <a:pt x="458629" y="456819"/>
                    </a:cubicBezTo>
                    <a:cubicBezTo>
                      <a:pt x="306895" y="456819"/>
                      <a:pt x="155829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82ADE0B-8922-421D-9333-3AD45DB1DB8C}"/>
                  </a:ext>
                </a:extLst>
              </p:cNvPr>
              <p:cNvSpPr/>
              <p:nvPr/>
            </p:nvSpPr>
            <p:spPr>
              <a:xfrm>
                <a:off x="8437435" y="3364705"/>
                <a:ext cx="458533" cy="456437"/>
              </a:xfrm>
              <a:custGeom>
                <a:avLst/>
                <a:gdLst>
                  <a:gd name="connsiteX0" fmla="*/ 0 w 458533"/>
                  <a:gd name="connsiteY0" fmla="*/ 456438 h 456437"/>
                  <a:gd name="connsiteX1" fmla="*/ 0 w 458533"/>
                  <a:gd name="connsiteY1" fmla="*/ 0 h 456437"/>
                  <a:gd name="connsiteX2" fmla="*/ 458534 w 458533"/>
                  <a:gd name="connsiteY2" fmla="*/ 0 h 456437"/>
                  <a:gd name="connsiteX3" fmla="*/ 458534 w 458533"/>
                  <a:gd name="connsiteY3" fmla="*/ 456438 h 456437"/>
                  <a:gd name="connsiteX4" fmla="*/ 0 w 458533"/>
                  <a:gd name="connsiteY4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33" h="456437">
                    <a:moveTo>
                      <a:pt x="0" y="456438"/>
                    </a:moveTo>
                    <a:cubicBezTo>
                      <a:pt x="0" y="302990"/>
                      <a:pt x="0" y="153257"/>
                      <a:pt x="0" y="0"/>
                    </a:cubicBezTo>
                    <a:cubicBezTo>
                      <a:pt x="152971" y="0"/>
                      <a:pt x="304133" y="0"/>
                      <a:pt x="458534" y="0"/>
                    </a:cubicBezTo>
                    <a:cubicBezTo>
                      <a:pt x="458534" y="151448"/>
                      <a:pt x="458534" y="302323"/>
                      <a:pt x="458534" y="456438"/>
                    </a:cubicBezTo>
                    <a:cubicBezTo>
                      <a:pt x="307181" y="456438"/>
                      <a:pt x="156020" y="456438"/>
                      <a:pt x="0" y="456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44CAF89-E67F-4E3D-99AA-4E2EA483DB4E}"/>
                  </a:ext>
                </a:extLst>
              </p:cNvPr>
              <p:cNvSpPr/>
              <p:nvPr/>
            </p:nvSpPr>
            <p:spPr>
              <a:xfrm>
                <a:off x="6564058" y="3364896"/>
                <a:ext cx="457961" cy="455294"/>
              </a:xfrm>
              <a:custGeom>
                <a:avLst/>
                <a:gdLst>
                  <a:gd name="connsiteX0" fmla="*/ 0 w 457961"/>
                  <a:gd name="connsiteY0" fmla="*/ 455295 h 455294"/>
                  <a:gd name="connsiteX1" fmla="*/ 0 w 457961"/>
                  <a:gd name="connsiteY1" fmla="*/ 0 h 455294"/>
                  <a:gd name="connsiteX2" fmla="*/ 457962 w 457961"/>
                  <a:gd name="connsiteY2" fmla="*/ 0 h 455294"/>
                  <a:gd name="connsiteX3" fmla="*/ 457962 w 457961"/>
                  <a:gd name="connsiteY3" fmla="*/ 455295 h 455294"/>
                  <a:gd name="connsiteX4" fmla="*/ 0 w 457961"/>
                  <a:gd name="connsiteY4" fmla="*/ 455295 h 45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61" h="455294">
                    <a:moveTo>
                      <a:pt x="0" y="455295"/>
                    </a:moveTo>
                    <a:cubicBezTo>
                      <a:pt x="0" y="303562"/>
                      <a:pt x="0" y="153638"/>
                      <a:pt x="0" y="0"/>
                    </a:cubicBezTo>
                    <a:cubicBezTo>
                      <a:pt x="152876" y="0"/>
                      <a:pt x="303943" y="0"/>
                      <a:pt x="457962" y="0"/>
                    </a:cubicBezTo>
                    <a:cubicBezTo>
                      <a:pt x="457962" y="151257"/>
                      <a:pt x="457962" y="301181"/>
                      <a:pt x="457962" y="455295"/>
                    </a:cubicBezTo>
                    <a:cubicBezTo>
                      <a:pt x="307753" y="455295"/>
                      <a:pt x="156686" y="455295"/>
                      <a:pt x="0" y="455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D1C837D2-5BC2-4D04-A988-2CA9A2354737}"/>
                  </a:ext>
                </a:extLst>
              </p:cNvPr>
              <p:cNvSpPr/>
              <p:nvPr/>
            </p:nvSpPr>
            <p:spPr>
              <a:xfrm>
                <a:off x="7503318" y="3364420"/>
                <a:ext cx="458057" cy="457962"/>
              </a:xfrm>
              <a:custGeom>
                <a:avLst/>
                <a:gdLst>
                  <a:gd name="connsiteX0" fmla="*/ 458058 w 458057"/>
                  <a:gd name="connsiteY0" fmla="*/ 457962 h 457962"/>
                  <a:gd name="connsiteX1" fmla="*/ 0 w 458057"/>
                  <a:gd name="connsiteY1" fmla="*/ 457962 h 457962"/>
                  <a:gd name="connsiteX2" fmla="*/ 0 w 458057"/>
                  <a:gd name="connsiteY2" fmla="*/ 0 h 457962"/>
                  <a:gd name="connsiteX3" fmla="*/ 458058 w 458057"/>
                  <a:gd name="connsiteY3" fmla="*/ 0 h 457962"/>
                  <a:gd name="connsiteX4" fmla="*/ 458058 w 458057"/>
                  <a:gd name="connsiteY4" fmla="*/ 457962 h 45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057" h="457962">
                    <a:moveTo>
                      <a:pt x="458058" y="457962"/>
                    </a:moveTo>
                    <a:cubicBezTo>
                      <a:pt x="303371" y="457962"/>
                      <a:pt x="153162" y="457962"/>
                      <a:pt x="0" y="457962"/>
                    </a:cubicBezTo>
                    <a:cubicBezTo>
                      <a:pt x="0" y="304800"/>
                      <a:pt x="0" y="153543"/>
                      <a:pt x="0" y="0"/>
                    </a:cubicBezTo>
                    <a:cubicBezTo>
                      <a:pt x="153162" y="0"/>
                      <a:pt x="304514" y="0"/>
                      <a:pt x="458058" y="0"/>
                    </a:cubicBezTo>
                    <a:cubicBezTo>
                      <a:pt x="458058" y="153162"/>
                      <a:pt x="458058" y="303086"/>
                      <a:pt x="458058" y="457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D5119CF-EAB6-4F11-B48C-D706369EB201}"/>
                  </a:ext>
                </a:extLst>
              </p:cNvPr>
              <p:cNvSpPr/>
              <p:nvPr/>
            </p:nvSpPr>
            <p:spPr>
              <a:xfrm>
                <a:off x="11252548" y="3364324"/>
                <a:ext cx="456723" cy="458057"/>
              </a:xfrm>
              <a:custGeom>
                <a:avLst/>
                <a:gdLst>
                  <a:gd name="connsiteX0" fmla="*/ 0 w 456723"/>
                  <a:gd name="connsiteY0" fmla="*/ 0 h 458057"/>
                  <a:gd name="connsiteX1" fmla="*/ 456723 w 456723"/>
                  <a:gd name="connsiteY1" fmla="*/ 0 h 458057"/>
                  <a:gd name="connsiteX2" fmla="*/ 456723 w 456723"/>
                  <a:gd name="connsiteY2" fmla="*/ 458057 h 458057"/>
                  <a:gd name="connsiteX3" fmla="*/ 0 w 456723"/>
                  <a:gd name="connsiteY3" fmla="*/ 458057 h 458057"/>
                  <a:gd name="connsiteX4" fmla="*/ 0 w 456723"/>
                  <a:gd name="connsiteY4" fmla="*/ 0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8057">
                    <a:moveTo>
                      <a:pt x="0" y="0"/>
                    </a:moveTo>
                    <a:cubicBezTo>
                      <a:pt x="151448" y="0"/>
                      <a:pt x="302609" y="0"/>
                      <a:pt x="456723" y="0"/>
                    </a:cubicBezTo>
                    <a:cubicBezTo>
                      <a:pt x="456723" y="153734"/>
                      <a:pt x="456723" y="304895"/>
                      <a:pt x="456723" y="458057"/>
                    </a:cubicBezTo>
                    <a:cubicBezTo>
                      <a:pt x="303752" y="458057"/>
                      <a:pt x="153638" y="458057"/>
                      <a:pt x="0" y="458057"/>
                    </a:cubicBezTo>
                    <a:cubicBezTo>
                      <a:pt x="0" y="305657"/>
                      <a:pt x="0" y="15440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7D870DC-086A-42B3-A256-5BDF9B5456BA}"/>
                  </a:ext>
                </a:extLst>
              </p:cNvPr>
              <p:cNvSpPr/>
              <p:nvPr/>
            </p:nvSpPr>
            <p:spPr>
              <a:xfrm>
                <a:off x="943069" y="3364229"/>
                <a:ext cx="455390" cy="456819"/>
              </a:xfrm>
              <a:custGeom>
                <a:avLst/>
                <a:gdLst>
                  <a:gd name="connsiteX0" fmla="*/ 0 w 455390"/>
                  <a:gd name="connsiteY0" fmla="*/ 456819 h 456819"/>
                  <a:gd name="connsiteX1" fmla="*/ 0 w 455390"/>
                  <a:gd name="connsiteY1" fmla="*/ 0 h 456819"/>
                  <a:gd name="connsiteX2" fmla="*/ 455390 w 455390"/>
                  <a:gd name="connsiteY2" fmla="*/ 0 h 456819"/>
                  <a:gd name="connsiteX3" fmla="*/ 455390 w 455390"/>
                  <a:gd name="connsiteY3" fmla="*/ 456819 h 456819"/>
                  <a:gd name="connsiteX4" fmla="*/ 0 w 455390"/>
                  <a:gd name="connsiteY4" fmla="*/ 456819 h 4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6819">
                    <a:moveTo>
                      <a:pt x="0" y="456819"/>
                    </a:moveTo>
                    <a:cubicBezTo>
                      <a:pt x="0" y="302990"/>
                      <a:pt x="0" y="153067"/>
                      <a:pt x="0" y="0"/>
                    </a:cubicBezTo>
                    <a:cubicBezTo>
                      <a:pt x="151638" y="0"/>
                      <a:pt x="301371" y="0"/>
                      <a:pt x="455390" y="0"/>
                    </a:cubicBezTo>
                    <a:cubicBezTo>
                      <a:pt x="455390" y="151733"/>
                      <a:pt x="455390" y="302609"/>
                      <a:pt x="455390" y="456819"/>
                    </a:cubicBezTo>
                    <a:cubicBezTo>
                      <a:pt x="306324" y="456819"/>
                      <a:pt x="155353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4699A2B-3A49-44BD-BA34-182BEC652562}"/>
                  </a:ext>
                </a:extLst>
              </p:cNvPr>
              <p:cNvSpPr/>
              <p:nvPr/>
            </p:nvSpPr>
            <p:spPr>
              <a:xfrm>
                <a:off x="4691538" y="3364039"/>
                <a:ext cx="455390" cy="458152"/>
              </a:xfrm>
              <a:custGeom>
                <a:avLst/>
                <a:gdLst>
                  <a:gd name="connsiteX0" fmla="*/ 455390 w 455390"/>
                  <a:gd name="connsiteY0" fmla="*/ 458153 h 458152"/>
                  <a:gd name="connsiteX1" fmla="*/ 0 w 455390"/>
                  <a:gd name="connsiteY1" fmla="*/ 458153 h 458152"/>
                  <a:gd name="connsiteX2" fmla="*/ 0 w 455390"/>
                  <a:gd name="connsiteY2" fmla="*/ 0 h 458152"/>
                  <a:gd name="connsiteX3" fmla="*/ 455390 w 455390"/>
                  <a:gd name="connsiteY3" fmla="*/ 0 h 458152"/>
                  <a:gd name="connsiteX4" fmla="*/ 455390 w 455390"/>
                  <a:gd name="connsiteY4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8152">
                    <a:moveTo>
                      <a:pt x="455390" y="458153"/>
                    </a:moveTo>
                    <a:cubicBezTo>
                      <a:pt x="301657" y="458153"/>
                      <a:pt x="151924" y="458153"/>
                      <a:pt x="0" y="458153"/>
                    </a:cubicBezTo>
                    <a:cubicBezTo>
                      <a:pt x="0" y="304990"/>
                      <a:pt x="0" y="153924"/>
                      <a:pt x="0" y="0"/>
                    </a:cubicBezTo>
                    <a:cubicBezTo>
                      <a:pt x="152495" y="0"/>
                      <a:pt x="302229" y="0"/>
                      <a:pt x="455390" y="0"/>
                    </a:cubicBezTo>
                    <a:cubicBezTo>
                      <a:pt x="455390" y="152305"/>
                      <a:pt x="455390" y="303181"/>
                      <a:pt x="455390" y="458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249BE40-F487-4F65-9119-7DC16726810E}"/>
                  </a:ext>
                </a:extLst>
              </p:cNvPr>
              <p:cNvSpPr/>
              <p:nvPr/>
            </p:nvSpPr>
            <p:spPr>
              <a:xfrm>
                <a:off x="7034116" y="2896361"/>
                <a:ext cx="456723" cy="457485"/>
              </a:xfrm>
              <a:custGeom>
                <a:avLst/>
                <a:gdLst>
                  <a:gd name="connsiteX0" fmla="*/ 0 w 456723"/>
                  <a:gd name="connsiteY0" fmla="*/ 457486 h 457485"/>
                  <a:gd name="connsiteX1" fmla="*/ 0 w 456723"/>
                  <a:gd name="connsiteY1" fmla="*/ 0 h 457485"/>
                  <a:gd name="connsiteX2" fmla="*/ 456724 w 456723"/>
                  <a:gd name="connsiteY2" fmla="*/ 0 h 457485"/>
                  <a:gd name="connsiteX3" fmla="*/ 456724 w 456723"/>
                  <a:gd name="connsiteY3" fmla="*/ 457486 h 457485"/>
                  <a:gd name="connsiteX4" fmla="*/ 0 w 456723"/>
                  <a:gd name="connsiteY4" fmla="*/ 457486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7485">
                    <a:moveTo>
                      <a:pt x="0" y="457486"/>
                    </a:moveTo>
                    <a:cubicBezTo>
                      <a:pt x="0" y="303848"/>
                      <a:pt x="0" y="153734"/>
                      <a:pt x="0" y="0"/>
                    </a:cubicBezTo>
                    <a:cubicBezTo>
                      <a:pt x="151924" y="0"/>
                      <a:pt x="302705" y="0"/>
                      <a:pt x="456724" y="0"/>
                    </a:cubicBezTo>
                    <a:cubicBezTo>
                      <a:pt x="456724" y="152591"/>
                      <a:pt x="456724" y="303657"/>
                      <a:pt x="456724" y="457486"/>
                    </a:cubicBezTo>
                    <a:cubicBezTo>
                      <a:pt x="304895" y="457486"/>
                      <a:pt x="155163" y="457486"/>
                      <a:pt x="0" y="4574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1446DC1-F47E-4C9C-9BF0-1553D9B40A3C}"/>
                  </a:ext>
                </a:extLst>
              </p:cNvPr>
              <p:cNvSpPr/>
              <p:nvPr/>
            </p:nvSpPr>
            <p:spPr>
              <a:xfrm>
                <a:off x="8909970" y="2895027"/>
                <a:ext cx="454818" cy="458628"/>
              </a:xfrm>
              <a:custGeom>
                <a:avLst/>
                <a:gdLst>
                  <a:gd name="connsiteX0" fmla="*/ 0 w 454818"/>
                  <a:gd name="connsiteY0" fmla="*/ 0 h 458628"/>
                  <a:gd name="connsiteX1" fmla="*/ 454819 w 454818"/>
                  <a:gd name="connsiteY1" fmla="*/ 0 h 458628"/>
                  <a:gd name="connsiteX2" fmla="*/ 454819 w 454818"/>
                  <a:gd name="connsiteY2" fmla="*/ 458629 h 458628"/>
                  <a:gd name="connsiteX3" fmla="*/ 0 w 454818"/>
                  <a:gd name="connsiteY3" fmla="*/ 458629 h 458628"/>
                  <a:gd name="connsiteX4" fmla="*/ 0 w 45481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18" h="458628">
                    <a:moveTo>
                      <a:pt x="0" y="0"/>
                    </a:moveTo>
                    <a:cubicBezTo>
                      <a:pt x="151829" y="0"/>
                      <a:pt x="301657" y="0"/>
                      <a:pt x="454819" y="0"/>
                    </a:cubicBezTo>
                    <a:cubicBezTo>
                      <a:pt x="454819" y="153257"/>
                      <a:pt x="454819" y="304419"/>
                      <a:pt x="454819" y="458629"/>
                    </a:cubicBezTo>
                    <a:cubicBezTo>
                      <a:pt x="304038" y="458629"/>
                      <a:pt x="154210" y="458629"/>
                      <a:pt x="0" y="458629"/>
                    </a:cubicBezTo>
                    <a:cubicBezTo>
                      <a:pt x="0" y="306800"/>
                      <a:pt x="0" y="15468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B09A808-2A2F-4676-987C-C9F5591F33BB}"/>
                  </a:ext>
                </a:extLst>
              </p:cNvPr>
              <p:cNvSpPr/>
              <p:nvPr/>
            </p:nvSpPr>
            <p:spPr>
              <a:xfrm>
                <a:off x="10784204" y="2895027"/>
                <a:ext cx="454438" cy="458628"/>
              </a:xfrm>
              <a:custGeom>
                <a:avLst/>
                <a:gdLst>
                  <a:gd name="connsiteX0" fmla="*/ 0 w 454438"/>
                  <a:gd name="connsiteY0" fmla="*/ 0 h 458628"/>
                  <a:gd name="connsiteX1" fmla="*/ 454439 w 454438"/>
                  <a:gd name="connsiteY1" fmla="*/ 0 h 458628"/>
                  <a:gd name="connsiteX2" fmla="*/ 454439 w 454438"/>
                  <a:gd name="connsiteY2" fmla="*/ 458629 h 458628"/>
                  <a:gd name="connsiteX3" fmla="*/ 0 w 454438"/>
                  <a:gd name="connsiteY3" fmla="*/ 458629 h 458628"/>
                  <a:gd name="connsiteX4" fmla="*/ 0 w 45443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438" h="458628">
                    <a:moveTo>
                      <a:pt x="0" y="0"/>
                    </a:moveTo>
                    <a:cubicBezTo>
                      <a:pt x="152210" y="0"/>
                      <a:pt x="301848" y="0"/>
                      <a:pt x="454439" y="0"/>
                    </a:cubicBezTo>
                    <a:cubicBezTo>
                      <a:pt x="454439" y="153353"/>
                      <a:pt x="454439" y="304514"/>
                      <a:pt x="454439" y="458629"/>
                    </a:cubicBezTo>
                    <a:cubicBezTo>
                      <a:pt x="303657" y="458629"/>
                      <a:pt x="154020" y="458629"/>
                      <a:pt x="0" y="458629"/>
                    </a:cubicBezTo>
                    <a:cubicBezTo>
                      <a:pt x="0" y="306610"/>
                      <a:pt x="0" y="1544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A2E9FDB-63E7-49C9-B8DD-D2AA32E9A158}"/>
                  </a:ext>
                </a:extLst>
              </p:cNvPr>
              <p:cNvSpPr/>
              <p:nvPr/>
            </p:nvSpPr>
            <p:spPr>
              <a:xfrm>
                <a:off x="2817685" y="3364134"/>
                <a:ext cx="455104" cy="458057"/>
              </a:xfrm>
              <a:custGeom>
                <a:avLst/>
                <a:gdLst>
                  <a:gd name="connsiteX0" fmla="*/ 455105 w 455104"/>
                  <a:gd name="connsiteY0" fmla="*/ 458057 h 458057"/>
                  <a:gd name="connsiteX1" fmla="*/ 0 w 455104"/>
                  <a:gd name="connsiteY1" fmla="*/ 458057 h 458057"/>
                  <a:gd name="connsiteX2" fmla="*/ 0 w 455104"/>
                  <a:gd name="connsiteY2" fmla="*/ 0 h 458057"/>
                  <a:gd name="connsiteX3" fmla="*/ 455105 w 455104"/>
                  <a:gd name="connsiteY3" fmla="*/ 0 h 458057"/>
                  <a:gd name="connsiteX4" fmla="*/ 455105 w 455104"/>
                  <a:gd name="connsiteY4" fmla="*/ 458057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04" h="458057">
                    <a:moveTo>
                      <a:pt x="455105" y="458057"/>
                    </a:moveTo>
                    <a:cubicBezTo>
                      <a:pt x="302514" y="458057"/>
                      <a:pt x="152781" y="458057"/>
                      <a:pt x="0" y="458057"/>
                    </a:cubicBezTo>
                    <a:cubicBezTo>
                      <a:pt x="0" y="304895"/>
                      <a:pt x="0" y="153924"/>
                      <a:pt x="0" y="0"/>
                    </a:cubicBezTo>
                    <a:cubicBezTo>
                      <a:pt x="151543" y="0"/>
                      <a:pt x="301276" y="0"/>
                      <a:pt x="455105" y="0"/>
                    </a:cubicBezTo>
                    <a:cubicBezTo>
                      <a:pt x="455105" y="151733"/>
                      <a:pt x="455105" y="302514"/>
                      <a:pt x="455105" y="458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al 82">
            <a:extLst>
              <a:ext uri="{FF2B5EF4-FFF2-40B4-BE49-F238E27FC236}">
                <a16:creationId xmlns:a16="http://schemas.microsoft.com/office/drawing/2014/main" id="{E0EF1CE3-B138-4025-9457-F57D891E9C1A}"/>
              </a:ext>
            </a:extLst>
          </p:cNvPr>
          <p:cNvSpPr/>
          <p:nvPr userDrawn="1"/>
        </p:nvSpPr>
        <p:spPr>
          <a:xfrm>
            <a:off x="7616195" y="5774697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ECAB73F4-E473-439B-BB50-0578606CC7EF}"/>
              </a:ext>
            </a:extLst>
          </p:cNvPr>
          <p:cNvSpPr/>
          <p:nvPr userDrawn="1"/>
        </p:nvSpPr>
        <p:spPr>
          <a:xfrm>
            <a:off x="1414" y="5359092"/>
            <a:ext cx="12190587" cy="20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1AEACA65-E8F9-4D77-9680-D48DF233255D}"/>
              </a:ext>
            </a:extLst>
          </p:cNvPr>
          <p:cNvSpPr/>
          <p:nvPr userDrawn="1"/>
        </p:nvSpPr>
        <p:spPr>
          <a:xfrm>
            <a:off x="1414" y="5691742"/>
            <a:ext cx="12190587" cy="20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A6C2DA28-32AE-4A75-AFBF-243A2ED1881E}"/>
              </a:ext>
            </a:extLst>
          </p:cNvPr>
          <p:cNvSpPr/>
          <p:nvPr userDrawn="1"/>
        </p:nvSpPr>
        <p:spPr>
          <a:xfrm>
            <a:off x="1414" y="5026442"/>
            <a:ext cx="12190587" cy="20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8334E53B-E28F-4CAF-9834-5D2D01DBB76A}"/>
              </a:ext>
            </a:extLst>
          </p:cNvPr>
          <p:cNvSpPr/>
          <p:nvPr userDrawn="1"/>
        </p:nvSpPr>
        <p:spPr>
          <a:xfrm>
            <a:off x="1414" y="4693792"/>
            <a:ext cx="12190587" cy="20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1905D76-9A2F-4EEC-B48A-3B83D83902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44A0A2-DB19-4836-A2D6-F5F327BA0729}"/>
              </a:ext>
            </a:extLst>
          </p:cNvPr>
          <p:cNvGrpSpPr/>
          <p:nvPr userDrawn="1"/>
        </p:nvGrpSpPr>
        <p:grpSpPr>
          <a:xfrm>
            <a:off x="4313" y="6319417"/>
            <a:ext cx="12183374" cy="538583"/>
            <a:chOff x="8626" y="6319417"/>
            <a:chExt cx="12183374" cy="538583"/>
          </a:xfrm>
          <a:solidFill>
            <a:schemeClr val="accent6"/>
          </a:solidFill>
        </p:grpSpPr>
        <p:grpSp>
          <p:nvGrpSpPr>
            <p:cNvPr id="11" name="Graphic 121">
              <a:extLst>
                <a:ext uri="{FF2B5EF4-FFF2-40B4-BE49-F238E27FC236}">
                  <a16:creationId xmlns:a16="http://schemas.microsoft.com/office/drawing/2014/main" id="{4B95F85C-8250-4D8C-AC8F-1F397F45B08F}"/>
                </a:ext>
              </a:extLst>
            </p:cNvPr>
            <p:cNvGrpSpPr/>
            <p:nvPr/>
          </p:nvGrpSpPr>
          <p:grpSpPr>
            <a:xfrm flipV="1">
              <a:off x="6096000" y="6319417"/>
              <a:ext cx="6096000" cy="538583"/>
              <a:chOff x="4762" y="2890837"/>
              <a:chExt cx="12182475" cy="1076325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47B72CEC-8007-4638-95EB-AA0978400560}"/>
                  </a:ext>
                </a:extLst>
              </p:cNvPr>
              <p:cNvSpPr/>
              <p:nvPr/>
            </p:nvSpPr>
            <p:spPr>
              <a:xfrm>
                <a:off x="4857" y="3899629"/>
                <a:ext cx="12177807" cy="67722"/>
              </a:xfrm>
              <a:custGeom>
                <a:avLst/>
                <a:gdLst>
                  <a:gd name="connsiteX0" fmla="*/ 12177713 w 12177807"/>
                  <a:gd name="connsiteY0" fmla="*/ 66675 h 67722"/>
                  <a:gd name="connsiteX1" fmla="*/ 12111133 w 12177807"/>
                  <a:gd name="connsiteY1" fmla="*/ 67723 h 67722"/>
                  <a:gd name="connsiteX2" fmla="*/ 72962 w 12177807"/>
                  <a:gd name="connsiteY2" fmla="*/ 67723 h 67722"/>
                  <a:gd name="connsiteX3" fmla="*/ 0 w 12177807"/>
                  <a:gd name="connsiteY3" fmla="*/ 67723 h 67722"/>
                  <a:gd name="connsiteX4" fmla="*/ 0 w 12177807"/>
                  <a:gd name="connsiteY4" fmla="*/ 0 h 67722"/>
                  <a:gd name="connsiteX5" fmla="*/ 12177808 w 12177807"/>
                  <a:gd name="connsiteY5" fmla="*/ 0 h 67722"/>
                  <a:gd name="connsiteX6" fmla="*/ 12177713 w 12177807"/>
                  <a:gd name="connsiteY6" fmla="*/ 6667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77807" h="67722">
                    <a:moveTo>
                      <a:pt x="12177713" y="66675"/>
                    </a:moveTo>
                    <a:cubicBezTo>
                      <a:pt x="12155520" y="67056"/>
                      <a:pt x="12133326" y="67723"/>
                      <a:pt x="12111133" y="67723"/>
                    </a:cubicBezTo>
                    <a:cubicBezTo>
                      <a:pt x="8098441" y="67723"/>
                      <a:pt x="4085654" y="67723"/>
                      <a:pt x="72962" y="67723"/>
                    </a:cubicBezTo>
                    <a:cubicBezTo>
                      <a:pt x="49530" y="67723"/>
                      <a:pt x="26003" y="67723"/>
                      <a:pt x="0" y="67723"/>
                    </a:cubicBezTo>
                    <a:cubicBezTo>
                      <a:pt x="0" y="44767"/>
                      <a:pt x="0" y="26384"/>
                      <a:pt x="0" y="0"/>
                    </a:cubicBezTo>
                    <a:cubicBezTo>
                      <a:pt x="4058793" y="0"/>
                      <a:pt x="8118253" y="0"/>
                      <a:pt x="12177808" y="0"/>
                    </a:cubicBezTo>
                    <a:cubicBezTo>
                      <a:pt x="12177713" y="22288"/>
                      <a:pt x="12177713" y="44482"/>
                      <a:pt x="1217771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1B64394-6B30-48ED-9AF1-46ECF4159D7F}"/>
                  </a:ext>
                </a:extLst>
              </p:cNvPr>
              <p:cNvSpPr/>
              <p:nvPr/>
            </p:nvSpPr>
            <p:spPr>
              <a:xfrm>
                <a:off x="11719845" y="2890837"/>
                <a:ext cx="462724" cy="466343"/>
              </a:xfrm>
              <a:custGeom>
                <a:avLst/>
                <a:gdLst>
                  <a:gd name="connsiteX0" fmla="*/ 462724 w 462724"/>
                  <a:gd name="connsiteY0" fmla="*/ 466344 h 466343"/>
                  <a:gd name="connsiteX1" fmla="*/ 0 w 462724"/>
                  <a:gd name="connsiteY1" fmla="*/ 466344 h 466343"/>
                  <a:gd name="connsiteX2" fmla="*/ 0 w 462724"/>
                  <a:gd name="connsiteY2" fmla="*/ 0 h 466343"/>
                  <a:gd name="connsiteX3" fmla="*/ 462724 w 462724"/>
                  <a:gd name="connsiteY3" fmla="*/ 0 h 466343"/>
                  <a:gd name="connsiteX4" fmla="*/ 462724 w 462724"/>
                  <a:gd name="connsiteY4" fmla="*/ 466344 h 46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724" h="466343">
                    <a:moveTo>
                      <a:pt x="462724" y="466344"/>
                    </a:moveTo>
                    <a:cubicBezTo>
                      <a:pt x="309467" y="466344"/>
                      <a:pt x="156304" y="466344"/>
                      <a:pt x="0" y="466344"/>
                    </a:cubicBezTo>
                    <a:cubicBezTo>
                      <a:pt x="0" y="311182"/>
                      <a:pt x="0" y="160020"/>
                      <a:pt x="0" y="0"/>
                    </a:cubicBezTo>
                    <a:cubicBezTo>
                      <a:pt x="154019" y="0"/>
                      <a:pt x="308324" y="0"/>
                      <a:pt x="462724" y="0"/>
                    </a:cubicBezTo>
                    <a:cubicBezTo>
                      <a:pt x="462724" y="155448"/>
                      <a:pt x="462724" y="310896"/>
                      <a:pt x="462724" y="466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0ABF158-954B-4477-A888-0D66D687BF20}"/>
                  </a:ext>
                </a:extLst>
              </p:cNvPr>
              <p:cNvSpPr/>
              <p:nvPr/>
            </p:nvSpPr>
            <p:spPr>
              <a:xfrm>
                <a:off x="1412366" y="2895980"/>
                <a:ext cx="463677" cy="459962"/>
              </a:xfrm>
              <a:custGeom>
                <a:avLst/>
                <a:gdLst>
                  <a:gd name="connsiteX0" fmla="*/ 463677 w 463677"/>
                  <a:gd name="connsiteY0" fmla="*/ 458438 h 459962"/>
                  <a:gd name="connsiteX1" fmla="*/ 0 w 463677"/>
                  <a:gd name="connsiteY1" fmla="*/ 458438 h 459962"/>
                  <a:gd name="connsiteX2" fmla="*/ 0 w 463677"/>
                  <a:gd name="connsiteY2" fmla="*/ 0 h 459962"/>
                  <a:gd name="connsiteX3" fmla="*/ 462248 w 463677"/>
                  <a:gd name="connsiteY3" fmla="*/ 0 h 459962"/>
                  <a:gd name="connsiteX4" fmla="*/ 462248 w 463677"/>
                  <a:gd name="connsiteY4" fmla="*/ 459962 h 459962"/>
                  <a:gd name="connsiteX5" fmla="*/ 463677 w 463677"/>
                  <a:gd name="connsiteY5" fmla="*/ 458438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677" h="459962">
                    <a:moveTo>
                      <a:pt x="463677" y="458438"/>
                    </a:moveTo>
                    <a:cubicBezTo>
                      <a:pt x="310229" y="458438"/>
                      <a:pt x="156686" y="458438"/>
                      <a:pt x="0" y="458438"/>
                    </a:cubicBezTo>
                    <a:cubicBezTo>
                      <a:pt x="0" y="306038"/>
                      <a:pt x="0" y="154781"/>
                      <a:pt x="0" y="0"/>
                    </a:cubicBezTo>
                    <a:cubicBezTo>
                      <a:pt x="151257" y="0"/>
                      <a:pt x="302419" y="0"/>
                      <a:pt x="462248" y="0"/>
                    </a:cubicBezTo>
                    <a:cubicBezTo>
                      <a:pt x="462248" y="153638"/>
                      <a:pt x="462248" y="306800"/>
                      <a:pt x="462248" y="459962"/>
                    </a:cubicBezTo>
                    <a:lnTo>
                      <a:pt x="463677" y="4584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1AFE47F8-9086-43E9-BFCD-67EEF6E4C774}"/>
                  </a:ext>
                </a:extLst>
              </p:cNvPr>
              <p:cNvSpPr/>
              <p:nvPr/>
            </p:nvSpPr>
            <p:spPr>
              <a:xfrm>
                <a:off x="2340863" y="2895123"/>
                <a:ext cx="464724" cy="461295"/>
              </a:xfrm>
              <a:custGeom>
                <a:avLst/>
                <a:gdLst>
                  <a:gd name="connsiteX0" fmla="*/ 1524 w 464724"/>
                  <a:gd name="connsiteY0" fmla="*/ 461296 h 461295"/>
                  <a:gd name="connsiteX1" fmla="*/ 1524 w 464724"/>
                  <a:gd name="connsiteY1" fmla="*/ 0 h 461295"/>
                  <a:gd name="connsiteX2" fmla="*/ 464725 w 464724"/>
                  <a:gd name="connsiteY2" fmla="*/ 0 h 461295"/>
                  <a:gd name="connsiteX3" fmla="*/ 464725 w 464724"/>
                  <a:gd name="connsiteY3" fmla="*/ 459677 h 461295"/>
                  <a:gd name="connsiteX4" fmla="*/ 0 w 464724"/>
                  <a:gd name="connsiteY4" fmla="*/ 459677 h 461295"/>
                  <a:gd name="connsiteX5" fmla="*/ 1524 w 464724"/>
                  <a:gd name="connsiteY5" fmla="*/ 461296 h 46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724" h="461295">
                    <a:moveTo>
                      <a:pt x="1524" y="461296"/>
                    </a:moveTo>
                    <a:cubicBezTo>
                      <a:pt x="1524" y="308324"/>
                      <a:pt x="1524" y="155353"/>
                      <a:pt x="1524" y="0"/>
                    </a:cubicBezTo>
                    <a:cubicBezTo>
                      <a:pt x="160115" y="0"/>
                      <a:pt x="311182" y="0"/>
                      <a:pt x="464725" y="0"/>
                    </a:cubicBezTo>
                    <a:cubicBezTo>
                      <a:pt x="464725" y="153543"/>
                      <a:pt x="464725" y="304610"/>
                      <a:pt x="464725" y="459677"/>
                    </a:cubicBezTo>
                    <a:cubicBezTo>
                      <a:pt x="308896" y="459677"/>
                      <a:pt x="154496" y="459677"/>
                      <a:pt x="0" y="459677"/>
                    </a:cubicBezTo>
                    <a:cubicBezTo>
                      <a:pt x="0" y="459772"/>
                      <a:pt x="1524" y="461296"/>
                      <a:pt x="1524" y="4612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6D2BA8C-4B31-4032-8F16-5D5F997C3713}"/>
                  </a:ext>
                </a:extLst>
              </p:cNvPr>
              <p:cNvSpPr/>
              <p:nvPr/>
            </p:nvSpPr>
            <p:spPr>
              <a:xfrm>
                <a:off x="3287267" y="2895218"/>
                <a:ext cx="463962" cy="460628"/>
              </a:xfrm>
              <a:custGeom>
                <a:avLst/>
                <a:gdLst>
                  <a:gd name="connsiteX0" fmla="*/ 463963 w 463962"/>
                  <a:gd name="connsiteY0" fmla="*/ 459105 h 460628"/>
                  <a:gd name="connsiteX1" fmla="*/ 0 w 463962"/>
                  <a:gd name="connsiteY1" fmla="*/ 459105 h 460628"/>
                  <a:gd name="connsiteX2" fmla="*/ 0 w 463962"/>
                  <a:gd name="connsiteY2" fmla="*/ 0 h 460628"/>
                  <a:gd name="connsiteX3" fmla="*/ 462534 w 463962"/>
                  <a:gd name="connsiteY3" fmla="*/ 0 h 460628"/>
                  <a:gd name="connsiteX4" fmla="*/ 462534 w 463962"/>
                  <a:gd name="connsiteY4" fmla="*/ 460629 h 460628"/>
                  <a:gd name="connsiteX5" fmla="*/ 463963 w 463962"/>
                  <a:gd name="connsiteY5" fmla="*/ 459105 h 46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962" h="460628">
                    <a:moveTo>
                      <a:pt x="463963" y="459105"/>
                    </a:moveTo>
                    <a:cubicBezTo>
                      <a:pt x="310610" y="459105"/>
                      <a:pt x="157258" y="459105"/>
                      <a:pt x="0" y="459105"/>
                    </a:cubicBezTo>
                    <a:cubicBezTo>
                      <a:pt x="0" y="307086"/>
                      <a:pt x="0" y="154877"/>
                      <a:pt x="0" y="0"/>
                    </a:cubicBezTo>
                    <a:cubicBezTo>
                      <a:pt x="151829" y="0"/>
                      <a:pt x="302895" y="0"/>
                      <a:pt x="462534" y="0"/>
                    </a:cubicBezTo>
                    <a:cubicBezTo>
                      <a:pt x="462534" y="154781"/>
                      <a:pt x="462534" y="307657"/>
                      <a:pt x="462534" y="460629"/>
                    </a:cubicBezTo>
                    <a:lnTo>
                      <a:pt x="463963" y="4591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FC3D464-84B9-43FD-8D65-A1578130203A}"/>
                  </a:ext>
                </a:extLst>
              </p:cNvPr>
              <p:cNvSpPr/>
              <p:nvPr/>
            </p:nvSpPr>
            <p:spPr>
              <a:xfrm>
                <a:off x="4215954" y="2896647"/>
                <a:ext cx="462819" cy="459866"/>
              </a:xfrm>
              <a:custGeom>
                <a:avLst/>
                <a:gdLst>
                  <a:gd name="connsiteX0" fmla="*/ 1524 w 462819"/>
                  <a:gd name="connsiteY0" fmla="*/ 459867 h 459866"/>
                  <a:gd name="connsiteX1" fmla="*/ 1524 w 462819"/>
                  <a:gd name="connsiteY1" fmla="*/ 0 h 459866"/>
                  <a:gd name="connsiteX2" fmla="*/ 462820 w 462819"/>
                  <a:gd name="connsiteY2" fmla="*/ 0 h 459866"/>
                  <a:gd name="connsiteX3" fmla="*/ 462820 w 462819"/>
                  <a:gd name="connsiteY3" fmla="*/ 458343 h 459866"/>
                  <a:gd name="connsiteX4" fmla="*/ 0 w 462819"/>
                  <a:gd name="connsiteY4" fmla="*/ 458343 h 459866"/>
                  <a:gd name="connsiteX5" fmla="*/ 1524 w 462819"/>
                  <a:gd name="connsiteY5" fmla="*/ 459867 h 45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819" h="459866">
                    <a:moveTo>
                      <a:pt x="1524" y="459867"/>
                    </a:moveTo>
                    <a:cubicBezTo>
                      <a:pt x="1524" y="307848"/>
                      <a:pt x="1524" y="155829"/>
                      <a:pt x="1524" y="0"/>
                    </a:cubicBezTo>
                    <a:cubicBezTo>
                      <a:pt x="156972" y="0"/>
                      <a:pt x="308038" y="0"/>
                      <a:pt x="462820" y="0"/>
                    </a:cubicBezTo>
                    <a:cubicBezTo>
                      <a:pt x="462820" y="150495"/>
                      <a:pt x="462820" y="301752"/>
                      <a:pt x="462820" y="458343"/>
                    </a:cubicBezTo>
                    <a:cubicBezTo>
                      <a:pt x="309181" y="458343"/>
                      <a:pt x="154591" y="458343"/>
                      <a:pt x="0" y="458343"/>
                    </a:cubicBezTo>
                    <a:cubicBezTo>
                      <a:pt x="0" y="458343"/>
                      <a:pt x="1524" y="459867"/>
                      <a:pt x="1524" y="459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9A7A677-64A4-4BE3-B2F6-513A2D0CFB4D}"/>
                  </a:ext>
                </a:extLst>
              </p:cNvPr>
              <p:cNvSpPr/>
              <p:nvPr/>
            </p:nvSpPr>
            <p:spPr>
              <a:xfrm>
                <a:off x="6089808" y="2896361"/>
                <a:ext cx="464820" cy="459009"/>
              </a:xfrm>
              <a:custGeom>
                <a:avLst/>
                <a:gdLst>
                  <a:gd name="connsiteX0" fmla="*/ 1334 w 464820"/>
                  <a:gd name="connsiteY0" fmla="*/ 459010 h 459009"/>
                  <a:gd name="connsiteX1" fmla="*/ 1334 w 464820"/>
                  <a:gd name="connsiteY1" fmla="*/ 0 h 459009"/>
                  <a:gd name="connsiteX2" fmla="*/ 464820 w 464820"/>
                  <a:gd name="connsiteY2" fmla="*/ 0 h 459009"/>
                  <a:gd name="connsiteX3" fmla="*/ 464820 w 464820"/>
                  <a:gd name="connsiteY3" fmla="*/ 457486 h 459009"/>
                  <a:gd name="connsiteX4" fmla="*/ 0 w 464820"/>
                  <a:gd name="connsiteY4" fmla="*/ 457486 h 459009"/>
                  <a:gd name="connsiteX5" fmla="*/ 1334 w 464820"/>
                  <a:gd name="connsiteY5" fmla="*/ 459010 h 45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820" h="459009">
                    <a:moveTo>
                      <a:pt x="1334" y="459010"/>
                    </a:moveTo>
                    <a:cubicBezTo>
                      <a:pt x="1334" y="307277"/>
                      <a:pt x="1334" y="155448"/>
                      <a:pt x="1334" y="0"/>
                    </a:cubicBezTo>
                    <a:cubicBezTo>
                      <a:pt x="157829" y="0"/>
                      <a:pt x="310039" y="0"/>
                      <a:pt x="464820" y="0"/>
                    </a:cubicBezTo>
                    <a:cubicBezTo>
                      <a:pt x="464820" y="152400"/>
                      <a:pt x="464820" y="303562"/>
                      <a:pt x="464820" y="457486"/>
                    </a:cubicBezTo>
                    <a:cubicBezTo>
                      <a:pt x="308896" y="457486"/>
                      <a:pt x="154400" y="457486"/>
                      <a:pt x="0" y="457486"/>
                    </a:cubicBezTo>
                    <a:lnTo>
                      <a:pt x="1334" y="459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EE927F5D-FAFC-48EA-AE0E-00928604B51D}"/>
                  </a:ext>
                </a:extLst>
              </p:cNvPr>
              <p:cNvSpPr/>
              <p:nvPr/>
            </p:nvSpPr>
            <p:spPr>
              <a:xfrm>
                <a:off x="9846182" y="2894932"/>
                <a:ext cx="455961" cy="457771"/>
              </a:xfrm>
              <a:custGeom>
                <a:avLst/>
                <a:gdLst>
                  <a:gd name="connsiteX0" fmla="*/ 0 w 455961"/>
                  <a:gd name="connsiteY0" fmla="*/ 0 h 457771"/>
                  <a:gd name="connsiteX1" fmla="*/ 455962 w 455961"/>
                  <a:gd name="connsiteY1" fmla="*/ 0 h 457771"/>
                  <a:gd name="connsiteX2" fmla="*/ 455962 w 455961"/>
                  <a:gd name="connsiteY2" fmla="*/ 457772 h 457771"/>
                  <a:gd name="connsiteX3" fmla="*/ 0 w 455961"/>
                  <a:gd name="connsiteY3" fmla="*/ 457772 h 457771"/>
                  <a:gd name="connsiteX4" fmla="*/ 0 w 455961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61" h="457771">
                    <a:moveTo>
                      <a:pt x="0" y="0"/>
                    </a:moveTo>
                    <a:cubicBezTo>
                      <a:pt x="151734" y="0"/>
                      <a:pt x="301848" y="0"/>
                      <a:pt x="455962" y="0"/>
                    </a:cubicBezTo>
                    <a:cubicBezTo>
                      <a:pt x="455962" y="151257"/>
                      <a:pt x="455962" y="302514"/>
                      <a:pt x="455962" y="457772"/>
                    </a:cubicBezTo>
                    <a:cubicBezTo>
                      <a:pt x="306420" y="457772"/>
                      <a:pt x="155163" y="457772"/>
                      <a:pt x="0" y="457772"/>
                    </a:cubicBezTo>
                    <a:cubicBezTo>
                      <a:pt x="0" y="308420"/>
                      <a:pt x="0" y="15706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12A81A2-798F-4DEF-8C3E-AB0E20CD7099}"/>
                  </a:ext>
                </a:extLst>
              </p:cNvPr>
              <p:cNvSpPr/>
              <p:nvPr/>
            </p:nvSpPr>
            <p:spPr>
              <a:xfrm>
                <a:off x="1874614" y="3354509"/>
                <a:ext cx="467772" cy="467300"/>
              </a:xfrm>
              <a:custGeom>
                <a:avLst/>
                <a:gdLst>
                  <a:gd name="connsiteX0" fmla="*/ 0 w 467772"/>
                  <a:gd name="connsiteY0" fmla="*/ 1433 h 467300"/>
                  <a:gd name="connsiteX1" fmla="*/ 188690 w 467772"/>
                  <a:gd name="connsiteY1" fmla="*/ 6386 h 467300"/>
                  <a:gd name="connsiteX2" fmla="*/ 467773 w 467772"/>
                  <a:gd name="connsiteY2" fmla="*/ 2005 h 467300"/>
                  <a:gd name="connsiteX3" fmla="*/ 466154 w 467772"/>
                  <a:gd name="connsiteY3" fmla="*/ 385 h 467300"/>
                  <a:gd name="connsiteX4" fmla="*/ 466154 w 467772"/>
                  <a:gd name="connsiteY4" fmla="*/ 467301 h 467300"/>
                  <a:gd name="connsiteX5" fmla="*/ 1333 w 467772"/>
                  <a:gd name="connsiteY5" fmla="*/ 467301 h 467300"/>
                  <a:gd name="connsiteX6" fmla="*/ 1333 w 467772"/>
                  <a:gd name="connsiteY6" fmla="*/ 4 h 467300"/>
                  <a:gd name="connsiteX7" fmla="*/ 0 w 467772"/>
                  <a:gd name="connsiteY7" fmla="*/ 1433 h 4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772" h="467300">
                    <a:moveTo>
                      <a:pt x="0" y="1433"/>
                    </a:moveTo>
                    <a:cubicBezTo>
                      <a:pt x="62865" y="3148"/>
                      <a:pt x="125825" y="6481"/>
                      <a:pt x="188690" y="6386"/>
                    </a:cubicBezTo>
                    <a:cubicBezTo>
                      <a:pt x="281750" y="6196"/>
                      <a:pt x="374713" y="3624"/>
                      <a:pt x="467773" y="2005"/>
                    </a:cubicBezTo>
                    <a:cubicBezTo>
                      <a:pt x="467773" y="2005"/>
                      <a:pt x="466249" y="385"/>
                      <a:pt x="466154" y="385"/>
                    </a:cubicBezTo>
                    <a:cubicBezTo>
                      <a:pt x="466154" y="155262"/>
                      <a:pt x="466154" y="310138"/>
                      <a:pt x="466154" y="467301"/>
                    </a:cubicBezTo>
                    <a:cubicBezTo>
                      <a:pt x="309467" y="467301"/>
                      <a:pt x="158210" y="467301"/>
                      <a:pt x="1333" y="467301"/>
                    </a:cubicBezTo>
                    <a:cubicBezTo>
                      <a:pt x="1333" y="309853"/>
                      <a:pt x="1333" y="154976"/>
                      <a:pt x="1333" y="4"/>
                    </a:cubicBezTo>
                    <a:cubicBezTo>
                      <a:pt x="1429" y="-91"/>
                      <a:pt x="0" y="1433"/>
                      <a:pt x="0" y="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7E53959-DABA-4F44-BA20-689D35E9CEAD}"/>
                  </a:ext>
                </a:extLst>
              </p:cNvPr>
              <p:cNvSpPr/>
              <p:nvPr/>
            </p:nvSpPr>
            <p:spPr>
              <a:xfrm>
                <a:off x="3749801" y="3354323"/>
                <a:ext cx="467677" cy="467391"/>
              </a:xfrm>
              <a:custGeom>
                <a:avLst/>
                <a:gdLst>
                  <a:gd name="connsiteX0" fmla="*/ 0 w 467677"/>
                  <a:gd name="connsiteY0" fmla="*/ 1619 h 467391"/>
                  <a:gd name="connsiteX1" fmla="*/ 188690 w 467677"/>
                  <a:gd name="connsiteY1" fmla="*/ 6572 h 467391"/>
                  <a:gd name="connsiteX2" fmla="*/ 467678 w 467677"/>
                  <a:gd name="connsiteY2" fmla="*/ 2191 h 467391"/>
                  <a:gd name="connsiteX3" fmla="*/ 466154 w 467677"/>
                  <a:gd name="connsiteY3" fmla="*/ 572 h 467391"/>
                  <a:gd name="connsiteX4" fmla="*/ 466154 w 467677"/>
                  <a:gd name="connsiteY4" fmla="*/ 467392 h 467391"/>
                  <a:gd name="connsiteX5" fmla="*/ 1429 w 467677"/>
                  <a:gd name="connsiteY5" fmla="*/ 467392 h 467391"/>
                  <a:gd name="connsiteX6" fmla="*/ 1429 w 467677"/>
                  <a:gd name="connsiteY6" fmla="*/ 0 h 467391"/>
                  <a:gd name="connsiteX7" fmla="*/ 0 w 467677"/>
                  <a:gd name="connsiteY7" fmla="*/ 1619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677" h="467391">
                    <a:moveTo>
                      <a:pt x="0" y="1619"/>
                    </a:moveTo>
                    <a:cubicBezTo>
                      <a:pt x="62865" y="3429"/>
                      <a:pt x="125825" y="6668"/>
                      <a:pt x="188690" y="6572"/>
                    </a:cubicBezTo>
                    <a:cubicBezTo>
                      <a:pt x="281654" y="6382"/>
                      <a:pt x="374713" y="3810"/>
                      <a:pt x="467678" y="2191"/>
                    </a:cubicBezTo>
                    <a:cubicBezTo>
                      <a:pt x="467678" y="2191"/>
                      <a:pt x="466154" y="667"/>
                      <a:pt x="466154" y="572"/>
                    </a:cubicBezTo>
                    <a:cubicBezTo>
                      <a:pt x="466154" y="155448"/>
                      <a:pt x="466154" y="310324"/>
                      <a:pt x="466154" y="467392"/>
                    </a:cubicBezTo>
                    <a:cubicBezTo>
                      <a:pt x="308610" y="467392"/>
                      <a:pt x="157353" y="467392"/>
                      <a:pt x="1429" y="467392"/>
                    </a:cubicBezTo>
                    <a:cubicBezTo>
                      <a:pt x="1429" y="309943"/>
                      <a:pt x="1429" y="154972"/>
                      <a:pt x="1429" y="0"/>
                    </a:cubicBezTo>
                    <a:cubicBezTo>
                      <a:pt x="1429" y="0"/>
                      <a:pt x="0" y="1619"/>
                      <a:pt x="0" y="1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7469BA1-D29A-463E-AC6B-CC50A4FC1680}"/>
                  </a:ext>
                </a:extLst>
              </p:cNvPr>
              <p:cNvSpPr/>
              <p:nvPr/>
            </p:nvSpPr>
            <p:spPr>
              <a:xfrm>
                <a:off x="5626417" y="3353847"/>
                <a:ext cx="464634" cy="467201"/>
              </a:xfrm>
              <a:custGeom>
                <a:avLst/>
                <a:gdLst>
                  <a:gd name="connsiteX0" fmla="*/ 463391 w 464634"/>
                  <a:gd name="connsiteY0" fmla="*/ 0 h 467201"/>
                  <a:gd name="connsiteX1" fmla="*/ 463391 w 464634"/>
                  <a:gd name="connsiteY1" fmla="*/ 467201 h 467201"/>
                  <a:gd name="connsiteX2" fmla="*/ 1524 w 464634"/>
                  <a:gd name="connsiteY2" fmla="*/ 467201 h 467201"/>
                  <a:gd name="connsiteX3" fmla="*/ 1524 w 464634"/>
                  <a:gd name="connsiteY3" fmla="*/ 1810 h 467201"/>
                  <a:gd name="connsiteX4" fmla="*/ 0 w 464634"/>
                  <a:gd name="connsiteY4" fmla="*/ 3143 h 467201"/>
                  <a:gd name="connsiteX5" fmla="*/ 464629 w 464634"/>
                  <a:gd name="connsiteY5" fmla="*/ 1619 h 467201"/>
                  <a:gd name="connsiteX6" fmla="*/ 463391 w 464634"/>
                  <a:gd name="connsiteY6" fmla="*/ 0 h 46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34" h="467201">
                    <a:moveTo>
                      <a:pt x="463391" y="0"/>
                    </a:moveTo>
                    <a:cubicBezTo>
                      <a:pt x="463391" y="154591"/>
                      <a:pt x="463391" y="309277"/>
                      <a:pt x="463391" y="467201"/>
                    </a:cubicBezTo>
                    <a:cubicBezTo>
                      <a:pt x="307943" y="467201"/>
                      <a:pt x="155829" y="467201"/>
                      <a:pt x="1524" y="467201"/>
                    </a:cubicBezTo>
                    <a:cubicBezTo>
                      <a:pt x="1524" y="310801"/>
                      <a:pt x="1524" y="156305"/>
                      <a:pt x="1524" y="1810"/>
                    </a:cubicBezTo>
                    <a:lnTo>
                      <a:pt x="0" y="3143"/>
                    </a:lnTo>
                    <a:cubicBezTo>
                      <a:pt x="154877" y="2667"/>
                      <a:pt x="309848" y="2096"/>
                      <a:pt x="464629" y="1619"/>
                    </a:cubicBezTo>
                    <a:cubicBezTo>
                      <a:pt x="464725" y="1524"/>
                      <a:pt x="463391" y="0"/>
                      <a:pt x="4633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3C6AA2F-6AC5-4E95-AF9D-84ABC1A6B375}"/>
                  </a:ext>
                </a:extLst>
              </p:cNvPr>
              <p:cNvSpPr/>
              <p:nvPr/>
            </p:nvSpPr>
            <p:spPr>
              <a:xfrm>
                <a:off x="7970614" y="2896647"/>
                <a:ext cx="458819" cy="457295"/>
              </a:xfrm>
              <a:custGeom>
                <a:avLst/>
                <a:gdLst>
                  <a:gd name="connsiteX0" fmla="*/ 458819 w 458819"/>
                  <a:gd name="connsiteY0" fmla="*/ 0 h 457295"/>
                  <a:gd name="connsiteX1" fmla="*/ 458819 w 458819"/>
                  <a:gd name="connsiteY1" fmla="*/ 457295 h 457295"/>
                  <a:gd name="connsiteX2" fmla="*/ 0 w 458819"/>
                  <a:gd name="connsiteY2" fmla="*/ 457295 h 457295"/>
                  <a:gd name="connsiteX3" fmla="*/ 0 w 458819"/>
                  <a:gd name="connsiteY3" fmla="*/ 0 h 457295"/>
                  <a:gd name="connsiteX4" fmla="*/ 458819 w 458819"/>
                  <a:gd name="connsiteY4" fmla="*/ 0 h 45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19" h="457295">
                    <a:moveTo>
                      <a:pt x="458819" y="0"/>
                    </a:moveTo>
                    <a:cubicBezTo>
                      <a:pt x="458819" y="154210"/>
                      <a:pt x="458819" y="304419"/>
                      <a:pt x="458819" y="457295"/>
                    </a:cubicBezTo>
                    <a:cubicBezTo>
                      <a:pt x="305371" y="457295"/>
                      <a:pt x="154114" y="457295"/>
                      <a:pt x="0" y="457295"/>
                    </a:cubicBezTo>
                    <a:cubicBezTo>
                      <a:pt x="0" y="304324"/>
                      <a:pt x="0" y="153067"/>
                      <a:pt x="0" y="0"/>
                    </a:cubicBezTo>
                    <a:cubicBezTo>
                      <a:pt x="154210" y="0"/>
                      <a:pt x="306610" y="0"/>
                      <a:pt x="45881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31139B9-0B5D-468A-8AE0-52675F2C7FF0}"/>
                  </a:ext>
                </a:extLst>
              </p:cNvPr>
              <p:cNvSpPr/>
              <p:nvPr/>
            </p:nvSpPr>
            <p:spPr>
              <a:xfrm>
                <a:off x="465009" y="2894837"/>
                <a:ext cx="465486" cy="460914"/>
              </a:xfrm>
              <a:custGeom>
                <a:avLst/>
                <a:gdLst>
                  <a:gd name="connsiteX0" fmla="*/ 1333 w 465486"/>
                  <a:gd name="connsiteY0" fmla="*/ 460915 h 460914"/>
                  <a:gd name="connsiteX1" fmla="*/ 5525 w 465486"/>
                  <a:gd name="connsiteY1" fmla="*/ 57055 h 460914"/>
                  <a:gd name="connsiteX2" fmla="*/ 5525 w 465486"/>
                  <a:gd name="connsiteY2" fmla="*/ 0 h 460914"/>
                  <a:gd name="connsiteX3" fmla="*/ 465487 w 465486"/>
                  <a:gd name="connsiteY3" fmla="*/ 0 h 460914"/>
                  <a:gd name="connsiteX4" fmla="*/ 465487 w 465486"/>
                  <a:gd name="connsiteY4" fmla="*/ 459391 h 460914"/>
                  <a:gd name="connsiteX5" fmla="*/ 0 w 465486"/>
                  <a:gd name="connsiteY5" fmla="*/ 459391 h 460914"/>
                  <a:gd name="connsiteX6" fmla="*/ 1333 w 465486"/>
                  <a:gd name="connsiteY6" fmla="*/ 460915 h 4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486" h="460914">
                    <a:moveTo>
                      <a:pt x="1333" y="460915"/>
                    </a:moveTo>
                    <a:cubicBezTo>
                      <a:pt x="2762" y="326327"/>
                      <a:pt x="4096" y="191643"/>
                      <a:pt x="5525" y="57055"/>
                    </a:cubicBezTo>
                    <a:cubicBezTo>
                      <a:pt x="5715" y="38481"/>
                      <a:pt x="5525" y="20003"/>
                      <a:pt x="5525" y="0"/>
                    </a:cubicBezTo>
                    <a:cubicBezTo>
                      <a:pt x="162211" y="0"/>
                      <a:pt x="312230" y="0"/>
                      <a:pt x="465487" y="0"/>
                    </a:cubicBezTo>
                    <a:cubicBezTo>
                      <a:pt x="465487" y="153448"/>
                      <a:pt x="465487" y="304705"/>
                      <a:pt x="465487" y="459391"/>
                    </a:cubicBezTo>
                    <a:cubicBezTo>
                      <a:pt x="309658" y="459391"/>
                      <a:pt x="154877" y="459391"/>
                      <a:pt x="0" y="459391"/>
                    </a:cubicBezTo>
                    <a:lnTo>
                      <a:pt x="1333" y="4609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4F428CF-69FE-446E-B46F-29CDA6ACF057}"/>
                  </a:ext>
                </a:extLst>
              </p:cNvPr>
              <p:cNvSpPr/>
              <p:nvPr/>
            </p:nvSpPr>
            <p:spPr>
              <a:xfrm>
                <a:off x="5160549" y="2895504"/>
                <a:ext cx="467391" cy="461581"/>
              </a:xfrm>
              <a:custGeom>
                <a:avLst/>
                <a:gdLst>
                  <a:gd name="connsiteX0" fmla="*/ 467392 w 467391"/>
                  <a:gd name="connsiteY0" fmla="*/ 460153 h 461581"/>
                  <a:gd name="connsiteX1" fmla="*/ 0 w 467391"/>
                  <a:gd name="connsiteY1" fmla="*/ 460153 h 461581"/>
                  <a:gd name="connsiteX2" fmla="*/ 0 w 467391"/>
                  <a:gd name="connsiteY2" fmla="*/ 0 h 461581"/>
                  <a:gd name="connsiteX3" fmla="*/ 457391 w 467391"/>
                  <a:gd name="connsiteY3" fmla="*/ 0 h 461581"/>
                  <a:gd name="connsiteX4" fmla="*/ 460153 w 467391"/>
                  <a:gd name="connsiteY4" fmla="*/ 49054 h 461581"/>
                  <a:gd name="connsiteX5" fmla="*/ 460534 w 467391"/>
                  <a:gd name="connsiteY5" fmla="*/ 410337 h 461581"/>
                  <a:gd name="connsiteX6" fmla="*/ 465773 w 467391"/>
                  <a:gd name="connsiteY6" fmla="*/ 461582 h 461581"/>
                  <a:gd name="connsiteX7" fmla="*/ 467392 w 467391"/>
                  <a:gd name="connsiteY7" fmla="*/ 460153 h 46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391" h="461581">
                    <a:moveTo>
                      <a:pt x="467392" y="460153"/>
                    </a:moveTo>
                    <a:cubicBezTo>
                      <a:pt x="312515" y="460153"/>
                      <a:pt x="157639" y="460153"/>
                      <a:pt x="0" y="460153"/>
                    </a:cubicBezTo>
                    <a:cubicBezTo>
                      <a:pt x="0" y="305276"/>
                      <a:pt x="0" y="154019"/>
                      <a:pt x="0" y="0"/>
                    </a:cubicBezTo>
                    <a:cubicBezTo>
                      <a:pt x="151829" y="0"/>
                      <a:pt x="301847" y="0"/>
                      <a:pt x="457391" y="0"/>
                    </a:cubicBezTo>
                    <a:cubicBezTo>
                      <a:pt x="458343" y="15621"/>
                      <a:pt x="460153" y="32385"/>
                      <a:pt x="460153" y="49054"/>
                    </a:cubicBezTo>
                    <a:cubicBezTo>
                      <a:pt x="460439" y="169450"/>
                      <a:pt x="460058" y="289941"/>
                      <a:pt x="460534" y="410337"/>
                    </a:cubicBezTo>
                    <a:cubicBezTo>
                      <a:pt x="460629" y="427482"/>
                      <a:pt x="463963" y="444532"/>
                      <a:pt x="465773" y="461582"/>
                    </a:cubicBezTo>
                    <a:cubicBezTo>
                      <a:pt x="465963" y="461486"/>
                      <a:pt x="467392" y="460153"/>
                      <a:pt x="467392" y="460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1884598-E3BC-4A34-8E71-697DC6B6FABF}"/>
                  </a:ext>
                </a:extLst>
              </p:cNvPr>
              <p:cNvSpPr/>
              <p:nvPr/>
            </p:nvSpPr>
            <p:spPr>
              <a:xfrm>
                <a:off x="4857" y="3354228"/>
                <a:ext cx="461581" cy="467391"/>
              </a:xfrm>
              <a:custGeom>
                <a:avLst/>
                <a:gdLst>
                  <a:gd name="connsiteX0" fmla="*/ 460153 w 461581"/>
                  <a:gd name="connsiteY0" fmla="*/ 0 h 467391"/>
                  <a:gd name="connsiteX1" fmla="*/ 460153 w 461581"/>
                  <a:gd name="connsiteY1" fmla="*/ 467392 h 467391"/>
                  <a:gd name="connsiteX2" fmla="*/ 0 w 461581"/>
                  <a:gd name="connsiteY2" fmla="*/ 467392 h 467391"/>
                  <a:gd name="connsiteX3" fmla="*/ 0 w 461581"/>
                  <a:gd name="connsiteY3" fmla="*/ 9906 h 467391"/>
                  <a:gd name="connsiteX4" fmla="*/ 48959 w 461581"/>
                  <a:gd name="connsiteY4" fmla="*/ 7048 h 467391"/>
                  <a:gd name="connsiteX5" fmla="*/ 410337 w 461581"/>
                  <a:gd name="connsiteY5" fmla="*/ 6667 h 467391"/>
                  <a:gd name="connsiteX6" fmla="*/ 461582 w 461581"/>
                  <a:gd name="connsiteY6" fmla="*/ 1429 h 467391"/>
                  <a:gd name="connsiteX7" fmla="*/ 460153 w 461581"/>
                  <a:gd name="connsiteY7" fmla="*/ 0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581" h="467391">
                    <a:moveTo>
                      <a:pt x="460153" y="0"/>
                    </a:moveTo>
                    <a:cubicBezTo>
                      <a:pt x="460153" y="154877"/>
                      <a:pt x="460153" y="309848"/>
                      <a:pt x="460153" y="467392"/>
                    </a:cubicBezTo>
                    <a:cubicBezTo>
                      <a:pt x="305372" y="467392"/>
                      <a:pt x="154115" y="467392"/>
                      <a:pt x="0" y="467392"/>
                    </a:cubicBezTo>
                    <a:cubicBezTo>
                      <a:pt x="0" y="315563"/>
                      <a:pt x="0" y="165544"/>
                      <a:pt x="0" y="9906"/>
                    </a:cubicBezTo>
                    <a:cubicBezTo>
                      <a:pt x="15621" y="8953"/>
                      <a:pt x="32290" y="7144"/>
                      <a:pt x="48959" y="7048"/>
                    </a:cubicBezTo>
                    <a:cubicBezTo>
                      <a:pt x="169450" y="6763"/>
                      <a:pt x="289846" y="7144"/>
                      <a:pt x="410337" y="6667"/>
                    </a:cubicBezTo>
                    <a:cubicBezTo>
                      <a:pt x="427482" y="6572"/>
                      <a:pt x="444532" y="3334"/>
                      <a:pt x="461582" y="1429"/>
                    </a:cubicBezTo>
                    <a:cubicBezTo>
                      <a:pt x="461486" y="1524"/>
                      <a:pt x="460153" y="0"/>
                      <a:pt x="46015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B1FAA9A-2CC4-4AB5-9EC1-314C9D949C5C}"/>
                  </a:ext>
                </a:extLst>
              </p:cNvPr>
              <p:cNvSpPr/>
              <p:nvPr/>
            </p:nvSpPr>
            <p:spPr>
              <a:xfrm>
                <a:off x="10313002" y="3363657"/>
                <a:ext cx="457200" cy="457771"/>
              </a:xfrm>
              <a:custGeom>
                <a:avLst/>
                <a:gdLst>
                  <a:gd name="connsiteX0" fmla="*/ 0 w 457200"/>
                  <a:gd name="connsiteY0" fmla="*/ 0 h 457771"/>
                  <a:gd name="connsiteX1" fmla="*/ 457200 w 457200"/>
                  <a:gd name="connsiteY1" fmla="*/ 0 h 457771"/>
                  <a:gd name="connsiteX2" fmla="*/ 457200 w 457200"/>
                  <a:gd name="connsiteY2" fmla="*/ 457771 h 457771"/>
                  <a:gd name="connsiteX3" fmla="*/ 0 w 457200"/>
                  <a:gd name="connsiteY3" fmla="*/ 457771 h 457771"/>
                  <a:gd name="connsiteX4" fmla="*/ 0 w 457200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771">
                    <a:moveTo>
                      <a:pt x="0" y="0"/>
                    </a:moveTo>
                    <a:cubicBezTo>
                      <a:pt x="153638" y="0"/>
                      <a:pt x="303752" y="0"/>
                      <a:pt x="457200" y="0"/>
                    </a:cubicBezTo>
                    <a:cubicBezTo>
                      <a:pt x="457200" y="152686"/>
                      <a:pt x="457200" y="303752"/>
                      <a:pt x="457200" y="457771"/>
                    </a:cubicBezTo>
                    <a:cubicBezTo>
                      <a:pt x="305086" y="457771"/>
                      <a:pt x="153829" y="457771"/>
                      <a:pt x="0" y="457771"/>
                    </a:cubicBezTo>
                    <a:cubicBezTo>
                      <a:pt x="0" y="305657"/>
                      <a:pt x="0" y="155543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EA65CE8-3F4C-4FBA-B57D-9E35E868C4D9}"/>
                  </a:ext>
                </a:extLst>
              </p:cNvPr>
              <p:cNvSpPr/>
              <p:nvPr/>
            </p:nvSpPr>
            <p:spPr>
              <a:xfrm>
                <a:off x="9376219" y="3364420"/>
                <a:ext cx="458628" cy="456818"/>
              </a:xfrm>
              <a:custGeom>
                <a:avLst/>
                <a:gdLst>
                  <a:gd name="connsiteX0" fmla="*/ 0 w 458628"/>
                  <a:gd name="connsiteY0" fmla="*/ 456819 h 456818"/>
                  <a:gd name="connsiteX1" fmla="*/ 0 w 458628"/>
                  <a:gd name="connsiteY1" fmla="*/ 0 h 456818"/>
                  <a:gd name="connsiteX2" fmla="*/ 458629 w 458628"/>
                  <a:gd name="connsiteY2" fmla="*/ 0 h 456818"/>
                  <a:gd name="connsiteX3" fmla="*/ 458629 w 458628"/>
                  <a:gd name="connsiteY3" fmla="*/ 456819 h 456818"/>
                  <a:gd name="connsiteX4" fmla="*/ 0 w 458628"/>
                  <a:gd name="connsiteY4" fmla="*/ 456819 h 4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28" h="456818">
                    <a:moveTo>
                      <a:pt x="0" y="456819"/>
                    </a:moveTo>
                    <a:cubicBezTo>
                      <a:pt x="0" y="303086"/>
                      <a:pt x="0" y="153067"/>
                      <a:pt x="0" y="0"/>
                    </a:cubicBezTo>
                    <a:cubicBezTo>
                      <a:pt x="152781" y="0"/>
                      <a:pt x="303943" y="0"/>
                      <a:pt x="458629" y="0"/>
                    </a:cubicBezTo>
                    <a:cubicBezTo>
                      <a:pt x="458629" y="152114"/>
                      <a:pt x="458629" y="302895"/>
                      <a:pt x="458629" y="456819"/>
                    </a:cubicBezTo>
                    <a:cubicBezTo>
                      <a:pt x="306895" y="456819"/>
                      <a:pt x="155829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F2F5236-A7C0-467F-82E8-627F42582A21}"/>
                  </a:ext>
                </a:extLst>
              </p:cNvPr>
              <p:cNvSpPr/>
              <p:nvPr/>
            </p:nvSpPr>
            <p:spPr>
              <a:xfrm>
                <a:off x="8437435" y="3364705"/>
                <a:ext cx="458533" cy="456437"/>
              </a:xfrm>
              <a:custGeom>
                <a:avLst/>
                <a:gdLst>
                  <a:gd name="connsiteX0" fmla="*/ 0 w 458533"/>
                  <a:gd name="connsiteY0" fmla="*/ 456438 h 456437"/>
                  <a:gd name="connsiteX1" fmla="*/ 0 w 458533"/>
                  <a:gd name="connsiteY1" fmla="*/ 0 h 456437"/>
                  <a:gd name="connsiteX2" fmla="*/ 458534 w 458533"/>
                  <a:gd name="connsiteY2" fmla="*/ 0 h 456437"/>
                  <a:gd name="connsiteX3" fmla="*/ 458534 w 458533"/>
                  <a:gd name="connsiteY3" fmla="*/ 456438 h 456437"/>
                  <a:gd name="connsiteX4" fmla="*/ 0 w 458533"/>
                  <a:gd name="connsiteY4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33" h="456437">
                    <a:moveTo>
                      <a:pt x="0" y="456438"/>
                    </a:moveTo>
                    <a:cubicBezTo>
                      <a:pt x="0" y="302990"/>
                      <a:pt x="0" y="153257"/>
                      <a:pt x="0" y="0"/>
                    </a:cubicBezTo>
                    <a:cubicBezTo>
                      <a:pt x="152971" y="0"/>
                      <a:pt x="304133" y="0"/>
                      <a:pt x="458534" y="0"/>
                    </a:cubicBezTo>
                    <a:cubicBezTo>
                      <a:pt x="458534" y="151448"/>
                      <a:pt x="458534" y="302323"/>
                      <a:pt x="458534" y="456438"/>
                    </a:cubicBezTo>
                    <a:cubicBezTo>
                      <a:pt x="307181" y="456438"/>
                      <a:pt x="156020" y="456438"/>
                      <a:pt x="0" y="456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742DF53-2962-4030-A43D-4B60C9CC8875}"/>
                  </a:ext>
                </a:extLst>
              </p:cNvPr>
              <p:cNvSpPr/>
              <p:nvPr/>
            </p:nvSpPr>
            <p:spPr>
              <a:xfrm>
                <a:off x="6564058" y="3364896"/>
                <a:ext cx="457961" cy="455294"/>
              </a:xfrm>
              <a:custGeom>
                <a:avLst/>
                <a:gdLst>
                  <a:gd name="connsiteX0" fmla="*/ 0 w 457961"/>
                  <a:gd name="connsiteY0" fmla="*/ 455295 h 455294"/>
                  <a:gd name="connsiteX1" fmla="*/ 0 w 457961"/>
                  <a:gd name="connsiteY1" fmla="*/ 0 h 455294"/>
                  <a:gd name="connsiteX2" fmla="*/ 457962 w 457961"/>
                  <a:gd name="connsiteY2" fmla="*/ 0 h 455294"/>
                  <a:gd name="connsiteX3" fmla="*/ 457962 w 457961"/>
                  <a:gd name="connsiteY3" fmla="*/ 455295 h 455294"/>
                  <a:gd name="connsiteX4" fmla="*/ 0 w 457961"/>
                  <a:gd name="connsiteY4" fmla="*/ 455295 h 45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61" h="455294">
                    <a:moveTo>
                      <a:pt x="0" y="455295"/>
                    </a:moveTo>
                    <a:cubicBezTo>
                      <a:pt x="0" y="303562"/>
                      <a:pt x="0" y="153638"/>
                      <a:pt x="0" y="0"/>
                    </a:cubicBezTo>
                    <a:cubicBezTo>
                      <a:pt x="152876" y="0"/>
                      <a:pt x="303943" y="0"/>
                      <a:pt x="457962" y="0"/>
                    </a:cubicBezTo>
                    <a:cubicBezTo>
                      <a:pt x="457962" y="151257"/>
                      <a:pt x="457962" y="301181"/>
                      <a:pt x="457962" y="455295"/>
                    </a:cubicBezTo>
                    <a:cubicBezTo>
                      <a:pt x="307753" y="455295"/>
                      <a:pt x="156686" y="455295"/>
                      <a:pt x="0" y="455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840B072-663F-41E2-A206-5EDB7CBC9100}"/>
                  </a:ext>
                </a:extLst>
              </p:cNvPr>
              <p:cNvSpPr/>
              <p:nvPr/>
            </p:nvSpPr>
            <p:spPr>
              <a:xfrm>
                <a:off x="7503318" y="3364420"/>
                <a:ext cx="458057" cy="457962"/>
              </a:xfrm>
              <a:custGeom>
                <a:avLst/>
                <a:gdLst>
                  <a:gd name="connsiteX0" fmla="*/ 458058 w 458057"/>
                  <a:gd name="connsiteY0" fmla="*/ 457962 h 457962"/>
                  <a:gd name="connsiteX1" fmla="*/ 0 w 458057"/>
                  <a:gd name="connsiteY1" fmla="*/ 457962 h 457962"/>
                  <a:gd name="connsiteX2" fmla="*/ 0 w 458057"/>
                  <a:gd name="connsiteY2" fmla="*/ 0 h 457962"/>
                  <a:gd name="connsiteX3" fmla="*/ 458058 w 458057"/>
                  <a:gd name="connsiteY3" fmla="*/ 0 h 457962"/>
                  <a:gd name="connsiteX4" fmla="*/ 458058 w 458057"/>
                  <a:gd name="connsiteY4" fmla="*/ 457962 h 45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057" h="457962">
                    <a:moveTo>
                      <a:pt x="458058" y="457962"/>
                    </a:moveTo>
                    <a:cubicBezTo>
                      <a:pt x="303371" y="457962"/>
                      <a:pt x="153162" y="457962"/>
                      <a:pt x="0" y="457962"/>
                    </a:cubicBezTo>
                    <a:cubicBezTo>
                      <a:pt x="0" y="304800"/>
                      <a:pt x="0" y="153543"/>
                      <a:pt x="0" y="0"/>
                    </a:cubicBezTo>
                    <a:cubicBezTo>
                      <a:pt x="153162" y="0"/>
                      <a:pt x="304514" y="0"/>
                      <a:pt x="458058" y="0"/>
                    </a:cubicBezTo>
                    <a:cubicBezTo>
                      <a:pt x="458058" y="153162"/>
                      <a:pt x="458058" y="303086"/>
                      <a:pt x="458058" y="457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EFEE2D4-AB7A-438C-B000-D0FF01C03664}"/>
                  </a:ext>
                </a:extLst>
              </p:cNvPr>
              <p:cNvSpPr/>
              <p:nvPr/>
            </p:nvSpPr>
            <p:spPr>
              <a:xfrm>
                <a:off x="11252548" y="3364324"/>
                <a:ext cx="456723" cy="458057"/>
              </a:xfrm>
              <a:custGeom>
                <a:avLst/>
                <a:gdLst>
                  <a:gd name="connsiteX0" fmla="*/ 0 w 456723"/>
                  <a:gd name="connsiteY0" fmla="*/ 0 h 458057"/>
                  <a:gd name="connsiteX1" fmla="*/ 456723 w 456723"/>
                  <a:gd name="connsiteY1" fmla="*/ 0 h 458057"/>
                  <a:gd name="connsiteX2" fmla="*/ 456723 w 456723"/>
                  <a:gd name="connsiteY2" fmla="*/ 458057 h 458057"/>
                  <a:gd name="connsiteX3" fmla="*/ 0 w 456723"/>
                  <a:gd name="connsiteY3" fmla="*/ 458057 h 458057"/>
                  <a:gd name="connsiteX4" fmla="*/ 0 w 456723"/>
                  <a:gd name="connsiteY4" fmla="*/ 0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8057">
                    <a:moveTo>
                      <a:pt x="0" y="0"/>
                    </a:moveTo>
                    <a:cubicBezTo>
                      <a:pt x="151448" y="0"/>
                      <a:pt x="302609" y="0"/>
                      <a:pt x="456723" y="0"/>
                    </a:cubicBezTo>
                    <a:cubicBezTo>
                      <a:pt x="456723" y="153734"/>
                      <a:pt x="456723" y="304895"/>
                      <a:pt x="456723" y="458057"/>
                    </a:cubicBezTo>
                    <a:cubicBezTo>
                      <a:pt x="303752" y="458057"/>
                      <a:pt x="153638" y="458057"/>
                      <a:pt x="0" y="458057"/>
                    </a:cubicBezTo>
                    <a:cubicBezTo>
                      <a:pt x="0" y="305657"/>
                      <a:pt x="0" y="15440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3B09275-D3FA-4CD4-A42D-BA67529ADBA5}"/>
                  </a:ext>
                </a:extLst>
              </p:cNvPr>
              <p:cNvSpPr/>
              <p:nvPr/>
            </p:nvSpPr>
            <p:spPr>
              <a:xfrm>
                <a:off x="943069" y="3364229"/>
                <a:ext cx="455390" cy="456819"/>
              </a:xfrm>
              <a:custGeom>
                <a:avLst/>
                <a:gdLst>
                  <a:gd name="connsiteX0" fmla="*/ 0 w 455390"/>
                  <a:gd name="connsiteY0" fmla="*/ 456819 h 456819"/>
                  <a:gd name="connsiteX1" fmla="*/ 0 w 455390"/>
                  <a:gd name="connsiteY1" fmla="*/ 0 h 456819"/>
                  <a:gd name="connsiteX2" fmla="*/ 455390 w 455390"/>
                  <a:gd name="connsiteY2" fmla="*/ 0 h 456819"/>
                  <a:gd name="connsiteX3" fmla="*/ 455390 w 455390"/>
                  <a:gd name="connsiteY3" fmla="*/ 456819 h 456819"/>
                  <a:gd name="connsiteX4" fmla="*/ 0 w 455390"/>
                  <a:gd name="connsiteY4" fmla="*/ 456819 h 4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6819">
                    <a:moveTo>
                      <a:pt x="0" y="456819"/>
                    </a:moveTo>
                    <a:cubicBezTo>
                      <a:pt x="0" y="302990"/>
                      <a:pt x="0" y="153067"/>
                      <a:pt x="0" y="0"/>
                    </a:cubicBezTo>
                    <a:cubicBezTo>
                      <a:pt x="151638" y="0"/>
                      <a:pt x="301371" y="0"/>
                      <a:pt x="455390" y="0"/>
                    </a:cubicBezTo>
                    <a:cubicBezTo>
                      <a:pt x="455390" y="151733"/>
                      <a:pt x="455390" y="302609"/>
                      <a:pt x="455390" y="456819"/>
                    </a:cubicBezTo>
                    <a:cubicBezTo>
                      <a:pt x="306324" y="456819"/>
                      <a:pt x="155353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9873AF9-73F8-4A97-B680-48A34378965F}"/>
                  </a:ext>
                </a:extLst>
              </p:cNvPr>
              <p:cNvSpPr/>
              <p:nvPr/>
            </p:nvSpPr>
            <p:spPr>
              <a:xfrm>
                <a:off x="4691538" y="3364039"/>
                <a:ext cx="455390" cy="458152"/>
              </a:xfrm>
              <a:custGeom>
                <a:avLst/>
                <a:gdLst>
                  <a:gd name="connsiteX0" fmla="*/ 455390 w 455390"/>
                  <a:gd name="connsiteY0" fmla="*/ 458153 h 458152"/>
                  <a:gd name="connsiteX1" fmla="*/ 0 w 455390"/>
                  <a:gd name="connsiteY1" fmla="*/ 458153 h 458152"/>
                  <a:gd name="connsiteX2" fmla="*/ 0 w 455390"/>
                  <a:gd name="connsiteY2" fmla="*/ 0 h 458152"/>
                  <a:gd name="connsiteX3" fmla="*/ 455390 w 455390"/>
                  <a:gd name="connsiteY3" fmla="*/ 0 h 458152"/>
                  <a:gd name="connsiteX4" fmla="*/ 455390 w 455390"/>
                  <a:gd name="connsiteY4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8152">
                    <a:moveTo>
                      <a:pt x="455390" y="458153"/>
                    </a:moveTo>
                    <a:cubicBezTo>
                      <a:pt x="301657" y="458153"/>
                      <a:pt x="151924" y="458153"/>
                      <a:pt x="0" y="458153"/>
                    </a:cubicBezTo>
                    <a:cubicBezTo>
                      <a:pt x="0" y="304990"/>
                      <a:pt x="0" y="153924"/>
                      <a:pt x="0" y="0"/>
                    </a:cubicBezTo>
                    <a:cubicBezTo>
                      <a:pt x="152495" y="0"/>
                      <a:pt x="302229" y="0"/>
                      <a:pt x="455390" y="0"/>
                    </a:cubicBezTo>
                    <a:cubicBezTo>
                      <a:pt x="455390" y="152305"/>
                      <a:pt x="455390" y="303181"/>
                      <a:pt x="455390" y="458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386916B-D45C-42C8-B38A-D301A74E004B}"/>
                  </a:ext>
                </a:extLst>
              </p:cNvPr>
              <p:cNvSpPr/>
              <p:nvPr/>
            </p:nvSpPr>
            <p:spPr>
              <a:xfrm>
                <a:off x="7034116" y="2896361"/>
                <a:ext cx="456723" cy="457485"/>
              </a:xfrm>
              <a:custGeom>
                <a:avLst/>
                <a:gdLst>
                  <a:gd name="connsiteX0" fmla="*/ 0 w 456723"/>
                  <a:gd name="connsiteY0" fmla="*/ 457486 h 457485"/>
                  <a:gd name="connsiteX1" fmla="*/ 0 w 456723"/>
                  <a:gd name="connsiteY1" fmla="*/ 0 h 457485"/>
                  <a:gd name="connsiteX2" fmla="*/ 456724 w 456723"/>
                  <a:gd name="connsiteY2" fmla="*/ 0 h 457485"/>
                  <a:gd name="connsiteX3" fmla="*/ 456724 w 456723"/>
                  <a:gd name="connsiteY3" fmla="*/ 457486 h 457485"/>
                  <a:gd name="connsiteX4" fmla="*/ 0 w 456723"/>
                  <a:gd name="connsiteY4" fmla="*/ 457486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7485">
                    <a:moveTo>
                      <a:pt x="0" y="457486"/>
                    </a:moveTo>
                    <a:cubicBezTo>
                      <a:pt x="0" y="303848"/>
                      <a:pt x="0" y="153734"/>
                      <a:pt x="0" y="0"/>
                    </a:cubicBezTo>
                    <a:cubicBezTo>
                      <a:pt x="151924" y="0"/>
                      <a:pt x="302705" y="0"/>
                      <a:pt x="456724" y="0"/>
                    </a:cubicBezTo>
                    <a:cubicBezTo>
                      <a:pt x="456724" y="152591"/>
                      <a:pt x="456724" y="303657"/>
                      <a:pt x="456724" y="457486"/>
                    </a:cubicBezTo>
                    <a:cubicBezTo>
                      <a:pt x="304895" y="457486"/>
                      <a:pt x="155163" y="457486"/>
                      <a:pt x="0" y="4574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88CB79C-B78B-48FD-B1D5-E5E6655AE9C1}"/>
                  </a:ext>
                </a:extLst>
              </p:cNvPr>
              <p:cNvSpPr/>
              <p:nvPr/>
            </p:nvSpPr>
            <p:spPr>
              <a:xfrm>
                <a:off x="8909970" y="2895027"/>
                <a:ext cx="454818" cy="458628"/>
              </a:xfrm>
              <a:custGeom>
                <a:avLst/>
                <a:gdLst>
                  <a:gd name="connsiteX0" fmla="*/ 0 w 454818"/>
                  <a:gd name="connsiteY0" fmla="*/ 0 h 458628"/>
                  <a:gd name="connsiteX1" fmla="*/ 454819 w 454818"/>
                  <a:gd name="connsiteY1" fmla="*/ 0 h 458628"/>
                  <a:gd name="connsiteX2" fmla="*/ 454819 w 454818"/>
                  <a:gd name="connsiteY2" fmla="*/ 458629 h 458628"/>
                  <a:gd name="connsiteX3" fmla="*/ 0 w 454818"/>
                  <a:gd name="connsiteY3" fmla="*/ 458629 h 458628"/>
                  <a:gd name="connsiteX4" fmla="*/ 0 w 45481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18" h="458628">
                    <a:moveTo>
                      <a:pt x="0" y="0"/>
                    </a:moveTo>
                    <a:cubicBezTo>
                      <a:pt x="151829" y="0"/>
                      <a:pt x="301657" y="0"/>
                      <a:pt x="454819" y="0"/>
                    </a:cubicBezTo>
                    <a:cubicBezTo>
                      <a:pt x="454819" y="153257"/>
                      <a:pt x="454819" y="304419"/>
                      <a:pt x="454819" y="458629"/>
                    </a:cubicBezTo>
                    <a:cubicBezTo>
                      <a:pt x="304038" y="458629"/>
                      <a:pt x="154210" y="458629"/>
                      <a:pt x="0" y="458629"/>
                    </a:cubicBezTo>
                    <a:cubicBezTo>
                      <a:pt x="0" y="306800"/>
                      <a:pt x="0" y="15468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3FBA3B2-971B-4E04-B455-C24FB7B237BE}"/>
                  </a:ext>
                </a:extLst>
              </p:cNvPr>
              <p:cNvSpPr/>
              <p:nvPr/>
            </p:nvSpPr>
            <p:spPr>
              <a:xfrm>
                <a:off x="10784204" y="2895027"/>
                <a:ext cx="454438" cy="458628"/>
              </a:xfrm>
              <a:custGeom>
                <a:avLst/>
                <a:gdLst>
                  <a:gd name="connsiteX0" fmla="*/ 0 w 454438"/>
                  <a:gd name="connsiteY0" fmla="*/ 0 h 458628"/>
                  <a:gd name="connsiteX1" fmla="*/ 454439 w 454438"/>
                  <a:gd name="connsiteY1" fmla="*/ 0 h 458628"/>
                  <a:gd name="connsiteX2" fmla="*/ 454439 w 454438"/>
                  <a:gd name="connsiteY2" fmla="*/ 458629 h 458628"/>
                  <a:gd name="connsiteX3" fmla="*/ 0 w 454438"/>
                  <a:gd name="connsiteY3" fmla="*/ 458629 h 458628"/>
                  <a:gd name="connsiteX4" fmla="*/ 0 w 45443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438" h="458628">
                    <a:moveTo>
                      <a:pt x="0" y="0"/>
                    </a:moveTo>
                    <a:cubicBezTo>
                      <a:pt x="152210" y="0"/>
                      <a:pt x="301848" y="0"/>
                      <a:pt x="454439" y="0"/>
                    </a:cubicBezTo>
                    <a:cubicBezTo>
                      <a:pt x="454439" y="153353"/>
                      <a:pt x="454439" y="304514"/>
                      <a:pt x="454439" y="458629"/>
                    </a:cubicBezTo>
                    <a:cubicBezTo>
                      <a:pt x="303657" y="458629"/>
                      <a:pt x="154020" y="458629"/>
                      <a:pt x="0" y="458629"/>
                    </a:cubicBezTo>
                    <a:cubicBezTo>
                      <a:pt x="0" y="306610"/>
                      <a:pt x="0" y="1544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E3D6D97-27E9-48F8-9E9B-F7672D929D85}"/>
                  </a:ext>
                </a:extLst>
              </p:cNvPr>
              <p:cNvSpPr/>
              <p:nvPr/>
            </p:nvSpPr>
            <p:spPr>
              <a:xfrm>
                <a:off x="2817685" y="3364134"/>
                <a:ext cx="455104" cy="458057"/>
              </a:xfrm>
              <a:custGeom>
                <a:avLst/>
                <a:gdLst>
                  <a:gd name="connsiteX0" fmla="*/ 455105 w 455104"/>
                  <a:gd name="connsiteY0" fmla="*/ 458057 h 458057"/>
                  <a:gd name="connsiteX1" fmla="*/ 0 w 455104"/>
                  <a:gd name="connsiteY1" fmla="*/ 458057 h 458057"/>
                  <a:gd name="connsiteX2" fmla="*/ 0 w 455104"/>
                  <a:gd name="connsiteY2" fmla="*/ 0 h 458057"/>
                  <a:gd name="connsiteX3" fmla="*/ 455105 w 455104"/>
                  <a:gd name="connsiteY3" fmla="*/ 0 h 458057"/>
                  <a:gd name="connsiteX4" fmla="*/ 455105 w 455104"/>
                  <a:gd name="connsiteY4" fmla="*/ 458057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04" h="458057">
                    <a:moveTo>
                      <a:pt x="455105" y="458057"/>
                    </a:moveTo>
                    <a:cubicBezTo>
                      <a:pt x="302514" y="458057"/>
                      <a:pt x="152781" y="458057"/>
                      <a:pt x="0" y="458057"/>
                    </a:cubicBezTo>
                    <a:cubicBezTo>
                      <a:pt x="0" y="304895"/>
                      <a:pt x="0" y="153924"/>
                      <a:pt x="0" y="0"/>
                    </a:cubicBezTo>
                    <a:cubicBezTo>
                      <a:pt x="151543" y="0"/>
                      <a:pt x="301276" y="0"/>
                      <a:pt x="455105" y="0"/>
                    </a:cubicBezTo>
                    <a:cubicBezTo>
                      <a:pt x="455105" y="151733"/>
                      <a:pt x="455105" y="302514"/>
                      <a:pt x="455105" y="458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aphic 121">
              <a:extLst>
                <a:ext uri="{FF2B5EF4-FFF2-40B4-BE49-F238E27FC236}">
                  <a16:creationId xmlns:a16="http://schemas.microsoft.com/office/drawing/2014/main" id="{7B01DB47-F5B1-4DE1-BD9F-C6C6B2AACC6A}"/>
                </a:ext>
              </a:extLst>
            </p:cNvPr>
            <p:cNvGrpSpPr/>
            <p:nvPr/>
          </p:nvGrpSpPr>
          <p:grpSpPr>
            <a:xfrm flipV="1">
              <a:off x="8626" y="6319417"/>
              <a:ext cx="6096000" cy="538583"/>
              <a:chOff x="4762" y="2890837"/>
              <a:chExt cx="12182475" cy="1076325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F9E74DD-F718-4B5F-B747-58A7939B4065}"/>
                  </a:ext>
                </a:extLst>
              </p:cNvPr>
              <p:cNvSpPr/>
              <p:nvPr/>
            </p:nvSpPr>
            <p:spPr>
              <a:xfrm>
                <a:off x="4857" y="3899629"/>
                <a:ext cx="12177807" cy="67722"/>
              </a:xfrm>
              <a:custGeom>
                <a:avLst/>
                <a:gdLst>
                  <a:gd name="connsiteX0" fmla="*/ 12177713 w 12177807"/>
                  <a:gd name="connsiteY0" fmla="*/ 66675 h 67722"/>
                  <a:gd name="connsiteX1" fmla="*/ 12111133 w 12177807"/>
                  <a:gd name="connsiteY1" fmla="*/ 67723 h 67722"/>
                  <a:gd name="connsiteX2" fmla="*/ 72962 w 12177807"/>
                  <a:gd name="connsiteY2" fmla="*/ 67723 h 67722"/>
                  <a:gd name="connsiteX3" fmla="*/ 0 w 12177807"/>
                  <a:gd name="connsiteY3" fmla="*/ 67723 h 67722"/>
                  <a:gd name="connsiteX4" fmla="*/ 0 w 12177807"/>
                  <a:gd name="connsiteY4" fmla="*/ 0 h 67722"/>
                  <a:gd name="connsiteX5" fmla="*/ 12177808 w 12177807"/>
                  <a:gd name="connsiteY5" fmla="*/ 0 h 67722"/>
                  <a:gd name="connsiteX6" fmla="*/ 12177713 w 12177807"/>
                  <a:gd name="connsiteY6" fmla="*/ 6667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77807" h="67722">
                    <a:moveTo>
                      <a:pt x="12177713" y="66675"/>
                    </a:moveTo>
                    <a:cubicBezTo>
                      <a:pt x="12155520" y="67056"/>
                      <a:pt x="12133326" y="67723"/>
                      <a:pt x="12111133" y="67723"/>
                    </a:cubicBezTo>
                    <a:cubicBezTo>
                      <a:pt x="8098441" y="67723"/>
                      <a:pt x="4085654" y="67723"/>
                      <a:pt x="72962" y="67723"/>
                    </a:cubicBezTo>
                    <a:cubicBezTo>
                      <a:pt x="49530" y="67723"/>
                      <a:pt x="26003" y="67723"/>
                      <a:pt x="0" y="67723"/>
                    </a:cubicBezTo>
                    <a:cubicBezTo>
                      <a:pt x="0" y="44767"/>
                      <a:pt x="0" y="26384"/>
                      <a:pt x="0" y="0"/>
                    </a:cubicBezTo>
                    <a:cubicBezTo>
                      <a:pt x="4058793" y="0"/>
                      <a:pt x="8118253" y="0"/>
                      <a:pt x="12177808" y="0"/>
                    </a:cubicBezTo>
                    <a:cubicBezTo>
                      <a:pt x="12177713" y="22288"/>
                      <a:pt x="12177713" y="44482"/>
                      <a:pt x="1217771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5F5B42E-E672-44FD-A04E-8BC422018CA0}"/>
                  </a:ext>
                </a:extLst>
              </p:cNvPr>
              <p:cNvSpPr/>
              <p:nvPr/>
            </p:nvSpPr>
            <p:spPr>
              <a:xfrm>
                <a:off x="11719845" y="2890837"/>
                <a:ext cx="462724" cy="466343"/>
              </a:xfrm>
              <a:custGeom>
                <a:avLst/>
                <a:gdLst>
                  <a:gd name="connsiteX0" fmla="*/ 462724 w 462724"/>
                  <a:gd name="connsiteY0" fmla="*/ 466344 h 466343"/>
                  <a:gd name="connsiteX1" fmla="*/ 0 w 462724"/>
                  <a:gd name="connsiteY1" fmla="*/ 466344 h 466343"/>
                  <a:gd name="connsiteX2" fmla="*/ 0 w 462724"/>
                  <a:gd name="connsiteY2" fmla="*/ 0 h 466343"/>
                  <a:gd name="connsiteX3" fmla="*/ 462724 w 462724"/>
                  <a:gd name="connsiteY3" fmla="*/ 0 h 466343"/>
                  <a:gd name="connsiteX4" fmla="*/ 462724 w 462724"/>
                  <a:gd name="connsiteY4" fmla="*/ 466344 h 46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724" h="466343">
                    <a:moveTo>
                      <a:pt x="462724" y="466344"/>
                    </a:moveTo>
                    <a:cubicBezTo>
                      <a:pt x="309467" y="466344"/>
                      <a:pt x="156304" y="466344"/>
                      <a:pt x="0" y="466344"/>
                    </a:cubicBezTo>
                    <a:cubicBezTo>
                      <a:pt x="0" y="311182"/>
                      <a:pt x="0" y="160020"/>
                      <a:pt x="0" y="0"/>
                    </a:cubicBezTo>
                    <a:cubicBezTo>
                      <a:pt x="154019" y="0"/>
                      <a:pt x="308324" y="0"/>
                      <a:pt x="462724" y="0"/>
                    </a:cubicBezTo>
                    <a:cubicBezTo>
                      <a:pt x="462724" y="155448"/>
                      <a:pt x="462724" y="310896"/>
                      <a:pt x="462724" y="466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CFF141C-FF4D-432B-B646-071016646BF0}"/>
                  </a:ext>
                </a:extLst>
              </p:cNvPr>
              <p:cNvSpPr/>
              <p:nvPr/>
            </p:nvSpPr>
            <p:spPr>
              <a:xfrm>
                <a:off x="1412366" y="2895980"/>
                <a:ext cx="463677" cy="459962"/>
              </a:xfrm>
              <a:custGeom>
                <a:avLst/>
                <a:gdLst>
                  <a:gd name="connsiteX0" fmla="*/ 463677 w 463677"/>
                  <a:gd name="connsiteY0" fmla="*/ 458438 h 459962"/>
                  <a:gd name="connsiteX1" fmla="*/ 0 w 463677"/>
                  <a:gd name="connsiteY1" fmla="*/ 458438 h 459962"/>
                  <a:gd name="connsiteX2" fmla="*/ 0 w 463677"/>
                  <a:gd name="connsiteY2" fmla="*/ 0 h 459962"/>
                  <a:gd name="connsiteX3" fmla="*/ 462248 w 463677"/>
                  <a:gd name="connsiteY3" fmla="*/ 0 h 459962"/>
                  <a:gd name="connsiteX4" fmla="*/ 462248 w 463677"/>
                  <a:gd name="connsiteY4" fmla="*/ 459962 h 459962"/>
                  <a:gd name="connsiteX5" fmla="*/ 463677 w 463677"/>
                  <a:gd name="connsiteY5" fmla="*/ 458438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677" h="459962">
                    <a:moveTo>
                      <a:pt x="463677" y="458438"/>
                    </a:moveTo>
                    <a:cubicBezTo>
                      <a:pt x="310229" y="458438"/>
                      <a:pt x="156686" y="458438"/>
                      <a:pt x="0" y="458438"/>
                    </a:cubicBezTo>
                    <a:cubicBezTo>
                      <a:pt x="0" y="306038"/>
                      <a:pt x="0" y="154781"/>
                      <a:pt x="0" y="0"/>
                    </a:cubicBezTo>
                    <a:cubicBezTo>
                      <a:pt x="151257" y="0"/>
                      <a:pt x="302419" y="0"/>
                      <a:pt x="462248" y="0"/>
                    </a:cubicBezTo>
                    <a:cubicBezTo>
                      <a:pt x="462248" y="153638"/>
                      <a:pt x="462248" y="306800"/>
                      <a:pt x="462248" y="459962"/>
                    </a:cubicBezTo>
                    <a:lnTo>
                      <a:pt x="463677" y="4584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E4EB564-2702-4AF4-8A84-44EDC9DA81D0}"/>
                  </a:ext>
                </a:extLst>
              </p:cNvPr>
              <p:cNvSpPr/>
              <p:nvPr/>
            </p:nvSpPr>
            <p:spPr>
              <a:xfrm>
                <a:off x="2340863" y="2895123"/>
                <a:ext cx="464724" cy="461295"/>
              </a:xfrm>
              <a:custGeom>
                <a:avLst/>
                <a:gdLst>
                  <a:gd name="connsiteX0" fmla="*/ 1524 w 464724"/>
                  <a:gd name="connsiteY0" fmla="*/ 461296 h 461295"/>
                  <a:gd name="connsiteX1" fmla="*/ 1524 w 464724"/>
                  <a:gd name="connsiteY1" fmla="*/ 0 h 461295"/>
                  <a:gd name="connsiteX2" fmla="*/ 464725 w 464724"/>
                  <a:gd name="connsiteY2" fmla="*/ 0 h 461295"/>
                  <a:gd name="connsiteX3" fmla="*/ 464725 w 464724"/>
                  <a:gd name="connsiteY3" fmla="*/ 459677 h 461295"/>
                  <a:gd name="connsiteX4" fmla="*/ 0 w 464724"/>
                  <a:gd name="connsiteY4" fmla="*/ 459677 h 461295"/>
                  <a:gd name="connsiteX5" fmla="*/ 1524 w 464724"/>
                  <a:gd name="connsiteY5" fmla="*/ 461296 h 46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724" h="461295">
                    <a:moveTo>
                      <a:pt x="1524" y="461296"/>
                    </a:moveTo>
                    <a:cubicBezTo>
                      <a:pt x="1524" y="308324"/>
                      <a:pt x="1524" y="155353"/>
                      <a:pt x="1524" y="0"/>
                    </a:cubicBezTo>
                    <a:cubicBezTo>
                      <a:pt x="160115" y="0"/>
                      <a:pt x="311182" y="0"/>
                      <a:pt x="464725" y="0"/>
                    </a:cubicBezTo>
                    <a:cubicBezTo>
                      <a:pt x="464725" y="153543"/>
                      <a:pt x="464725" y="304610"/>
                      <a:pt x="464725" y="459677"/>
                    </a:cubicBezTo>
                    <a:cubicBezTo>
                      <a:pt x="308896" y="459677"/>
                      <a:pt x="154496" y="459677"/>
                      <a:pt x="0" y="459677"/>
                    </a:cubicBezTo>
                    <a:cubicBezTo>
                      <a:pt x="0" y="459772"/>
                      <a:pt x="1524" y="461296"/>
                      <a:pt x="1524" y="4612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B511642-0549-49FA-910E-CA00A1A388FE}"/>
                  </a:ext>
                </a:extLst>
              </p:cNvPr>
              <p:cNvSpPr/>
              <p:nvPr/>
            </p:nvSpPr>
            <p:spPr>
              <a:xfrm>
                <a:off x="3287267" y="2895218"/>
                <a:ext cx="463962" cy="460628"/>
              </a:xfrm>
              <a:custGeom>
                <a:avLst/>
                <a:gdLst>
                  <a:gd name="connsiteX0" fmla="*/ 463963 w 463962"/>
                  <a:gd name="connsiteY0" fmla="*/ 459105 h 460628"/>
                  <a:gd name="connsiteX1" fmla="*/ 0 w 463962"/>
                  <a:gd name="connsiteY1" fmla="*/ 459105 h 460628"/>
                  <a:gd name="connsiteX2" fmla="*/ 0 w 463962"/>
                  <a:gd name="connsiteY2" fmla="*/ 0 h 460628"/>
                  <a:gd name="connsiteX3" fmla="*/ 462534 w 463962"/>
                  <a:gd name="connsiteY3" fmla="*/ 0 h 460628"/>
                  <a:gd name="connsiteX4" fmla="*/ 462534 w 463962"/>
                  <a:gd name="connsiteY4" fmla="*/ 460629 h 460628"/>
                  <a:gd name="connsiteX5" fmla="*/ 463963 w 463962"/>
                  <a:gd name="connsiteY5" fmla="*/ 459105 h 46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962" h="460628">
                    <a:moveTo>
                      <a:pt x="463963" y="459105"/>
                    </a:moveTo>
                    <a:cubicBezTo>
                      <a:pt x="310610" y="459105"/>
                      <a:pt x="157258" y="459105"/>
                      <a:pt x="0" y="459105"/>
                    </a:cubicBezTo>
                    <a:cubicBezTo>
                      <a:pt x="0" y="307086"/>
                      <a:pt x="0" y="154877"/>
                      <a:pt x="0" y="0"/>
                    </a:cubicBezTo>
                    <a:cubicBezTo>
                      <a:pt x="151829" y="0"/>
                      <a:pt x="302895" y="0"/>
                      <a:pt x="462534" y="0"/>
                    </a:cubicBezTo>
                    <a:cubicBezTo>
                      <a:pt x="462534" y="154781"/>
                      <a:pt x="462534" y="307657"/>
                      <a:pt x="462534" y="460629"/>
                    </a:cubicBezTo>
                    <a:lnTo>
                      <a:pt x="463963" y="4591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C6442C0-EA7E-4B8F-8C92-2E96BDD61175}"/>
                  </a:ext>
                </a:extLst>
              </p:cNvPr>
              <p:cNvSpPr/>
              <p:nvPr/>
            </p:nvSpPr>
            <p:spPr>
              <a:xfrm>
                <a:off x="4215954" y="2896647"/>
                <a:ext cx="462819" cy="459866"/>
              </a:xfrm>
              <a:custGeom>
                <a:avLst/>
                <a:gdLst>
                  <a:gd name="connsiteX0" fmla="*/ 1524 w 462819"/>
                  <a:gd name="connsiteY0" fmla="*/ 459867 h 459866"/>
                  <a:gd name="connsiteX1" fmla="*/ 1524 w 462819"/>
                  <a:gd name="connsiteY1" fmla="*/ 0 h 459866"/>
                  <a:gd name="connsiteX2" fmla="*/ 462820 w 462819"/>
                  <a:gd name="connsiteY2" fmla="*/ 0 h 459866"/>
                  <a:gd name="connsiteX3" fmla="*/ 462820 w 462819"/>
                  <a:gd name="connsiteY3" fmla="*/ 458343 h 459866"/>
                  <a:gd name="connsiteX4" fmla="*/ 0 w 462819"/>
                  <a:gd name="connsiteY4" fmla="*/ 458343 h 459866"/>
                  <a:gd name="connsiteX5" fmla="*/ 1524 w 462819"/>
                  <a:gd name="connsiteY5" fmla="*/ 459867 h 45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819" h="459866">
                    <a:moveTo>
                      <a:pt x="1524" y="459867"/>
                    </a:moveTo>
                    <a:cubicBezTo>
                      <a:pt x="1524" y="307848"/>
                      <a:pt x="1524" y="155829"/>
                      <a:pt x="1524" y="0"/>
                    </a:cubicBezTo>
                    <a:cubicBezTo>
                      <a:pt x="156972" y="0"/>
                      <a:pt x="308038" y="0"/>
                      <a:pt x="462820" y="0"/>
                    </a:cubicBezTo>
                    <a:cubicBezTo>
                      <a:pt x="462820" y="150495"/>
                      <a:pt x="462820" y="301752"/>
                      <a:pt x="462820" y="458343"/>
                    </a:cubicBezTo>
                    <a:cubicBezTo>
                      <a:pt x="309181" y="458343"/>
                      <a:pt x="154591" y="458343"/>
                      <a:pt x="0" y="458343"/>
                    </a:cubicBezTo>
                    <a:cubicBezTo>
                      <a:pt x="0" y="458343"/>
                      <a:pt x="1524" y="459867"/>
                      <a:pt x="1524" y="459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6AFD1C6-6E59-4CAD-B9C5-D38624BEA220}"/>
                  </a:ext>
                </a:extLst>
              </p:cNvPr>
              <p:cNvSpPr/>
              <p:nvPr/>
            </p:nvSpPr>
            <p:spPr>
              <a:xfrm>
                <a:off x="6089808" y="2896361"/>
                <a:ext cx="464820" cy="459009"/>
              </a:xfrm>
              <a:custGeom>
                <a:avLst/>
                <a:gdLst>
                  <a:gd name="connsiteX0" fmla="*/ 1334 w 464820"/>
                  <a:gd name="connsiteY0" fmla="*/ 459010 h 459009"/>
                  <a:gd name="connsiteX1" fmla="*/ 1334 w 464820"/>
                  <a:gd name="connsiteY1" fmla="*/ 0 h 459009"/>
                  <a:gd name="connsiteX2" fmla="*/ 464820 w 464820"/>
                  <a:gd name="connsiteY2" fmla="*/ 0 h 459009"/>
                  <a:gd name="connsiteX3" fmla="*/ 464820 w 464820"/>
                  <a:gd name="connsiteY3" fmla="*/ 457486 h 459009"/>
                  <a:gd name="connsiteX4" fmla="*/ 0 w 464820"/>
                  <a:gd name="connsiteY4" fmla="*/ 457486 h 459009"/>
                  <a:gd name="connsiteX5" fmla="*/ 1334 w 464820"/>
                  <a:gd name="connsiteY5" fmla="*/ 459010 h 45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820" h="459009">
                    <a:moveTo>
                      <a:pt x="1334" y="459010"/>
                    </a:moveTo>
                    <a:cubicBezTo>
                      <a:pt x="1334" y="307277"/>
                      <a:pt x="1334" y="155448"/>
                      <a:pt x="1334" y="0"/>
                    </a:cubicBezTo>
                    <a:cubicBezTo>
                      <a:pt x="157829" y="0"/>
                      <a:pt x="310039" y="0"/>
                      <a:pt x="464820" y="0"/>
                    </a:cubicBezTo>
                    <a:cubicBezTo>
                      <a:pt x="464820" y="152400"/>
                      <a:pt x="464820" y="303562"/>
                      <a:pt x="464820" y="457486"/>
                    </a:cubicBezTo>
                    <a:cubicBezTo>
                      <a:pt x="308896" y="457486"/>
                      <a:pt x="154400" y="457486"/>
                      <a:pt x="0" y="457486"/>
                    </a:cubicBezTo>
                    <a:lnTo>
                      <a:pt x="1334" y="459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D59E0EE-ECBE-40BF-B3EE-B6DDA14D51CA}"/>
                  </a:ext>
                </a:extLst>
              </p:cNvPr>
              <p:cNvSpPr/>
              <p:nvPr/>
            </p:nvSpPr>
            <p:spPr>
              <a:xfrm>
                <a:off x="9846182" y="2894932"/>
                <a:ext cx="455961" cy="457771"/>
              </a:xfrm>
              <a:custGeom>
                <a:avLst/>
                <a:gdLst>
                  <a:gd name="connsiteX0" fmla="*/ 0 w 455961"/>
                  <a:gd name="connsiteY0" fmla="*/ 0 h 457771"/>
                  <a:gd name="connsiteX1" fmla="*/ 455962 w 455961"/>
                  <a:gd name="connsiteY1" fmla="*/ 0 h 457771"/>
                  <a:gd name="connsiteX2" fmla="*/ 455962 w 455961"/>
                  <a:gd name="connsiteY2" fmla="*/ 457772 h 457771"/>
                  <a:gd name="connsiteX3" fmla="*/ 0 w 455961"/>
                  <a:gd name="connsiteY3" fmla="*/ 457772 h 457771"/>
                  <a:gd name="connsiteX4" fmla="*/ 0 w 455961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61" h="457771">
                    <a:moveTo>
                      <a:pt x="0" y="0"/>
                    </a:moveTo>
                    <a:cubicBezTo>
                      <a:pt x="151734" y="0"/>
                      <a:pt x="301848" y="0"/>
                      <a:pt x="455962" y="0"/>
                    </a:cubicBezTo>
                    <a:cubicBezTo>
                      <a:pt x="455962" y="151257"/>
                      <a:pt x="455962" y="302514"/>
                      <a:pt x="455962" y="457772"/>
                    </a:cubicBezTo>
                    <a:cubicBezTo>
                      <a:pt x="306420" y="457772"/>
                      <a:pt x="155163" y="457772"/>
                      <a:pt x="0" y="457772"/>
                    </a:cubicBezTo>
                    <a:cubicBezTo>
                      <a:pt x="0" y="308420"/>
                      <a:pt x="0" y="15706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B574A85-B2CE-4249-97F9-6B2FE3322724}"/>
                  </a:ext>
                </a:extLst>
              </p:cNvPr>
              <p:cNvSpPr/>
              <p:nvPr/>
            </p:nvSpPr>
            <p:spPr>
              <a:xfrm>
                <a:off x="1874614" y="3354509"/>
                <a:ext cx="467772" cy="467300"/>
              </a:xfrm>
              <a:custGeom>
                <a:avLst/>
                <a:gdLst>
                  <a:gd name="connsiteX0" fmla="*/ 0 w 467772"/>
                  <a:gd name="connsiteY0" fmla="*/ 1433 h 467300"/>
                  <a:gd name="connsiteX1" fmla="*/ 188690 w 467772"/>
                  <a:gd name="connsiteY1" fmla="*/ 6386 h 467300"/>
                  <a:gd name="connsiteX2" fmla="*/ 467773 w 467772"/>
                  <a:gd name="connsiteY2" fmla="*/ 2005 h 467300"/>
                  <a:gd name="connsiteX3" fmla="*/ 466154 w 467772"/>
                  <a:gd name="connsiteY3" fmla="*/ 385 h 467300"/>
                  <a:gd name="connsiteX4" fmla="*/ 466154 w 467772"/>
                  <a:gd name="connsiteY4" fmla="*/ 467301 h 467300"/>
                  <a:gd name="connsiteX5" fmla="*/ 1333 w 467772"/>
                  <a:gd name="connsiteY5" fmla="*/ 467301 h 467300"/>
                  <a:gd name="connsiteX6" fmla="*/ 1333 w 467772"/>
                  <a:gd name="connsiteY6" fmla="*/ 4 h 467300"/>
                  <a:gd name="connsiteX7" fmla="*/ 0 w 467772"/>
                  <a:gd name="connsiteY7" fmla="*/ 1433 h 4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772" h="467300">
                    <a:moveTo>
                      <a:pt x="0" y="1433"/>
                    </a:moveTo>
                    <a:cubicBezTo>
                      <a:pt x="62865" y="3148"/>
                      <a:pt x="125825" y="6481"/>
                      <a:pt x="188690" y="6386"/>
                    </a:cubicBezTo>
                    <a:cubicBezTo>
                      <a:pt x="281750" y="6196"/>
                      <a:pt x="374713" y="3624"/>
                      <a:pt x="467773" y="2005"/>
                    </a:cubicBezTo>
                    <a:cubicBezTo>
                      <a:pt x="467773" y="2005"/>
                      <a:pt x="466249" y="385"/>
                      <a:pt x="466154" y="385"/>
                    </a:cubicBezTo>
                    <a:cubicBezTo>
                      <a:pt x="466154" y="155262"/>
                      <a:pt x="466154" y="310138"/>
                      <a:pt x="466154" y="467301"/>
                    </a:cubicBezTo>
                    <a:cubicBezTo>
                      <a:pt x="309467" y="467301"/>
                      <a:pt x="158210" y="467301"/>
                      <a:pt x="1333" y="467301"/>
                    </a:cubicBezTo>
                    <a:cubicBezTo>
                      <a:pt x="1333" y="309853"/>
                      <a:pt x="1333" y="154976"/>
                      <a:pt x="1333" y="4"/>
                    </a:cubicBezTo>
                    <a:cubicBezTo>
                      <a:pt x="1429" y="-91"/>
                      <a:pt x="0" y="1433"/>
                      <a:pt x="0" y="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449CDB9-AFB3-419C-A1CD-7EDD993B6F9F}"/>
                  </a:ext>
                </a:extLst>
              </p:cNvPr>
              <p:cNvSpPr/>
              <p:nvPr/>
            </p:nvSpPr>
            <p:spPr>
              <a:xfrm>
                <a:off x="3749801" y="3354323"/>
                <a:ext cx="467677" cy="467391"/>
              </a:xfrm>
              <a:custGeom>
                <a:avLst/>
                <a:gdLst>
                  <a:gd name="connsiteX0" fmla="*/ 0 w 467677"/>
                  <a:gd name="connsiteY0" fmla="*/ 1619 h 467391"/>
                  <a:gd name="connsiteX1" fmla="*/ 188690 w 467677"/>
                  <a:gd name="connsiteY1" fmla="*/ 6572 h 467391"/>
                  <a:gd name="connsiteX2" fmla="*/ 467678 w 467677"/>
                  <a:gd name="connsiteY2" fmla="*/ 2191 h 467391"/>
                  <a:gd name="connsiteX3" fmla="*/ 466154 w 467677"/>
                  <a:gd name="connsiteY3" fmla="*/ 572 h 467391"/>
                  <a:gd name="connsiteX4" fmla="*/ 466154 w 467677"/>
                  <a:gd name="connsiteY4" fmla="*/ 467392 h 467391"/>
                  <a:gd name="connsiteX5" fmla="*/ 1429 w 467677"/>
                  <a:gd name="connsiteY5" fmla="*/ 467392 h 467391"/>
                  <a:gd name="connsiteX6" fmla="*/ 1429 w 467677"/>
                  <a:gd name="connsiteY6" fmla="*/ 0 h 467391"/>
                  <a:gd name="connsiteX7" fmla="*/ 0 w 467677"/>
                  <a:gd name="connsiteY7" fmla="*/ 1619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677" h="467391">
                    <a:moveTo>
                      <a:pt x="0" y="1619"/>
                    </a:moveTo>
                    <a:cubicBezTo>
                      <a:pt x="62865" y="3429"/>
                      <a:pt x="125825" y="6668"/>
                      <a:pt x="188690" y="6572"/>
                    </a:cubicBezTo>
                    <a:cubicBezTo>
                      <a:pt x="281654" y="6382"/>
                      <a:pt x="374713" y="3810"/>
                      <a:pt x="467678" y="2191"/>
                    </a:cubicBezTo>
                    <a:cubicBezTo>
                      <a:pt x="467678" y="2191"/>
                      <a:pt x="466154" y="667"/>
                      <a:pt x="466154" y="572"/>
                    </a:cubicBezTo>
                    <a:cubicBezTo>
                      <a:pt x="466154" y="155448"/>
                      <a:pt x="466154" y="310324"/>
                      <a:pt x="466154" y="467392"/>
                    </a:cubicBezTo>
                    <a:cubicBezTo>
                      <a:pt x="308610" y="467392"/>
                      <a:pt x="157353" y="467392"/>
                      <a:pt x="1429" y="467392"/>
                    </a:cubicBezTo>
                    <a:cubicBezTo>
                      <a:pt x="1429" y="309943"/>
                      <a:pt x="1429" y="154972"/>
                      <a:pt x="1429" y="0"/>
                    </a:cubicBezTo>
                    <a:cubicBezTo>
                      <a:pt x="1429" y="0"/>
                      <a:pt x="0" y="1619"/>
                      <a:pt x="0" y="1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CB19B78-B9D9-4729-BD99-93F00D9E28AF}"/>
                  </a:ext>
                </a:extLst>
              </p:cNvPr>
              <p:cNvSpPr/>
              <p:nvPr/>
            </p:nvSpPr>
            <p:spPr>
              <a:xfrm>
                <a:off x="5626417" y="3353847"/>
                <a:ext cx="464634" cy="467201"/>
              </a:xfrm>
              <a:custGeom>
                <a:avLst/>
                <a:gdLst>
                  <a:gd name="connsiteX0" fmla="*/ 463391 w 464634"/>
                  <a:gd name="connsiteY0" fmla="*/ 0 h 467201"/>
                  <a:gd name="connsiteX1" fmla="*/ 463391 w 464634"/>
                  <a:gd name="connsiteY1" fmla="*/ 467201 h 467201"/>
                  <a:gd name="connsiteX2" fmla="*/ 1524 w 464634"/>
                  <a:gd name="connsiteY2" fmla="*/ 467201 h 467201"/>
                  <a:gd name="connsiteX3" fmla="*/ 1524 w 464634"/>
                  <a:gd name="connsiteY3" fmla="*/ 1810 h 467201"/>
                  <a:gd name="connsiteX4" fmla="*/ 0 w 464634"/>
                  <a:gd name="connsiteY4" fmla="*/ 3143 h 467201"/>
                  <a:gd name="connsiteX5" fmla="*/ 464629 w 464634"/>
                  <a:gd name="connsiteY5" fmla="*/ 1619 h 467201"/>
                  <a:gd name="connsiteX6" fmla="*/ 463391 w 464634"/>
                  <a:gd name="connsiteY6" fmla="*/ 0 h 46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34" h="467201">
                    <a:moveTo>
                      <a:pt x="463391" y="0"/>
                    </a:moveTo>
                    <a:cubicBezTo>
                      <a:pt x="463391" y="154591"/>
                      <a:pt x="463391" y="309277"/>
                      <a:pt x="463391" y="467201"/>
                    </a:cubicBezTo>
                    <a:cubicBezTo>
                      <a:pt x="307943" y="467201"/>
                      <a:pt x="155829" y="467201"/>
                      <a:pt x="1524" y="467201"/>
                    </a:cubicBezTo>
                    <a:cubicBezTo>
                      <a:pt x="1524" y="310801"/>
                      <a:pt x="1524" y="156305"/>
                      <a:pt x="1524" y="1810"/>
                    </a:cubicBezTo>
                    <a:lnTo>
                      <a:pt x="0" y="3143"/>
                    </a:lnTo>
                    <a:cubicBezTo>
                      <a:pt x="154877" y="2667"/>
                      <a:pt x="309848" y="2096"/>
                      <a:pt x="464629" y="1619"/>
                    </a:cubicBezTo>
                    <a:cubicBezTo>
                      <a:pt x="464725" y="1524"/>
                      <a:pt x="463391" y="0"/>
                      <a:pt x="4633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35E164B1-4CDA-4687-94E5-CFA9377828BF}"/>
                  </a:ext>
                </a:extLst>
              </p:cNvPr>
              <p:cNvSpPr/>
              <p:nvPr/>
            </p:nvSpPr>
            <p:spPr>
              <a:xfrm>
                <a:off x="7970614" y="2896647"/>
                <a:ext cx="458819" cy="457295"/>
              </a:xfrm>
              <a:custGeom>
                <a:avLst/>
                <a:gdLst>
                  <a:gd name="connsiteX0" fmla="*/ 458819 w 458819"/>
                  <a:gd name="connsiteY0" fmla="*/ 0 h 457295"/>
                  <a:gd name="connsiteX1" fmla="*/ 458819 w 458819"/>
                  <a:gd name="connsiteY1" fmla="*/ 457295 h 457295"/>
                  <a:gd name="connsiteX2" fmla="*/ 0 w 458819"/>
                  <a:gd name="connsiteY2" fmla="*/ 457295 h 457295"/>
                  <a:gd name="connsiteX3" fmla="*/ 0 w 458819"/>
                  <a:gd name="connsiteY3" fmla="*/ 0 h 457295"/>
                  <a:gd name="connsiteX4" fmla="*/ 458819 w 458819"/>
                  <a:gd name="connsiteY4" fmla="*/ 0 h 45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19" h="457295">
                    <a:moveTo>
                      <a:pt x="458819" y="0"/>
                    </a:moveTo>
                    <a:cubicBezTo>
                      <a:pt x="458819" y="154210"/>
                      <a:pt x="458819" y="304419"/>
                      <a:pt x="458819" y="457295"/>
                    </a:cubicBezTo>
                    <a:cubicBezTo>
                      <a:pt x="305371" y="457295"/>
                      <a:pt x="154114" y="457295"/>
                      <a:pt x="0" y="457295"/>
                    </a:cubicBezTo>
                    <a:cubicBezTo>
                      <a:pt x="0" y="304324"/>
                      <a:pt x="0" y="153067"/>
                      <a:pt x="0" y="0"/>
                    </a:cubicBezTo>
                    <a:cubicBezTo>
                      <a:pt x="154210" y="0"/>
                      <a:pt x="306610" y="0"/>
                      <a:pt x="45881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45EB512-0962-4C26-B7FF-38131814756D}"/>
                  </a:ext>
                </a:extLst>
              </p:cNvPr>
              <p:cNvSpPr/>
              <p:nvPr/>
            </p:nvSpPr>
            <p:spPr>
              <a:xfrm>
                <a:off x="465009" y="2894837"/>
                <a:ext cx="465486" cy="460914"/>
              </a:xfrm>
              <a:custGeom>
                <a:avLst/>
                <a:gdLst>
                  <a:gd name="connsiteX0" fmla="*/ 1333 w 465486"/>
                  <a:gd name="connsiteY0" fmla="*/ 460915 h 460914"/>
                  <a:gd name="connsiteX1" fmla="*/ 5525 w 465486"/>
                  <a:gd name="connsiteY1" fmla="*/ 57055 h 460914"/>
                  <a:gd name="connsiteX2" fmla="*/ 5525 w 465486"/>
                  <a:gd name="connsiteY2" fmla="*/ 0 h 460914"/>
                  <a:gd name="connsiteX3" fmla="*/ 465487 w 465486"/>
                  <a:gd name="connsiteY3" fmla="*/ 0 h 460914"/>
                  <a:gd name="connsiteX4" fmla="*/ 465487 w 465486"/>
                  <a:gd name="connsiteY4" fmla="*/ 459391 h 460914"/>
                  <a:gd name="connsiteX5" fmla="*/ 0 w 465486"/>
                  <a:gd name="connsiteY5" fmla="*/ 459391 h 460914"/>
                  <a:gd name="connsiteX6" fmla="*/ 1333 w 465486"/>
                  <a:gd name="connsiteY6" fmla="*/ 460915 h 4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486" h="460914">
                    <a:moveTo>
                      <a:pt x="1333" y="460915"/>
                    </a:moveTo>
                    <a:cubicBezTo>
                      <a:pt x="2762" y="326327"/>
                      <a:pt x="4096" y="191643"/>
                      <a:pt x="5525" y="57055"/>
                    </a:cubicBezTo>
                    <a:cubicBezTo>
                      <a:pt x="5715" y="38481"/>
                      <a:pt x="5525" y="20003"/>
                      <a:pt x="5525" y="0"/>
                    </a:cubicBezTo>
                    <a:cubicBezTo>
                      <a:pt x="162211" y="0"/>
                      <a:pt x="312230" y="0"/>
                      <a:pt x="465487" y="0"/>
                    </a:cubicBezTo>
                    <a:cubicBezTo>
                      <a:pt x="465487" y="153448"/>
                      <a:pt x="465487" y="304705"/>
                      <a:pt x="465487" y="459391"/>
                    </a:cubicBezTo>
                    <a:cubicBezTo>
                      <a:pt x="309658" y="459391"/>
                      <a:pt x="154877" y="459391"/>
                      <a:pt x="0" y="459391"/>
                    </a:cubicBezTo>
                    <a:lnTo>
                      <a:pt x="1333" y="4609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0188095-9070-420E-8996-6BC37A077C43}"/>
                  </a:ext>
                </a:extLst>
              </p:cNvPr>
              <p:cNvSpPr/>
              <p:nvPr/>
            </p:nvSpPr>
            <p:spPr>
              <a:xfrm>
                <a:off x="5160549" y="2895504"/>
                <a:ext cx="467391" cy="461581"/>
              </a:xfrm>
              <a:custGeom>
                <a:avLst/>
                <a:gdLst>
                  <a:gd name="connsiteX0" fmla="*/ 467392 w 467391"/>
                  <a:gd name="connsiteY0" fmla="*/ 460153 h 461581"/>
                  <a:gd name="connsiteX1" fmla="*/ 0 w 467391"/>
                  <a:gd name="connsiteY1" fmla="*/ 460153 h 461581"/>
                  <a:gd name="connsiteX2" fmla="*/ 0 w 467391"/>
                  <a:gd name="connsiteY2" fmla="*/ 0 h 461581"/>
                  <a:gd name="connsiteX3" fmla="*/ 457391 w 467391"/>
                  <a:gd name="connsiteY3" fmla="*/ 0 h 461581"/>
                  <a:gd name="connsiteX4" fmla="*/ 460153 w 467391"/>
                  <a:gd name="connsiteY4" fmla="*/ 49054 h 461581"/>
                  <a:gd name="connsiteX5" fmla="*/ 460534 w 467391"/>
                  <a:gd name="connsiteY5" fmla="*/ 410337 h 461581"/>
                  <a:gd name="connsiteX6" fmla="*/ 465773 w 467391"/>
                  <a:gd name="connsiteY6" fmla="*/ 461582 h 461581"/>
                  <a:gd name="connsiteX7" fmla="*/ 467392 w 467391"/>
                  <a:gd name="connsiteY7" fmla="*/ 460153 h 46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391" h="461581">
                    <a:moveTo>
                      <a:pt x="467392" y="460153"/>
                    </a:moveTo>
                    <a:cubicBezTo>
                      <a:pt x="312515" y="460153"/>
                      <a:pt x="157639" y="460153"/>
                      <a:pt x="0" y="460153"/>
                    </a:cubicBezTo>
                    <a:cubicBezTo>
                      <a:pt x="0" y="305276"/>
                      <a:pt x="0" y="154019"/>
                      <a:pt x="0" y="0"/>
                    </a:cubicBezTo>
                    <a:cubicBezTo>
                      <a:pt x="151829" y="0"/>
                      <a:pt x="301847" y="0"/>
                      <a:pt x="457391" y="0"/>
                    </a:cubicBezTo>
                    <a:cubicBezTo>
                      <a:pt x="458343" y="15621"/>
                      <a:pt x="460153" y="32385"/>
                      <a:pt x="460153" y="49054"/>
                    </a:cubicBezTo>
                    <a:cubicBezTo>
                      <a:pt x="460439" y="169450"/>
                      <a:pt x="460058" y="289941"/>
                      <a:pt x="460534" y="410337"/>
                    </a:cubicBezTo>
                    <a:cubicBezTo>
                      <a:pt x="460629" y="427482"/>
                      <a:pt x="463963" y="444532"/>
                      <a:pt x="465773" y="461582"/>
                    </a:cubicBezTo>
                    <a:cubicBezTo>
                      <a:pt x="465963" y="461486"/>
                      <a:pt x="467392" y="460153"/>
                      <a:pt x="467392" y="460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FBCC271-BB4F-4498-8F4A-A2F73E300CBE}"/>
                  </a:ext>
                </a:extLst>
              </p:cNvPr>
              <p:cNvSpPr/>
              <p:nvPr/>
            </p:nvSpPr>
            <p:spPr>
              <a:xfrm>
                <a:off x="4857" y="3354228"/>
                <a:ext cx="461581" cy="467391"/>
              </a:xfrm>
              <a:custGeom>
                <a:avLst/>
                <a:gdLst>
                  <a:gd name="connsiteX0" fmla="*/ 460153 w 461581"/>
                  <a:gd name="connsiteY0" fmla="*/ 0 h 467391"/>
                  <a:gd name="connsiteX1" fmla="*/ 460153 w 461581"/>
                  <a:gd name="connsiteY1" fmla="*/ 467392 h 467391"/>
                  <a:gd name="connsiteX2" fmla="*/ 0 w 461581"/>
                  <a:gd name="connsiteY2" fmla="*/ 467392 h 467391"/>
                  <a:gd name="connsiteX3" fmla="*/ 0 w 461581"/>
                  <a:gd name="connsiteY3" fmla="*/ 9906 h 467391"/>
                  <a:gd name="connsiteX4" fmla="*/ 48959 w 461581"/>
                  <a:gd name="connsiteY4" fmla="*/ 7048 h 467391"/>
                  <a:gd name="connsiteX5" fmla="*/ 410337 w 461581"/>
                  <a:gd name="connsiteY5" fmla="*/ 6667 h 467391"/>
                  <a:gd name="connsiteX6" fmla="*/ 461582 w 461581"/>
                  <a:gd name="connsiteY6" fmla="*/ 1429 h 467391"/>
                  <a:gd name="connsiteX7" fmla="*/ 460153 w 461581"/>
                  <a:gd name="connsiteY7" fmla="*/ 0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581" h="467391">
                    <a:moveTo>
                      <a:pt x="460153" y="0"/>
                    </a:moveTo>
                    <a:cubicBezTo>
                      <a:pt x="460153" y="154877"/>
                      <a:pt x="460153" y="309848"/>
                      <a:pt x="460153" y="467392"/>
                    </a:cubicBezTo>
                    <a:cubicBezTo>
                      <a:pt x="305372" y="467392"/>
                      <a:pt x="154115" y="467392"/>
                      <a:pt x="0" y="467392"/>
                    </a:cubicBezTo>
                    <a:cubicBezTo>
                      <a:pt x="0" y="315563"/>
                      <a:pt x="0" y="165544"/>
                      <a:pt x="0" y="9906"/>
                    </a:cubicBezTo>
                    <a:cubicBezTo>
                      <a:pt x="15621" y="8953"/>
                      <a:pt x="32290" y="7144"/>
                      <a:pt x="48959" y="7048"/>
                    </a:cubicBezTo>
                    <a:cubicBezTo>
                      <a:pt x="169450" y="6763"/>
                      <a:pt x="289846" y="7144"/>
                      <a:pt x="410337" y="6667"/>
                    </a:cubicBezTo>
                    <a:cubicBezTo>
                      <a:pt x="427482" y="6572"/>
                      <a:pt x="444532" y="3334"/>
                      <a:pt x="461582" y="1429"/>
                    </a:cubicBezTo>
                    <a:cubicBezTo>
                      <a:pt x="461486" y="1524"/>
                      <a:pt x="460153" y="0"/>
                      <a:pt x="46015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647AB9B-F228-4CBA-B3B8-A4EC6C688515}"/>
                  </a:ext>
                </a:extLst>
              </p:cNvPr>
              <p:cNvSpPr/>
              <p:nvPr/>
            </p:nvSpPr>
            <p:spPr>
              <a:xfrm>
                <a:off x="10313002" y="3363657"/>
                <a:ext cx="457200" cy="457771"/>
              </a:xfrm>
              <a:custGeom>
                <a:avLst/>
                <a:gdLst>
                  <a:gd name="connsiteX0" fmla="*/ 0 w 457200"/>
                  <a:gd name="connsiteY0" fmla="*/ 0 h 457771"/>
                  <a:gd name="connsiteX1" fmla="*/ 457200 w 457200"/>
                  <a:gd name="connsiteY1" fmla="*/ 0 h 457771"/>
                  <a:gd name="connsiteX2" fmla="*/ 457200 w 457200"/>
                  <a:gd name="connsiteY2" fmla="*/ 457771 h 457771"/>
                  <a:gd name="connsiteX3" fmla="*/ 0 w 457200"/>
                  <a:gd name="connsiteY3" fmla="*/ 457771 h 457771"/>
                  <a:gd name="connsiteX4" fmla="*/ 0 w 457200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771">
                    <a:moveTo>
                      <a:pt x="0" y="0"/>
                    </a:moveTo>
                    <a:cubicBezTo>
                      <a:pt x="153638" y="0"/>
                      <a:pt x="303752" y="0"/>
                      <a:pt x="457200" y="0"/>
                    </a:cubicBezTo>
                    <a:cubicBezTo>
                      <a:pt x="457200" y="152686"/>
                      <a:pt x="457200" y="303752"/>
                      <a:pt x="457200" y="457771"/>
                    </a:cubicBezTo>
                    <a:cubicBezTo>
                      <a:pt x="305086" y="457771"/>
                      <a:pt x="153829" y="457771"/>
                      <a:pt x="0" y="457771"/>
                    </a:cubicBezTo>
                    <a:cubicBezTo>
                      <a:pt x="0" y="305657"/>
                      <a:pt x="0" y="155543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8B9B9C7-7091-4C74-AF49-EFA5B5ED9812}"/>
                  </a:ext>
                </a:extLst>
              </p:cNvPr>
              <p:cNvSpPr/>
              <p:nvPr/>
            </p:nvSpPr>
            <p:spPr>
              <a:xfrm>
                <a:off x="9376219" y="3364420"/>
                <a:ext cx="458628" cy="456818"/>
              </a:xfrm>
              <a:custGeom>
                <a:avLst/>
                <a:gdLst>
                  <a:gd name="connsiteX0" fmla="*/ 0 w 458628"/>
                  <a:gd name="connsiteY0" fmla="*/ 456819 h 456818"/>
                  <a:gd name="connsiteX1" fmla="*/ 0 w 458628"/>
                  <a:gd name="connsiteY1" fmla="*/ 0 h 456818"/>
                  <a:gd name="connsiteX2" fmla="*/ 458629 w 458628"/>
                  <a:gd name="connsiteY2" fmla="*/ 0 h 456818"/>
                  <a:gd name="connsiteX3" fmla="*/ 458629 w 458628"/>
                  <a:gd name="connsiteY3" fmla="*/ 456819 h 456818"/>
                  <a:gd name="connsiteX4" fmla="*/ 0 w 458628"/>
                  <a:gd name="connsiteY4" fmla="*/ 456819 h 4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28" h="456818">
                    <a:moveTo>
                      <a:pt x="0" y="456819"/>
                    </a:moveTo>
                    <a:cubicBezTo>
                      <a:pt x="0" y="303086"/>
                      <a:pt x="0" y="153067"/>
                      <a:pt x="0" y="0"/>
                    </a:cubicBezTo>
                    <a:cubicBezTo>
                      <a:pt x="152781" y="0"/>
                      <a:pt x="303943" y="0"/>
                      <a:pt x="458629" y="0"/>
                    </a:cubicBezTo>
                    <a:cubicBezTo>
                      <a:pt x="458629" y="152114"/>
                      <a:pt x="458629" y="302895"/>
                      <a:pt x="458629" y="456819"/>
                    </a:cubicBezTo>
                    <a:cubicBezTo>
                      <a:pt x="306895" y="456819"/>
                      <a:pt x="155829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41363C3-C429-4390-8544-89E321C876E0}"/>
                  </a:ext>
                </a:extLst>
              </p:cNvPr>
              <p:cNvSpPr/>
              <p:nvPr/>
            </p:nvSpPr>
            <p:spPr>
              <a:xfrm>
                <a:off x="8437435" y="3364705"/>
                <a:ext cx="458533" cy="456437"/>
              </a:xfrm>
              <a:custGeom>
                <a:avLst/>
                <a:gdLst>
                  <a:gd name="connsiteX0" fmla="*/ 0 w 458533"/>
                  <a:gd name="connsiteY0" fmla="*/ 456438 h 456437"/>
                  <a:gd name="connsiteX1" fmla="*/ 0 w 458533"/>
                  <a:gd name="connsiteY1" fmla="*/ 0 h 456437"/>
                  <a:gd name="connsiteX2" fmla="*/ 458534 w 458533"/>
                  <a:gd name="connsiteY2" fmla="*/ 0 h 456437"/>
                  <a:gd name="connsiteX3" fmla="*/ 458534 w 458533"/>
                  <a:gd name="connsiteY3" fmla="*/ 456438 h 456437"/>
                  <a:gd name="connsiteX4" fmla="*/ 0 w 458533"/>
                  <a:gd name="connsiteY4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33" h="456437">
                    <a:moveTo>
                      <a:pt x="0" y="456438"/>
                    </a:moveTo>
                    <a:cubicBezTo>
                      <a:pt x="0" y="302990"/>
                      <a:pt x="0" y="153257"/>
                      <a:pt x="0" y="0"/>
                    </a:cubicBezTo>
                    <a:cubicBezTo>
                      <a:pt x="152971" y="0"/>
                      <a:pt x="304133" y="0"/>
                      <a:pt x="458534" y="0"/>
                    </a:cubicBezTo>
                    <a:cubicBezTo>
                      <a:pt x="458534" y="151448"/>
                      <a:pt x="458534" y="302323"/>
                      <a:pt x="458534" y="456438"/>
                    </a:cubicBezTo>
                    <a:cubicBezTo>
                      <a:pt x="307181" y="456438"/>
                      <a:pt x="156020" y="456438"/>
                      <a:pt x="0" y="456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1BD2CFD4-BD40-4A5F-85B1-A0828EEDDFBE}"/>
                  </a:ext>
                </a:extLst>
              </p:cNvPr>
              <p:cNvSpPr/>
              <p:nvPr/>
            </p:nvSpPr>
            <p:spPr>
              <a:xfrm>
                <a:off x="6564058" y="3364896"/>
                <a:ext cx="457961" cy="455294"/>
              </a:xfrm>
              <a:custGeom>
                <a:avLst/>
                <a:gdLst>
                  <a:gd name="connsiteX0" fmla="*/ 0 w 457961"/>
                  <a:gd name="connsiteY0" fmla="*/ 455295 h 455294"/>
                  <a:gd name="connsiteX1" fmla="*/ 0 w 457961"/>
                  <a:gd name="connsiteY1" fmla="*/ 0 h 455294"/>
                  <a:gd name="connsiteX2" fmla="*/ 457962 w 457961"/>
                  <a:gd name="connsiteY2" fmla="*/ 0 h 455294"/>
                  <a:gd name="connsiteX3" fmla="*/ 457962 w 457961"/>
                  <a:gd name="connsiteY3" fmla="*/ 455295 h 455294"/>
                  <a:gd name="connsiteX4" fmla="*/ 0 w 457961"/>
                  <a:gd name="connsiteY4" fmla="*/ 455295 h 45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61" h="455294">
                    <a:moveTo>
                      <a:pt x="0" y="455295"/>
                    </a:moveTo>
                    <a:cubicBezTo>
                      <a:pt x="0" y="303562"/>
                      <a:pt x="0" y="153638"/>
                      <a:pt x="0" y="0"/>
                    </a:cubicBezTo>
                    <a:cubicBezTo>
                      <a:pt x="152876" y="0"/>
                      <a:pt x="303943" y="0"/>
                      <a:pt x="457962" y="0"/>
                    </a:cubicBezTo>
                    <a:cubicBezTo>
                      <a:pt x="457962" y="151257"/>
                      <a:pt x="457962" y="301181"/>
                      <a:pt x="457962" y="455295"/>
                    </a:cubicBezTo>
                    <a:cubicBezTo>
                      <a:pt x="307753" y="455295"/>
                      <a:pt x="156686" y="455295"/>
                      <a:pt x="0" y="455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FFD90FB-305A-4BDF-92B2-9E9F4634119D}"/>
                  </a:ext>
                </a:extLst>
              </p:cNvPr>
              <p:cNvSpPr/>
              <p:nvPr/>
            </p:nvSpPr>
            <p:spPr>
              <a:xfrm>
                <a:off x="7503318" y="3364420"/>
                <a:ext cx="458057" cy="457962"/>
              </a:xfrm>
              <a:custGeom>
                <a:avLst/>
                <a:gdLst>
                  <a:gd name="connsiteX0" fmla="*/ 458058 w 458057"/>
                  <a:gd name="connsiteY0" fmla="*/ 457962 h 457962"/>
                  <a:gd name="connsiteX1" fmla="*/ 0 w 458057"/>
                  <a:gd name="connsiteY1" fmla="*/ 457962 h 457962"/>
                  <a:gd name="connsiteX2" fmla="*/ 0 w 458057"/>
                  <a:gd name="connsiteY2" fmla="*/ 0 h 457962"/>
                  <a:gd name="connsiteX3" fmla="*/ 458058 w 458057"/>
                  <a:gd name="connsiteY3" fmla="*/ 0 h 457962"/>
                  <a:gd name="connsiteX4" fmla="*/ 458058 w 458057"/>
                  <a:gd name="connsiteY4" fmla="*/ 457962 h 45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057" h="457962">
                    <a:moveTo>
                      <a:pt x="458058" y="457962"/>
                    </a:moveTo>
                    <a:cubicBezTo>
                      <a:pt x="303371" y="457962"/>
                      <a:pt x="153162" y="457962"/>
                      <a:pt x="0" y="457962"/>
                    </a:cubicBezTo>
                    <a:cubicBezTo>
                      <a:pt x="0" y="304800"/>
                      <a:pt x="0" y="153543"/>
                      <a:pt x="0" y="0"/>
                    </a:cubicBezTo>
                    <a:cubicBezTo>
                      <a:pt x="153162" y="0"/>
                      <a:pt x="304514" y="0"/>
                      <a:pt x="458058" y="0"/>
                    </a:cubicBezTo>
                    <a:cubicBezTo>
                      <a:pt x="458058" y="153162"/>
                      <a:pt x="458058" y="303086"/>
                      <a:pt x="458058" y="457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8DD63C-796B-4D8D-9162-BBD1036C974B}"/>
                  </a:ext>
                </a:extLst>
              </p:cNvPr>
              <p:cNvSpPr/>
              <p:nvPr/>
            </p:nvSpPr>
            <p:spPr>
              <a:xfrm>
                <a:off x="11252548" y="3364324"/>
                <a:ext cx="456723" cy="458057"/>
              </a:xfrm>
              <a:custGeom>
                <a:avLst/>
                <a:gdLst>
                  <a:gd name="connsiteX0" fmla="*/ 0 w 456723"/>
                  <a:gd name="connsiteY0" fmla="*/ 0 h 458057"/>
                  <a:gd name="connsiteX1" fmla="*/ 456723 w 456723"/>
                  <a:gd name="connsiteY1" fmla="*/ 0 h 458057"/>
                  <a:gd name="connsiteX2" fmla="*/ 456723 w 456723"/>
                  <a:gd name="connsiteY2" fmla="*/ 458057 h 458057"/>
                  <a:gd name="connsiteX3" fmla="*/ 0 w 456723"/>
                  <a:gd name="connsiteY3" fmla="*/ 458057 h 458057"/>
                  <a:gd name="connsiteX4" fmla="*/ 0 w 456723"/>
                  <a:gd name="connsiteY4" fmla="*/ 0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8057">
                    <a:moveTo>
                      <a:pt x="0" y="0"/>
                    </a:moveTo>
                    <a:cubicBezTo>
                      <a:pt x="151448" y="0"/>
                      <a:pt x="302609" y="0"/>
                      <a:pt x="456723" y="0"/>
                    </a:cubicBezTo>
                    <a:cubicBezTo>
                      <a:pt x="456723" y="153734"/>
                      <a:pt x="456723" y="304895"/>
                      <a:pt x="456723" y="458057"/>
                    </a:cubicBezTo>
                    <a:cubicBezTo>
                      <a:pt x="303752" y="458057"/>
                      <a:pt x="153638" y="458057"/>
                      <a:pt x="0" y="458057"/>
                    </a:cubicBezTo>
                    <a:cubicBezTo>
                      <a:pt x="0" y="305657"/>
                      <a:pt x="0" y="15440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9AE16B7-55AC-4CE0-9838-6E1D61688CD4}"/>
                  </a:ext>
                </a:extLst>
              </p:cNvPr>
              <p:cNvSpPr/>
              <p:nvPr/>
            </p:nvSpPr>
            <p:spPr>
              <a:xfrm>
                <a:off x="943069" y="3364229"/>
                <a:ext cx="455390" cy="456819"/>
              </a:xfrm>
              <a:custGeom>
                <a:avLst/>
                <a:gdLst>
                  <a:gd name="connsiteX0" fmla="*/ 0 w 455390"/>
                  <a:gd name="connsiteY0" fmla="*/ 456819 h 456819"/>
                  <a:gd name="connsiteX1" fmla="*/ 0 w 455390"/>
                  <a:gd name="connsiteY1" fmla="*/ 0 h 456819"/>
                  <a:gd name="connsiteX2" fmla="*/ 455390 w 455390"/>
                  <a:gd name="connsiteY2" fmla="*/ 0 h 456819"/>
                  <a:gd name="connsiteX3" fmla="*/ 455390 w 455390"/>
                  <a:gd name="connsiteY3" fmla="*/ 456819 h 456819"/>
                  <a:gd name="connsiteX4" fmla="*/ 0 w 455390"/>
                  <a:gd name="connsiteY4" fmla="*/ 456819 h 4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6819">
                    <a:moveTo>
                      <a:pt x="0" y="456819"/>
                    </a:moveTo>
                    <a:cubicBezTo>
                      <a:pt x="0" y="302990"/>
                      <a:pt x="0" y="153067"/>
                      <a:pt x="0" y="0"/>
                    </a:cubicBezTo>
                    <a:cubicBezTo>
                      <a:pt x="151638" y="0"/>
                      <a:pt x="301371" y="0"/>
                      <a:pt x="455390" y="0"/>
                    </a:cubicBezTo>
                    <a:cubicBezTo>
                      <a:pt x="455390" y="151733"/>
                      <a:pt x="455390" y="302609"/>
                      <a:pt x="455390" y="456819"/>
                    </a:cubicBezTo>
                    <a:cubicBezTo>
                      <a:pt x="306324" y="456819"/>
                      <a:pt x="155353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9DDFD7A-BCB9-4482-848A-C04F95C24AA0}"/>
                  </a:ext>
                </a:extLst>
              </p:cNvPr>
              <p:cNvSpPr/>
              <p:nvPr/>
            </p:nvSpPr>
            <p:spPr>
              <a:xfrm>
                <a:off x="4691538" y="3364039"/>
                <a:ext cx="455390" cy="458152"/>
              </a:xfrm>
              <a:custGeom>
                <a:avLst/>
                <a:gdLst>
                  <a:gd name="connsiteX0" fmla="*/ 455390 w 455390"/>
                  <a:gd name="connsiteY0" fmla="*/ 458153 h 458152"/>
                  <a:gd name="connsiteX1" fmla="*/ 0 w 455390"/>
                  <a:gd name="connsiteY1" fmla="*/ 458153 h 458152"/>
                  <a:gd name="connsiteX2" fmla="*/ 0 w 455390"/>
                  <a:gd name="connsiteY2" fmla="*/ 0 h 458152"/>
                  <a:gd name="connsiteX3" fmla="*/ 455390 w 455390"/>
                  <a:gd name="connsiteY3" fmla="*/ 0 h 458152"/>
                  <a:gd name="connsiteX4" fmla="*/ 455390 w 455390"/>
                  <a:gd name="connsiteY4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8152">
                    <a:moveTo>
                      <a:pt x="455390" y="458153"/>
                    </a:moveTo>
                    <a:cubicBezTo>
                      <a:pt x="301657" y="458153"/>
                      <a:pt x="151924" y="458153"/>
                      <a:pt x="0" y="458153"/>
                    </a:cubicBezTo>
                    <a:cubicBezTo>
                      <a:pt x="0" y="304990"/>
                      <a:pt x="0" y="153924"/>
                      <a:pt x="0" y="0"/>
                    </a:cubicBezTo>
                    <a:cubicBezTo>
                      <a:pt x="152495" y="0"/>
                      <a:pt x="302229" y="0"/>
                      <a:pt x="455390" y="0"/>
                    </a:cubicBezTo>
                    <a:cubicBezTo>
                      <a:pt x="455390" y="152305"/>
                      <a:pt x="455390" y="303181"/>
                      <a:pt x="455390" y="458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2B40577-5B3F-462C-81D8-8A53D6ED6584}"/>
                  </a:ext>
                </a:extLst>
              </p:cNvPr>
              <p:cNvSpPr/>
              <p:nvPr/>
            </p:nvSpPr>
            <p:spPr>
              <a:xfrm>
                <a:off x="7034116" y="2896361"/>
                <a:ext cx="456723" cy="457485"/>
              </a:xfrm>
              <a:custGeom>
                <a:avLst/>
                <a:gdLst>
                  <a:gd name="connsiteX0" fmla="*/ 0 w 456723"/>
                  <a:gd name="connsiteY0" fmla="*/ 457486 h 457485"/>
                  <a:gd name="connsiteX1" fmla="*/ 0 w 456723"/>
                  <a:gd name="connsiteY1" fmla="*/ 0 h 457485"/>
                  <a:gd name="connsiteX2" fmla="*/ 456724 w 456723"/>
                  <a:gd name="connsiteY2" fmla="*/ 0 h 457485"/>
                  <a:gd name="connsiteX3" fmla="*/ 456724 w 456723"/>
                  <a:gd name="connsiteY3" fmla="*/ 457486 h 457485"/>
                  <a:gd name="connsiteX4" fmla="*/ 0 w 456723"/>
                  <a:gd name="connsiteY4" fmla="*/ 457486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7485">
                    <a:moveTo>
                      <a:pt x="0" y="457486"/>
                    </a:moveTo>
                    <a:cubicBezTo>
                      <a:pt x="0" y="303848"/>
                      <a:pt x="0" y="153734"/>
                      <a:pt x="0" y="0"/>
                    </a:cubicBezTo>
                    <a:cubicBezTo>
                      <a:pt x="151924" y="0"/>
                      <a:pt x="302705" y="0"/>
                      <a:pt x="456724" y="0"/>
                    </a:cubicBezTo>
                    <a:cubicBezTo>
                      <a:pt x="456724" y="152591"/>
                      <a:pt x="456724" y="303657"/>
                      <a:pt x="456724" y="457486"/>
                    </a:cubicBezTo>
                    <a:cubicBezTo>
                      <a:pt x="304895" y="457486"/>
                      <a:pt x="155163" y="457486"/>
                      <a:pt x="0" y="4574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DB67296-9503-4728-9A71-2DA42A058392}"/>
                  </a:ext>
                </a:extLst>
              </p:cNvPr>
              <p:cNvSpPr/>
              <p:nvPr/>
            </p:nvSpPr>
            <p:spPr>
              <a:xfrm>
                <a:off x="8909970" y="2895027"/>
                <a:ext cx="454818" cy="458628"/>
              </a:xfrm>
              <a:custGeom>
                <a:avLst/>
                <a:gdLst>
                  <a:gd name="connsiteX0" fmla="*/ 0 w 454818"/>
                  <a:gd name="connsiteY0" fmla="*/ 0 h 458628"/>
                  <a:gd name="connsiteX1" fmla="*/ 454819 w 454818"/>
                  <a:gd name="connsiteY1" fmla="*/ 0 h 458628"/>
                  <a:gd name="connsiteX2" fmla="*/ 454819 w 454818"/>
                  <a:gd name="connsiteY2" fmla="*/ 458629 h 458628"/>
                  <a:gd name="connsiteX3" fmla="*/ 0 w 454818"/>
                  <a:gd name="connsiteY3" fmla="*/ 458629 h 458628"/>
                  <a:gd name="connsiteX4" fmla="*/ 0 w 45481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18" h="458628">
                    <a:moveTo>
                      <a:pt x="0" y="0"/>
                    </a:moveTo>
                    <a:cubicBezTo>
                      <a:pt x="151829" y="0"/>
                      <a:pt x="301657" y="0"/>
                      <a:pt x="454819" y="0"/>
                    </a:cubicBezTo>
                    <a:cubicBezTo>
                      <a:pt x="454819" y="153257"/>
                      <a:pt x="454819" y="304419"/>
                      <a:pt x="454819" y="458629"/>
                    </a:cubicBezTo>
                    <a:cubicBezTo>
                      <a:pt x="304038" y="458629"/>
                      <a:pt x="154210" y="458629"/>
                      <a:pt x="0" y="458629"/>
                    </a:cubicBezTo>
                    <a:cubicBezTo>
                      <a:pt x="0" y="306800"/>
                      <a:pt x="0" y="15468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9BEF174-F467-4877-8E04-1DA295455372}"/>
                  </a:ext>
                </a:extLst>
              </p:cNvPr>
              <p:cNvSpPr/>
              <p:nvPr/>
            </p:nvSpPr>
            <p:spPr>
              <a:xfrm>
                <a:off x="10784204" y="2895027"/>
                <a:ext cx="454438" cy="458628"/>
              </a:xfrm>
              <a:custGeom>
                <a:avLst/>
                <a:gdLst>
                  <a:gd name="connsiteX0" fmla="*/ 0 w 454438"/>
                  <a:gd name="connsiteY0" fmla="*/ 0 h 458628"/>
                  <a:gd name="connsiteX1" fmla="*/ 454439 w 454438"/>
                  <a:gd name="connsiteY1" fmla="*/ 0 h 458628"/>
                  <a:gd name="connsiteX2" fmla="*/ 454439 w 454438"/>
                  <a:gd name="connsiteY2" fmla="*/ 458629 h 458628"/>
                  <a:gd name="connsiteX3" fmla="*/ 0 w 454438"/>
                  <a:gd name="connsiteY3" fmla="*/ 458629 h 458628"/>
                  <a:gd name="connsiteX4" fmla="*/ 0 w 45443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438" h="458628">
                    <a:moveTo>
                      <a:pt x="0" y="0"/>
                    </a:moveTo>
                    <a:cubicBezTo>
                      <a:pt x="152210" y="0"/>
                      <a:pt x="301848" y="0"/>
                      <a:pt x="454439" y="0"/>
                    </a:cubicBezTo>
                    <a:cubicBezTo>
                      <a:pt x="454439" y="153353"/>
                      <a:pt x="454439" y="304514"/>
                      <a:pt x="454439" y="458629"/>
                    </a:cubicBezTo>
                    <a:cubicBezTo>
                      <a:pt x="303657" y="458629"/>
                      <a:pt x="154020" y="458629"/>
                      <a:pt x="0" y="458629"/>
                    </a:cubicBezTo>
                    <a:cubicBezTo>
                      <a:pt x="0" y="306610"/>
                      <a:pt x="0" y="1544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67A9363-41F6-4E19-BBF3-4C091439B1A5}"/>
                  </a:ext>
                </a:extLst>
              </p:cNvPr>
              <p:cNvSpPr/>
              <p:nvPr/>
            </p:nvSpPr>
            <p:spPr>
              <a:xfrm>
                <a:off x="2817685" y="3364134"/>
                <a:ext cx="455104" cy="458057"/>
              </a:xfrm>
              <a:custGeom>
                <a:avLst/>
                <a:gdLst>
                  <a:gd name="connsiteX0" fmla="*/ 455105 w 455104"/>
                  <a:gd name="connsiteY0" fmla="*/ 458057 h 458057"/>
                  <a:gd name="connsiteX1" fmla="*/ 0 w 455104"/>
                  <a:gd name="connsiteY1" fmla="*/ 458057 h 458057"/>
                  <a:gd name="connsiteX2" fmla="*/ 0 w 455104"/>
                  <a:gd name="connsiteY2" fmla="*/ 0 h 458057"/>
                  <a:gd name="connsiteX3" fmla="*/ 455105 w 455104"/>
                  <a:gd name="connsiteY3" fmla="*/ 0 h 458057"/>
                  <a:gd name="connsiteX4" fmla="*/ 455105 w 455104"/>
                  <a:gd name="connsiteY4" fmla="*/ 458057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04" h="458057">
                    <a:moveTo>
                      <a:pt x="455105" y="458057"/>
                    </a:moveTo>
                    <a:cubicBezTo>
                      <a:pt x="302514" y="458057"/>
                      <a:pt x="152781" y="458057"/>
                      <a:pt x="0" y="458057"/>
                    </a:cubicBezTo>
                    <a:cubicBezTo>
                      <a:pt x="0" y="304895"/>
                      <a:pt x="0" y="153924"/>
                      <a:pt x="0" y="0"/>
                    </a:cubicBezTo>
                    <a:cubicBezTo>
                      <a:pt x="151543" y="0"/>
                      <a:pt x="301276" y="0"/>
                      <a:pt x="455105" y="0"/>
                    </a:cubicBezTo>
                    <a:cubicBezTo>
                      <a:pt x="455105" y="151733"/>
                      <a:pt x="455105" y="302514"/>
                      <a:pt x="455105" y="458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1A5B51F-1FAA-4F7C-8987-0A604E3BF4B6}"/>
              </a:ext>
            </a:extLst>
          </p:cNvPr>
          <p:cNvGrpSpPr/>
          <p:nvPr userDrawn="1"/>
        </p:nvGrpSpPr>
        <p:grpSpPr>
          <a:xfrm>
            <a:off x="6958034" y="1531689"/>
            <a:ext cx="4475668" cy="4584815"/>
            <a:chOff x="6446339" y="1280897"/>
            <a:chExt cx="4320717" cy="5285178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E2CC316-4A24-43FD-BD58-6F0BB99F05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D470396-D4BB-4039-A103-1DDA2F30FBA1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ACF6CB4-5085-4FAB-A9B1-29FC23402258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C6C903B-1D29-4149-96D2-3197A70DDD61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53B3B22-09A8-41A1-94C2-386C898049D3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AE0FA822-11FC-4432-8BE9-4F29FB1E1EFE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2E1F856-74A3-4167-ABF4-F4B358800B92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2E661CB2-0F53-4881-BD2A-B4EBE9D3C2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63513" y="1774380"/>
            <a:ext cx="4180889" cy="3002616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  <a:gd name="connsiteX0" fmla="*/ 98888 w 3083017"/>
              <a:gd name="connsiteY0" fmla="*/ 678080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98888 w 3083017"/>
              <a:gd name="connsiteY4" fmla="*/ 678080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98888" y="678080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98888" y="6780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38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26E2158-B510-424F-ADFC-63FABB20B506}"/>
              </a:ext>
            </a:extLst>
          </p:cNvPr>
          <p:cNvGrpSpPr/>
          <p:nvPr userDrawn="1"/>
        </p:nvGrpSpPr>
        <p:grpSpPr>
          <a:xfrm>
            <a:off x="4313" y="6319417"/>
            <a:ext cx="12183374" cy="538583"/>
            <a:chOff x="8626" y="6319417"/>
            <a:chExt cx="12183374" cy="538583"/>
          </a:xfrm>
          <a:solidFill>
            <a:schemeClr val="accent6"/>
          </a:solidFill>
        </p:grpSpPr>
        <p:grpSp>
          <p:nvGrpSpPr>
            <p:cNvPr id="4" name="Graphic 121">
              <a:extLst>
                <a:ext uri="{FF2B5EF4-FFF2-40B4-BE49-F238E27FC236}">
                  <a16:creationId xmlns:a16="http://schemas.microsoft.com/office/drawing/2014/main" id="{4DA65584-DD1E-4C36-A356-40FFC81CA308}"/>
                </a:ext>
              </a:extLst>
            </p:cNvPr>
            <p:cNvGrpSpPr/>
            <p:nvPr/>
          </p:nvGrpSpPr>
          <p:grpSpPr>
            <a:xfrm flipV="1">
              <a:off x="6096000" y="6319417"/>
              <a:ext cx="6096000" cy="538583"/>
              <a:chOff x="4762" y="2890837"/>
              <a:chExt cx="12182475" cy="1076325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522A0D-57C2-409E-A2EF-896FCC7E3E57}"/>
                  </a:ext>
                </a:extLst>
              </p:cNvPr>
              <p:cNvSpPr/>
              <p:nvPr/>
            </p:nvSpPr>
            <p:spPr>
              <a:xfrm>
                <a:off x="4857" y="3899629"/>
                <a:ext cx="12177807" cy="67722"/>
              </a:xfrm>
              <a:custGeom>
                <a:avLst/>
                <a:gdLst>
                  <a:gd name="connsiteX0" fmla="*/ 12177713 w 12177807"/>
                  <a:gd name="connsiteY0" fmla="*/ 66675 h 67722"/>
                  <a:gd name="connsiteX1" fmla="*/ 12111133 w 12177807"/>
                  <a:gd name="connsiteY1" fmla="*/ 67723 h 67722"/>
                  <a:gd name="connsiteX2" fmla="*/ 72962 w 12177807"/>
                  <a:gd name="connsiteY2" fmla="*/ 67723 h 67722"/>
                  <a:gd name="connsiteX3" fmla="*/ 0 w 12177807"/>
                  <a:gd name="connsiteY3" fmla="*/ 67723 h 67722"/>
                  <a:gd name="connsiteX4" fmla="*/ 0 w 12177807"/>
                  <a:gd name="connsiteY4" fmla="*/ 0 h 67722"/>
                  <a:gd name="connsiteX5" fmla="*/ 12177808 w 12177807"/>
                  <a:gd name="connsiteY5" fmla="*/ 0 h 67722"/>
                  <a:gd name="connsiteX6" fmla="*/ 12177713 w 12177807"/>
                  <a:gd name="connsiteY6" fmla="*/ 6667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77807" h="67722">
                    <a:moveTo>
                      <a:pt x="12177713" y="66675"/>
                    </a:moveTo>
                    <a:cubicBezTo>
                      <a:pt x="12155520" y="67056"/>
                      <a:pt x="12133326" y="67723"/>
                      <a:pt x="12111133" y="67723"/>
                    </a:cubicBezTo>
                    <a:cubicBezTo>
                      <a:pt x="8098441" y="67723"/>
                      <a:pt x="4085654" y="67723"/>
                      <a:pt x="72962" y="67723"/>
                    </a:cubicBezTo>
                    <a:cubicBezTo>
                      <a:pt x="49530" y="67723"/>
                      <a:pt x="26003" y="67723"/>
                      <a:pt x="0" y="67723"/>
                    </a:cubicBezTo>
                    <a:cubicBezTo>
                      <a:pt x="0" y="44767"/>
                      <a:pt x="0" y="26384"/>
                      <a:pt x="0" y="0"/>
                    </a:cubicBezTo>
                    <a:cubicBezTo>
                      <a:pt x="4058793" y="0"/>
                      <a:pt x="8118253" y="0"/>
                      <a:pt x="12177808" y="0"/>
                    </a:cubicBezTo>
                    <a:cubicBezTo>
                      <a:pt x="12177713" y="22288"/>
                      <a:pt x="12177713" y="44482"/>
                      <a:pt x="1217771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61D21B0-B3AF-4775-8AA0-AD4AF67FE823}"/>
                  </a:ext>
                </a:extLst>
              </p:cNvPr>
              <p:cNvSpPr/>
              <p:nvPr/>
            </p:nvSpPr>
            <p:spPr>
              <a:xfrm>
                <a:off x="11719845" y="2890837"/>
                <a:ext cx="462724" cy="466343"/>
              </a:xfrm>
              <a:custGeom>
                <a:avLst/>
                <a:gdLst>
                  <a:gd name="connsiteX0" fmla="*/ 462724 w 462724"/>
                  <a:gd name="connsiteY0" fmla="*/ 466344 h 466343"/>
                  <a:gd name="connsiteX1" fmla="*/ 0 w 462724"/>
                  <a:gd name="connsiteY1" fmla="*/ 466344 h 466343"/>
                  <a:gd name="connsiteX2" fmla="*/ 0 w 462724"/>
                  <a:gd name="connsiteY2" fmla="*/ 0 h 466343"/>
                  <a:gd name="connsiteX3" fmla="*/ 462724 w 462724"/>
                  <a:gd name="connsiteY3" fmla="*/ 0 h 466343"/>
                  <a:gd name="connsiteX4" fmla="*/ 462724 w 462724"/>
                  <a:gd name="connsiteY4" fmla="*/ 466344 h 46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724" h="466343">
                    <a:moveTo>
                      <a:pt x="462724" y="466344"/>
                    </a:moveTo>
                    <a:cubicBezTo>
                      <a:pt x="309467" y="466344"/>
                      <a:pt x="156304" y="466344"/>
                      <a:pt x="0" y="466344"/>
                    </a:cubicBezTo>
                    <a:cubicBezTo>
                      <a:pt x="0" y="311182"/>
                      <a:pt x="0" y="160020"/>
                      <a:pt x="0" y="0"/>
                    </a:cubicBezTo>
                    <a:cubicBezTo>
                      <a:pt x="154019" y="0"/>
                      <a:pt x="308324" y="0"/>
                      <a:pt x="462724" y="0"/>
                    </a:cubicBezTo>
                    <a:cubicBezTo>
                      <a:pt x="462724" y="155448"/>
                      <a:pt x="462724" y="310896"/>
                      <a:pt x="462724" y="466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EC74835-3882-4F63-9F1A-A21F94F9B0FF}"/>
                  </a:ext>
                </a:extLst>
              </p:cNvPr>
              <p:cNvSpPr/>
              <p:nvPr/>
            </p:nvSpPr>
            <p:spPr>
              <a:xfrm>
                <a:off x="1412366" y="2895980"/>
                <a:ext cx="463677" cy="459962"/>
              </a:xfrm>
              <a:custGeom>
                <a:avLst/>
                <a:gdLst>
                  <a:gd name="connsiteX0" fmla="*/ 463677 w 463677"/>
                  <a:gd name="connsiteY0" fmla="*/ 458438 h 459962"/>
                  <a:gd name="connsiteX1" fmla="*/ 0 w 463677"/>
                  <a:gd name="connsiteY1" fmla="*/ 458438 h 459962"/>
                  <a:gd name="connsiteX2" fmla="*/ 0 w 463677"/>
                  <a:gd name="connsiteY2" fmla="*/ 0 h 459962"/>
                  <a:gd name="connsiteX3" fmla="*/ 462248 w 463677"/>
                  <a:gd name="connsiteY3" fmla="*/ 0 h 459962"/>
                  <a:gd name="connsiteX4" fmla="*/ 462248 w 463677"/>
                  <a:gd name="connsiteY4" fmla="*/ 459962 h 459962"/>
                  <a:gd name="connsiteX5" fmla="*/ 463677 w 463677"/>
                  <a:gd name="connsiteY5" fmla="*/ 458438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677" h="459962">
                    <a:moveTo>
                      <a:pt x="463677" y="458438"/>
                    </a:moveTo>
                    <a:cubicBezTo>
                      <a:pt x="310229" y="458438"/>
                      <a:pt x="156686" y="458438"/>
                      <a:pt x="0" y="458438"/>
                    </a:cubicBezTo>
                    <a:cubicBezTo>
                      <a:pt x="0" y="306038"/>
                      <a:pt x="0" y="154781"/>
                      <a:pt x="0" y="0"/>
                    </a:cubicBezTo>
                    <a:cubicBezTo>
                      <a:pt x="151257" y="0"/>
                      <a:pt x="302419" y="0"/>
                      <a:pt x="462248" y="0"/>
                    </a:cubicBezTo>
                    <a:cubicBezTo>
                      <a:pt x="462248" y="153638"/>
                      <a:pt x="462248" y="306800"/>
                      <a:pt x="462248" y="459962"/>
                    </a:cubicBezTo>
                    <a:lnTo>
                      <a:pt x="463677" y="4584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7E1B957-D4F8-4E4B-9B72-4CDA1E2BC411}"/>
                  </a:ext>
                </a:extLst>
              </p:cNvPr>
              <p:cNvSpPr/>
              <p:nvPr/>
            </p:nvSpPr>
            <p:spPr>
              <a:xfrm>
                <a:off x="2340863" y="2895123"/>
                <a:ext cx="464724" cy="461295"/>
              </a:xfrm>
              <a:custGeom>
                <a:avLst/>
                <a:gdLst>
                  <a:gd name="connsiteX0" fmla="*/ 1524 w 464724"/>
                  <a:gd name="connsiteY0" fmla="*/ 461296 h 461295"/>
                  <a:gd name="connsiteX1" fmla="*/ 1524 w 464724"/>
                  <a:gd name="connsiteY1" fmla="*/ 0 h 461295"/>
                  <a:gd name="connsiteX2" fmla="*/ 464725 w 464724"/>
                  <a:gd name="connsiteY2" fmla="*/ 0 h 461295"/>
                  <a:gd name="connsiteX3" fmla="*/ 464725 w 464724"/>
                  <a:gd name="connsiteY3" fmla="*/ 459677 h 461295"/>
                  <a:gd name="connsiteX4" fmla="*/ 0 w 464724"/>
                  <a:gd name="connsiteY4" fmla="*/ 459677 h 461295"/>
                  <a:gd name="connsiteX5" fmla="*/ 1524 w 464724"/>
                  <a:gd name="connsiteY5" fmla="*/ 461296 h 46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724" h="461295">
                    <a:moveTo>
                      <a:pt x="1524" y="461296"/>
                    </a:moveTo>
                    <a:cubicBezTo>
                      <a:pt x="1524" y="308324"/>
                      <a:pt x="1524" y="155353"/>
                      <a:pt x="1524" y="0"/>
                    </a:cubicBezTo>
                    <a:cubicBezTo>
                      <a:pt x="160115" y="0"/>
                      <a:pt x="311182" y="0"/>
                      <a:pt x="464725" y="0"/>
                    </a:cubicBezTo>
                    <a:cubicBezTo>
                      <a:pt x="464725" y="153543"/>
                      <a:pt x="464725" y="304610"/>
                      <a:pt x="464725" y="459677"/>
                    </a:cubicBezTo>
                    <a:cubicBezTo>
                      <a:pt x="308896" y="459677"/>
                      <a:pt x="154496" y="459677"/>
                      <a:pt x="0" y="459677"/>
                    </a:cubicBezTo>
                    <a:cubicBezTo>
                      <a:pt x="0" y="459772"/>
                      <a:pt x="1524" y="461296"/>
                      <a:pt x="1524" y="4612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CFA290C-A95E-403E-934E-B1113C41780F}"/>
                  </a:ext>
                </a:extLst>
              </p:cNvPr>
              <p:cNvSpPr/>
              <p:nvPr/>
            </p:nvSpPr>
            <p:spPr>
              <a:xfrm>
                <a:off x="3287267" y="2895218"/>
                <a:ext cx="463962" cy="460628"/>
              </a:xfrm>
              <a:custGeom>
                <a:avLst/>
                <a:gdLst>
                  <a:gd name="connsiteX0" fmla="*/ 463963 w 463962"/>
                  <a:gd name="connsiteY0" fmla="*/ 459105 h 460628"/>
                  <a:gd name="connsiteX1" fmla="*/ 0 w 463962"/>
                  <a:gd name="connsiteY1" fmla="*/ 459105 h 460628"/>
                  <a:gd name="connsiteX2" fmla="*/ 0 w 463962"/>
                  <a:gd name="connsiteY2" fmla="*/ 0 h 460628"/>
                  <a:gd name="connsiteX3" fmla="*/ 462534 w 463962"/>
                  <a:gd name="connsiteY3" fmla="*/ 0 h 460628"/>
                  <a:gd name="connsiteX4" fmla="*/ 462534 w 463962"/>
                  <a:gd name="connsiteY4" fmla="*/ 460629 h 460628"/>
                  <a:gd name="connsiteX5" fmla="*/ 463963 w 463962"/>
                  <a:gd name="connsiteY5" fmla="*/ 459105 h 46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962" h="460628">
                    <a:moveTo>
                      <a:pt x="463963" y="459105"/>
                    </a:moveTo>
                    <a:cubicBezTo>
                      <a:pt x="310610" y="459105"/>
                      <a:pt x="157258" y="459105"/>
                      <a:pt x="0" y="459105"/>
                    </a:cubicBezTo>
                    <a:cubicBezTo>
                      <a:pt x="0" y="307086"/>
                      <a:pt x="0" y="154877"/>
                      <a:pt x="0" y="0"/>
                    </a:cubicBezTo>
                    <a:cubicBezTo>
                      <a:pt x="151829" y="0"/>
                      <a:pt x="302895" y="0"/>
                      <a:pt x="462534" y="0"/>
                    </a:cubicBezTo>
                    <a:cubicBezTo>
                      <a:pt x="462534" y="154781"/>
                      <a:pt x="462534" y="307657"/>
                      <a:pt x="462534" y="460629"/>
                    </a:cubicBezTo>
                    <a:lnTo>
                      <a:pt x="463963" y="4591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BF6EB70-9EAD-4DC4-880D-196328A2243D}"/>
                  </a:ext>
                </a:extLst>
              </p:cNvPr>
              <p:cNvSpPr/>
              <p:nvPr/>
            </p:nvSpPr>
            <p:spPr>
              <a:xfrm>
                <a:off x="4215954" y="2896647"/>
                <a:ext cx="462819" cy="459866"/>
              </a:xfrm>
              <a:custGeom>
                <a:avLst/>
                <a:gdLst>
                  <a:gd name="connsiteX0" fmla="*/ 1524 w 462819"/>
                  <a:gd name="connsiteY0" fmla="*/ 459867 h 459866"/>
                  <a:gd name="connsiteX1" fmla="*/ 1524 w 462819"/>
                  <a:gd name="connsiteY1" fmla="*/ 0 h 459866"/>
                  <a:gd name="connsiteX2" fmla="*/ 462820 w 462819"/>
                  <a:gd name="connsiteY2" fmla="*/ 0 h 459866"/>
                  <a:gd name="connsiteX3" fmla="*/ 462820 w 462819"/>
                  <a:gd name="connsiteY3" fmla="*/ 458343 h 459866"/>
                  <a:gd name="connsiteX4" fmla="*/ 0 w 462819"/>
                  <a:gd name="connsiteY4" fmla="*/ 458343 h 459866"/>
                  <a:gd name="connsiteX5" fmla="*/ 1524 w 462819"/>
                  <a:gd name="connsiteY5" fmla="*/ 459867 h 45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819" h="459866">
                    <a:moveTo>
                      <a:pt x="1524" y="459867"/>
                    </a:moveTo>
                    <a:cubicBezTo>
                      <a:pt x="1524" y="307848"/>
                      <a:pt x="1524" y="155829"/>
                      <a:pt x="1524" y="0"/>
                    </a:cubicBezTo>
                    <a:cubicBezTo>
                      <a:pt x="156972" y="0"/>
                      <a:pt x="308038" y="0"/>
                      <a:pt x="462820" y="0"/>
                    </a:cubicBezTo>
                    <a:cubicBezTo>
                      <a:pt x="462820" y="150495"/>
                      <a:pt x="462820" y="301752"/>
                      <a:pt x="462820" y="458343"/>
                    </a:cubicBezTo>
                    <a:cubicBezTo>
                      <a:pt x="309181" y="458343"/>
                      <a:pt x="154591" y="458343"/>
                      <a:pt x="0" y="458343"/>
                    </a:cubicBezTo>
                    <a:cubicBezTo>
                      <a:pt x="0" y="458343"/>
                      <a:pt x="1524" y="459867"/>
                      <a:pt x="1524" y="459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C7CA5411-6B12-4DC9-B2D1-0FBE41AAA1C1}"/>
                  </a:ext>
                </a:extLst>
              </p:cNvPr>
              <p:cNvSpPr/>
              <p:nvPr/>
            </p:nvSpPr>
            <p:spPr>
              <a:xfrm>
                <a:off x="6089808" y="2896361"/>
                <a:ext cx="464820" cy="459009"/>
              </a:xfrm>
              <a:custGeom>
                <a:avLst/>
                <a:gdLst>
                  <a:gd name="connsiteX0" fmla="*/ 1334 w 464820"/>
                  <a:gd name="connsiteY0" fmla="*/ 459010 h 459009"/>
                  <a:gd name="connsiteX1" fmla="*/ 1334 w 464820"/>
                  <a:gd name="connsiteY1" fmla="*/ 0 h 459009"/>
                  <a:gd name="connsiteX2" fmla="*/ 464820 w 464820"/>
                  <a:gd name="connsiteY2" fmla="*/ 0 h 459009"/>
                  <a:gd name="connsiteX3" fmla="*/ 464820 w 464820"/>
                  <a:gd name="connsiteY3" fmla="*/ 457486 h 459009"/>
                  <a:gd name="connsiteX4" fmla="*/ 0 w 464820"/>
                  <a:gd name="connsiteY4" fmla="*/ 457486 h 459009"/>
                  <a:gd name="connsiteX5" fmla="*/ 1334 w 464820"/>
                  <a:gd name="connsiteY5" fmla="*/ 459010 h 45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820" h="459009">
                    <a:moveTo>
                      <a:pt x="1334" y="459010"/>
                    </a:moveTo>
                    <a:cubicBezTo>
                      <a:pt x="1334" y="307277"/>
                      <a:pt x="1334" y="155448"/>
                      <a:pt x="1334" y="0"/>
                    </a:cubicBezTo>
                    <a:cubicBezTo>
                      <a:pt x="157829" y="0"/>
                      <a:pt x="310039" y="0"/>
                      <a:pt x="464820" y="0"/>
                    </a:cubicBezTo>
                    <a:cubicBezTo>
                      <a:pt x="464820" y="152400"/>
                      <a:pt x="464820" y="303562"/>
                      <a:pt x="464820" y="457486"/>
                    </a:cubicBezTo>
                    <a:cubicBezTo>
                      <a:pt x="308896" y="457486"/>
                      <a:pt x="154400" y="457486"/>
                      <a:pt x="0" y="457486"/>
                    </a:cubicBezTo>
                    <a:lnTo>
                      <a:pt x="1334" y="459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D7AEE25-0FA6-4303-BAEB-95567A5F006A}"/>
                  </a:ext>
                </a:extLst>
              </p:cNvPr>
              <p:cNvSpPr/>
              <p:nvPr/>
            </p:nvSpPr>
            <p:spPr>
              <a:xfrm>
                <a:off x="9846182" y="2894932"/>
                <a:ext cx="455961" cy="457771"/>
              </a:xfrm>
              <a:custGeom>
                <a:avLst/>
                <a:gdLst>
                  <a:gd name="connsiteX0" fmla="*/ 0 w 455961"/>
                  <a:gd name="connsiteY0" fmla="*/ 0 h 457771"/>
                  <a:gd name="connsiteX1" fmla="*/ 455962 w 455961"/>
                  <a:gd name="connsiteY1" fmla="*/ 0 h 457771"/>
                  <a:gd name="connsiteX2" fmla="*/ 455962 w 455961"/>
                  <a:gd name="connsiteY2" fmla="*/ 457772 h 457771"/>
                  <a:gd name="connsiteX3" fmla="*/ 0 w 455961"/>
                  <a:gd name="connsiteY3" fmla="*/ 457772 h 457771"/>
                  <a:gd name="connsiteX4" fmla="*/ 0 w 455961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61" h="457771">
                    <a:moveTo>
                      <a:pt x="0" y="0"/>
                    </a:moveTo>
                    <a:cubicBezTo>
                      <a:pt x="151734" y="0"/>
                      <a:pt x="301848" y="0"/>
                      <a:pt x="455962" y="0"/>
                    </a:cubicBezTo>
                    <a:cubicBezTo>
                      <a:pt x="455962" y="151257"/>
                      <a:pt x="455962" y="302514"/>
                      <a:pt x="455962" y="457772"/>
                    </a:cubicBezTo>
                    <a:cubicBezTo>
                      <a:pt x="306420" y="457772"/>
                      <a:pt x="155163" y="457772"/>
                      <a:pt x="0" y="457772"/>
                    </a:cubicBezTo>
                    <a:cubicBezTo>
                      <a:pt x="0" y="308420"/>
                      <a:pt x="0" y="15706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42F25C0B-8A96-4E9E-AFBD-FA899463CE86}"/>
                  </a:ext>
                </a:extLst>
              </p:cNvPr>
              <p:cNvSpPr/>
              <p:nvPr/>
            </p:nvSpPr>
            <p:spPr>
              <a:xfrm>
                <a:off x="1874614" y="3354509"/>
                <a:ext cx="467772" cy="467300"/>
              </a:xfrm>
              <a:custGeom>
                <a:avLst/>
                <a:gdLst>
                  <a:gd name="connsiteX0" fmla="*/ 0 w 467772"/>
                  <a:gd name="connsiteY0" fmla="*/ 1433 h 467300"/>
                  <a:gd name="connsiteX1" fmla="*/ 188690 w 467772"/>
                  <a:gd name="connsiteY1" fmla="*/ 6386 h 467300"/>
                  <a:gd name="connsiteX2" fmla="*/ 467773 w 467772"/>
                  <a:gd name="connsiteY2" fmla="*/ 2005 h 467300"/>
                  <a:gd name="connsiteX3" fmla="*/ 466154 w 467772"/>
                  <a:gd name="connsiteY3" fmla="*/ 385 h 467300"/>
                  <a:gd name="connsiteX4" fmla="*/ 466154 w 467772"/>
                  <a:gd name="connsiteY4" fmla="*/ 467301 h 467300"/>
                  <a:gd name="connsiteX5" fmla="*/ 1333 w 467772"/>
                  <a:gd name="connsiteY5" fmla="*/ 467301 h 467300"/>
                  <a:gd name="connsiteX6" fmla="*/ 1333 w 467772"/>
                  <a:gd name="connsiteY6" fmla="*/ 4 h 467300"/>
                  <a:gd name="connsiteX7" fmla="*/ 0 w 467772"/>
                  <a:gd name="connsiteY7" fmla="*/ 1433 h 4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772" h="467300">
                    <a:moveTo>
                      <a:pt x="0" y="1433"/>
                    </a:moveTo>
                    <a:cubicBezTo>
                      <a:pt x="62865" y="3148"/>
                      <a:pt x="125825" y="6481"/>
                      <a:pt x="188690" y="6386"/>
                    </a:cubicBezTo>
                    <a:cubicBezTo>
                      <a:pt x="281750" y="6196"/>
                      <a:pt x="374713" y="3624"/>
                      <a:pt x="467773" y="2005"/>
                    </a:cubicBezTo>
                    <a:cubicBezTo>
                      <a:pt x="467773" y="2005"/>
                      <a:pt x="466249" y="385"/>
                      <a:pt x="466154" y="385"/>
                    </a:cubicBezTo>
                    <a:cubicBezTo>
                      <a:pt x="466154" y="155262"/>
                      <a:pt x="466154" y="310138"/>
                      <a:pt x="466154" y="467301"/>
                    </a:cubicBezTo>
                    <a:cubicBezTo>
                      <a:pt x="309467" y="467301"/>
                      <a:pt x="158210" y="467301"/>
                      <a:pt x="1333" y="467301"/>
                    </a:cubicBezTo>
                    <a:cubicBezTo>
                      <a:pt x="1333" y="309853"/>
                      <a:pt x="1333" y="154976"/>
                      <a:pt x="1333" y="4"/>
                    </a:cubicBezTo>
                    <a:cubicBezTo>
                      <a:pt x="1429" y="-91"/>
                      <a:pt x="0" y="1433"/>
                      <a:pt x="0" y="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F94FC42-44B6-4417-B980-D2021DAFAA8A}"/>
                  </a:ext>
                </a:extLst>
              </p:cNvPr>
              <p:cNvSpPr/>
              <p:nvPr/>
            </p:nvSpPr>
            <p:spPr>
              <a:xfrm>
                <a:off x="3749801" y="3354323"/>
                <a:ext cx="467677" cy="467391"/>
              </a:xfrm>
              <a:custGeom>
                <a:avLst/>
                <a:gdLst>
                  <a:gd name="connsiteX0" fmla="*/ 0 w 467677"/>
                  <a:gd name="connsiteY0" fmla="*/ 1619 h 467391"/>
                  <a:gd name="connsiteX1" fmla="*/ 188690 w 467677"/>
                  <a:gd name="connsiteY1" fmla="*/ 6572 h 467391"/>
                  <a:gd name="connsiteX2" fmla="*/ 467678 w 467677"/>
                  <a:gd name="connsiteY2" fmla="*/ 2191 h 467391"/>
                  <a:gd name="connsiteX3" fmla="*/ 466154 w 467677"/>
                  <a:gd name="connsiteY3" fmla="*/ 572 h 467391"/>
                  <a:gd name="connsiteX4" fmla="*/ 466154 w 467677"/>
                  <a:gd name="connsiteY4" fmla="*/ 467392 h 467391"/>
                  <a:gd name="connsiteX5" fmla="*/ 1429 w 467677"/>
                  <a:gd name="connsiteY5" fmla="*/ 467392 h 467391"/>
                  <a:gd name="connsiteX6" fmla="*/ 1429 w 467677"/>
                  <a:gd name="connsiteY6" fmla="*/ 0 h 467391"/>
                  <a:gd name="connsiteX7" fmla="*/ 0 w 467677"/>
                  <a:gd name="connsiteY7" fmla="*/ 1619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677" h="467391">
                    <a:moveTo>
                      <a:pt x="0" y="1619"/>
                    </a:moveTo>
                    <a:cubicBezTo>
                      <a:pt x="62865" y="3429"/>
                      <a:pt x="125825" y="6668"/>
                      <a:pt x="188690" y="6572"/>
                    </a:cubicBezTo>
                    <a:cubicBezTo>
                      <a:pt x="281654" y="6382"/>
                      <a:pt x="374713" y="3810"/>
                      <a:pt x="467678" y="2191"/>
                    </a:cubicBezTo>
                    <a:cubicBezTo>
                      <a:pt x="467678" y="2191"/>
                      <a:pt x="466154" y="667"/>
                      <a:pt x="466154" y="572"/>
                    </a:cubicBezTo>
                    <a:cubicBezTo>
                      <a:pt x="466154" y="155448"/>
                      <a:pt x="466154" y="310324"/>
                      <a:pt x="466154" y="467392"/>
                    </a:cubicBezTo>
                    <a:cubicBezTo>
                      <a:pt x="308610" y="467392"/>
                      <a:pt x="157353" y="467392"/>
                      <a:pt x="1429" y="467392"/>
                    </a:cubicBezTo>
                    <a:cubicBezTo>
                      <a:pt x="1429" y="309943"/>
                      <a:pt x="1429" y="154972"/>
                      <a:pt x="1429" y="0"/>
                    </a:cubicBezTo>
                    <a:cubicBezTo>
                      <a:pt x="1429" y="0"/>
                      <a:pt x="0" y="1619"/>
                      <a:pt x="0" y="1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A577D6A-1EC7-478C-829E-ADD8D1C960B0}"/>
                  </a:ext>
                </a:extLst>
              </p:cNvPr>
              <p:cNvSpPr/>
              <p:nvPr/>
            </p:nvSpPr>
            <p:spPr>
              <a:xfrm>
                <a:off x="5626417" y="3353847"/>
                <a:ext cx="464634" cy="467201"/>
              </a:xfrm>
              <a:custGeom>
                <a:avLst/>
                <a:gdLst>
                  <a:gd name="connsiteX0" fmla="*/ 463391 w 464634"/>
                  <a:gd name="connsiteY0" fmla="*/ 0 h 467201"/>
                  <a:gd name="connsiteX1" fmla="*/ 463391 w 464634"/>
                  <a:gd name="connsiteY1" fmla="*/ 467201 h 467201"/>
                  <a:gd name="connsiteX2" fmla="*/ 1524 w 464634"/>
                  <a:gd name="connsiteY2" fmla="*/ 467201 h 467201"/>
                  <a:gd name="connsiteX3" fmla="*/ 1524 w 464634"/>
                  <a:gd name="connsiteY3" fmla="*/ 1810 h 467201"/>
                  <a:gd name="connsiteX4" fmla="*/ 0 w 464634"/>
                  <a:gd name="connsiteY4" fmla="*/ 3143 h 467201"/>
                  <a:gd name="connsiteX5" fmla="*/ 464629 w 464634"/>
                  <a:gd name="connsiteY5" fmla="*/ 1619 h 467201"/>
                  <a:gd name="connsiteX6" fmla="*/ 463391 w 464634"/>
                  <a:gd name="connsiteY6" fmla="*/ 0 h 46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34" h="467201">
                    <a:moveTo>
                      <a:pt x="463391" y="0"/>
                    </a:moveTo>
                    <a:cubicBezTo>
                      <a:pt x="463391" y="154591"/>
                      <a:pt x="463391" y="309277"/>
                      <a:pt x="463391" y="467201"/>
                    </a:cubicBezTo>
                    <a:cubicBezTo>
                      <a:pt x="307943" y="467201"/>
                      <a:pt x="155829" y="467201"/>
                      <a:pt x="1524" y="467201"/>
                    </a:cubicBezTo>
                    <a:cubicBezTo>
                      <a:pt x="1524" y="310801"/>
                      <a:pt x="1524" y="156305"/>
                      <a:pt x="1524" y="1810"/>
                    </a:cubicBezTo>
                    <a:lnTo>
                      <a:pt x="0" y="3143"/>
                    </a:lnTo>
                    <a:cubicBezTo>
                      <a:pt x="154877" y="2667"/>
                      <a:pt x="309848" y="2096"/>
                      <a:pt x="464629" y="1619"/>
                    </a:cubicBezTo>
                    <a:cubicBezTo>
                      <a:pt x="464725" y="1524"/>
                      <a:pt x="463391" y="0"/>
                      <a:pt x="4633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137E478-6E37-45CE-9E4D-163EDC95D355}"/>
                  </a:ext>
                </a:extLst>
              </p:cNvPr>
              <p:cNvSpPr/>
              <p:nvPr/>
            </p:nvSpPr>
            <p:spPr>
              <a:xfrm>
                <a:off x="7970614" y="2896647"/>
                <a:ext cx="458819" cy="457295"/>
              </a:xfrm>
              <a:custGeom>
                <a:avLst/>
                <a:gdLst>
                  <a:gd name="connsiteX0" fmla="*/ 458819 w 458819"/>
                  <a:gd name="connsiteY0" fmla="*/ 0 h 457295"/>
                  <a:gd name="connsiteX1" fmla="*/ 458819 w 458819"/>
                  <a:gd name="connsiteY1" fmla="*/ 457295 h 457295"/>
                  <a:gd name="connsiteX2" fmla="*/ 0 w 458819"/>
                  <a:gd name="connsiteY2" fmla="*/ 457295 h 457295"/>
                  <a:gd name="connsiteX3" fmla="*/ 0 w 458819"/>
                  <a:gd name="connsiteY3" fmla="*/ 0 h 457295"/>
                  <a:gd name="connsiteX4" fmla="*/ 458819 w 458819"/>
                  <a:gd name="connsiteY4" fmla="*/ 0 h 45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19" h="457295">
                    <a:moveTo>
                      <a:pt x="458819" y="0"/>
                    </a:moveTo>
                    <a:cubicBezTo>
                      <a:pt x="458819" y="154210"/>
                      <a:pt x="458819" y="304419"/>
                      <a:pt x="458819" y="457295"/>
                    </a:cubicBezTo>
                    <a:cubicBezTo>
                      <a:pt x="305371" y="457295"/>
                      <a:pt x="154114" y="457295"/>
                      <a:pt x="0" y="457295"/>
                    </a:cubicBezTo>
                    <a:cubicBezTo>
                      <a:pt x="0" y="304324"/>
                      <a:pt x="0" y="153067"/>
                      <a:pt x="0" y="0"/>
                    </a:cubicBezTo>
                    <a:cubicBezTo>
                      <a:pt x="154210" y="0"/>
                      <a:pt x="306610" y="0"/>
                      <a:pt x="45881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4D02F20-99EC-489C-8F9C-8DD5504F428C}"/>
                  </a:ext>
                </a:extLst>
              </p:cNvPr>
              <p:cNvSpPr/>
              <p:nvPr/>
            </p:nvSpPr>
            <p:spPr>
              <a:xfrm>
                <a:off x="465009" y="2894837"/>
                <a:ext cx="465486" cy="460914"/>
              </a:xfrm>
              <a:custGeom>
                <a:avLst/>
                <a:gdLst>
                  <a:gd name="connsiteX0" fmla="*/ 1333 w 465486"/>
                  <a:gd name="connsiteY0" fmla="*/ 460915 h 460914"/>
                  <a:gd name="connsiteX1" fmla="*/ 5525 w 465486"/>
                  <a:gd name="connsiteY1" fmla="*/ 57055 h 460914"/>
                  <a:gd name="connsiteX2" fmla="*/ 5525 w 465486"/>
                  <a:gd name="connsiteY2" fmla="*/ 0 h 460914"/>
                  <a:gd name="connsiteX3" fmla="*/ 465487 w 465486"/>
                  <a:gd name="connsiteY3" fmla="*/ 0 h 460914"/>
                  <a:gd name="connsiteX4" fmla="*/ 465487 w 465486"/>
                  <a:gd name="connsiteY4" fmla="*/ 459391 h 460914"/>
                  <a:gd name="connsiteX5" fmla="*/ 0 w 465486"/>
                  <a:gd name="connsiteY5" fmla="*/ 459391 h 460914"/>
                  <a:gd name="connsiteX6" fmla="*/ 1333 w 465486"/>
                  <a:gd name="connsiteY6" fmla="*/ 460915 h 4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486" h="460914">
                    <a:moveTo>
                      <a:pt x="1333" y="460915"/>
                    </a:moveTo>
                    <a:cubicBezTo>
                      <a:pt x="2762" y="326327"/>
                      <a:pt x="4096" y="191643"/>
                      <a:pt x="5525" y="57055"/>
                    </a:cubicBezTo>
                    <a:cubicBezTo>
                      <a:pt x="5715" y="38481"/>
                      <a:pt x="5525" y="20003"/>
                      <a:pt x="5525" y="0"/>
                    </a:cubicBezTo>
                    <a:cubicBezTo>
                      <a:pt x="162211" y="0"/>
                      <a:pt x="312230" y="0"/>
                      <a:pt x="465487" y="0"/>
                    </a:cubicBezTo>
                    <a:cubicBezTo>
                      <a:pt x="465487" y="153448"/>
                      <a:pt x="465487" y="304705"/>
                      <a:pt x="465487" y="459391"/>
                    </a:cubicBezTo>
                    <a:cubicBezTo>
                      <a:pt x="309658" y="459391"/>
                      <a:pt x="154877" y="459391"/>
                      <a:pt x="0" y="459391"/>
                    </a:cubicBezTo>
                    <a:lnTo>
                      <a:pt x="1333" y="4609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E8233DC-19B0-4E0C-87E3-C901948726E5}"/>
                  </a:ext>
                </a:extLst>
              </p:cNvPr>
              <p:cNvSpPr/>
              <p:nvPr/>
            </p:nvSpPr>
            <p:spPr>
              <a:xfrm>
                <a:off x="5160549" y="2895504"/>
                <a:ext cx="467391" cy="461581"/>
              </a:xfrm>
              <a:custGeom>
                <a:avLst/>
                <a:gdLst>
                  <a:gd name="connsiteX0" fmla="*/ 467392 w 467391"/>
                  <a:gd name="connsiteY0" fmla="*/ 460153 h 461581"/>
                  <a:gd name="connsiteX1" fmla="*/ 0 w 467391"/>
                  <a:gd name="connsiteY1" fmla="*/ 460153 h 461581"/>
                  <a:gd name="connsiteX2" fmla="*/ 0 w 467391"/>
                  <a:gd name="connsiteY2" fmla="*/ 0 h 461581"/>
                  <a:gd name="connsiteX3" fmla="*/ 457391 w 467391"/>
                  <a:gd name="connsiteY3" fmla="*/ 0 h 461581"/>
                  <a:gd name="connsiteX4" fmla="*/ 460153 w 467391"/>
                  <a:gd name="connsiteY4" fmla="*/ 49054 h 461581"/>
                  <a:gd name="connsiteX5" fmla="*/ 460534 w 467391"/>
                  <a:gd name="connsiteY5" fmla="*/ 410337 h 461581"/>
                  <a:gd name="connsiteX6" fmla="*/ 465773 w 467391"/>
                  <a:gd name="connsiteY6" fmla="*/ 461582 h 461581"/>
                  <a:gd name="connsiteX7" fmla="*/ 467392 w 467391"/>
                  <a:gd name="connsiteY7" fmla="*/ 460153 h 46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391" h="461581">
                    <a:moveTo>
                      <a:pt x="467392" y="460153"/>
                    </a:moveTo>
                    <a:cubicBezTo>
                      <a:pt x="312515" y="460153"/>
                      <a:pt x="157639" y="460153"/>
                      <a:pt x="0" y="460153"/>
                    </a:cubicBezTo>
                    <a:cubicBezTo>
                      <a:pt x="0" y="305276"/>
                      <a:pt x="0" y="154019"/>
                      <a:pt x="0" y="0"/>
                    </a:cubicBezTo>
                    <a:cubicBezTo>
                      <a:pt x="151829" y="0"/>
                      <a:pt x="301847" y="0"/>
                      <a:pt x="457391" y="0"/>
                    </a:cubicBezTo>
                    <a:cubicBezTo>
                      <a:pt x="458343" y="15621"/>
                      <a:pt x="460153" y="32385"/>
                      <a:pt x="460153" y="49054"/>
                    </a:cubicBezTo>
                    <a:cubicBezTo>
                      <a:pt x="460439" y="169450"/>
                      <a:pt x="460058" y="289941"/>
                      <a:pt x="460534" y="410337"/>
                    </a:cubicBezTo>
                    <a:cubicBezTo>
                      <a:pt x="460629" y="427482"/>
                      <a:pt x="463963" y="444532"/>
                      <a:pt x="465773" y="461582"/>
                    </a:cubicBezTo>
                    <a:cubicBezTo>
                      <a:pt x="465963" y="461486"/>
                      <a:pt x="467392" y="460153"/>
                      <a:pt x="467392" y="460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938CF30-C19B-4CFA-B206-B7CC6583F07E}"/>
                  </a:ext>
                </a:extLst>
              </p:cNvPr>
              <p:cNvSpPr/>
              <p:nvPr/>
            </p:nvSpPr>
            <p:spPr>
              <a:xfrm>
                <a:off x="4857" y="3354228"/>
                <a:ext cx="461581" cy="467391"/>
              </a:xfrm>
              <a:custGeom>
                <a:avLst/>
                <a:gdLst>
                  <a:gd name="connsiteX0" fmla="*/ 460153 w 461581"/>
                  <a:gd name="connsiteY0" fmla="*/ 0 h 467391"/>
                  <a:gd name="connsiteX1" fmla="*/ 460153 w 461581"/>
                  <a:gd name="connsiteY1" fmla="*/ 467392 h 467391"/>
                  <a:gd name="connsiteX2" fmla="*/ 0 w 461581"/>
                  <a:gd name="connsiteY2" fmla="*/ 467392 h 467391"/>
                  <a:gd name="connsiteX3" fmla="*/ 0 w 461581"/>
                  <a:gd name="connsiteY3" fmla="*/ 9906 h 467391"/>
                  <a:gd name="connsiteX4" fmla="*/ 48959 w 461581"/>
                  <a:gd name="connsiteY4" fmla="*/ 7048 h 467391"/>
                  <a:gd name="connsiteX5" fmla="*/ 410337 w 461581"/>
                  <a:gd name="connsiteY5" fmla="*/ 6667 h 467391"/>
                  <a:gd name="connsiteX6" fmla="*/ 461582 w 461581"/>
                  <a:gd name="connsiteY6" fmla="*/ 1429 h 467391"/>
                  <a:gd name="connsiteX7" fmla="*/ 460153 w 461581"/>
                  <a:gd name="connsiteY7" fmla="*/ 0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581" h="467391">
                    <a:moveTo>
                      <a:pt x="460153" y="0"/>
                    </a:moveTo>
                    <a:cubicBezTo>
                      <a:pt x="460153" y="154877"/>
                      <a:pt x="460153" y="309848"/>
                      <a:pt x="460153" y="467392"/>
                    </a:cubicBezTo>
                    <a:cubicBezTo>
                      <a:pt x="305372" y="467392"/>
                      <a:pt x="154115" y="467392"/>
                      <a:pt x="0" y="467392"/>
                    </a:cubicBezTo>
                    <a:cubicBezTo>
                      <a:pt x="0" y="315563"/>
                      <a:pt x="0" y="165544"/>
                      <a:pt x="0" y="9906"/>
                    </a:cubicBezTo>
                    <a:cubicBezTo>
                      <a:pt x="15621" y="8953"/>
                      <a:pt x="32290" y="7144"/>
                      <a:pt x="48959" y="7048"/>
                    </a:cubicBezTo>
                    <a:cubicBezTo>
                      <a:pt x="169450" y="6763"/>
                      <a:pt x="289846" y="7144"/>
                      <a:pt x="410337" y="6667"/>
                    </a:cubicBezTo>
                    <a:cubicBezTo>
                      <a:pt x="427482" y="6572"/>
                      <a:pt x="444532" y="3334"/>
                      <a:pt x="461582" y="1429"/>
                    </a:cubicBezTo>
                    <a:cubicBezTo>
                      <a:pt x="461486" y="1524"/>
                      <a:pt x="460153" y="0"/>
                      <a:pt x="46015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9E6EDC0A-565E-473C-B831-52DBC2419B0C}"/>
                  </a:ext>
                </a:extLst>
              </p:cNvPr>
              <p:cNvSpPr/>
              <p:nvPr/>
            </p:nvSpPr>
            <p:spPr>
              <a:xfrm>
                <a:off x="10313002" y="3363657"/>
                <a:ext cx="457200" cy="457771"/>
              </a:xfrm>
              <a:custGeom>
                <a:avLst/>
                <a:gdLst>
                  <a:gd name="connsiteX0" fmla="*/ 0 w 457200"/>
                  <a:gd name="connsiteY0" fmla="*/ 0 h 457771"/>
                  <a:gd name="connsiteX1" fmla="*/ 457200 w 457200"/>
                  <a:gd name="connsiteY1" fmla="*/ 0 h 457771"/>
                  <a:gd name="connsiteX2" fmla="*/ 457200 w 457200"/>
                  <a:gd name="connsiteY2" fmla="*/ 457771 h 457771"/>
                  <a:gd name="connsiteX3" fmla="*/ 0 w 457200"/>
                  <a:gd name="connsiteY3" fmla="*/ 457771 h 457771"/>
                  <a:gd name="connsiteX4" fmla="*/ 0 w 457200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771">
                    <a:moveTo>
                      <a:pt x="0" y="0"/>
                    </a:moveTo>
                    <a:cubicBezTo>
                      <a:pt x="153638" y="0"/>
                      <a:pt x="303752" y="0"/>
                      <a:pt x="457200" y="0"/>
                    </a:cubicBezTo>
                    <a:cubicBezTo>
                      <a:pt x="457200" y="152686"/>
                      <a:pt x="457200" y="303752"/>
                      <a:pt x="457200" y="457771"/>
                    </a:cubicBezTo>
                    <a:cubicBezTo>
                      <a:pt x="305086" y="457771"/>
                      <a:pt x="153829" y="457771"/>
                      <a:pt x="0" y="457771"/>
                    </a:cubicBezTo>
                    <a:cubicBezTo>
                      <a:pt x="0" y="305657"/>
                      <a:pt x="0" y="155543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33C5B97-6D3F-4D26-95EA-C815B5CCA463}"/>
                  </a:ext>
                </a:extLst>
              </p:cNvPr>
              <p:cNvSpPr/>
              <p:nvPr/>
            </p:nvSpPr>
            <p:spPr>
              <a:xfrm>
                <a:off x="9376219" y="3364420"/>
                <a:ext cx="458628" cy="456818"/>
              </a:xfrm>
              <a:custGeom>
                <a:avLst/>
                <a:gdLst>
                  <a:gd name="connsiteX0" fmla="*/ 0 w 458628"/>
                  <a:gd name="connsiteY0" fmla="*/ 456819 h 456818"/>
                  <a:gd name="connsiteX1" fmla="*/ 0 w 458628"/>
                  <a:gd name="connsiteY1" fmla="*/ 0 h 456818"/>
                  <a:gd name="connsiteX2" fmla="*/ 458629 w 458628"/>
                  <a:gd name="connsiteY2" fmla="*/ 0 h 456818"/>
                  <a:gd name="connsiteX3" fmla="*/ 458629 w 458628"/>
                  <a:gd name="connsiteY3" fmla="*/ 456819 h 456818"/>
                  <a:gd name="connsiteX4" fmla="*/ 0 w 458628"/>
                  <a:gd name="connsiteY4" fmla="*/ 456819 h 4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28" h="456818">
                    <a:moveTo>
                      <a:pt x="0" y="456819"/>
                    </a:moveTo>
                    <a:cubicBezTo>
                      <a:pt x="0" y="303086"/>
                      <a:pt x="0" y="153067"/>
                      <a:pt x="0" y="0"/>
                    </a:cubicBezTo>
                    <a:cubicBezTo>
                      <a:pt x="152781" y="0"/>
                      <a:pt x="303943" y="0"/>
                      <a:pt x="458629" y="0"/>
                    </a:cubicBezTo>
                    <a:cubicBezTo>
                      <a:pt x="458629" y="152114"/>
                      <a:pt x="458629" y="302895"/>
                      <a:pt x="458629" y="456819"/>
                    </a:cubicBezTo>
                    <a:cubicBezTo>
                      <a:pt x="306895" y="456819"/>
                      <a:pt x="155829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2BFDC96-9147-4FA1-974F-BDBCFF4E654D}"/>
                  </a:ext>
                </a:extLst>
              </p:cNvPr>
              <p:cNvSpPr/>
              <p:nvPr/>
            </p:nvSpPr>
            <p:spPr>
              <a:xfrm>
                <a:off x="8437435" y="3364705"/>
                <a:ext cx="458533" cy="456437"/>
              </a:xfrm>
              <a:custGeom>
                <a:avLst/>
                <a:gdLst>
                  <a:gd name="connsiteX0" fmla="*/ 0 w 458533"/>
                  <a:gd name="connsiteY0" fmla="*/ 456438 h 456437"/>
                  <a:gd name="connsiteX1" fmla="*/ 0 w 458533"/>
                  <a:gd name="connsiteY1" fmla="*/ 0 h 456437"/>
                  <a:gd name="connsiteX2" fmla="*/ 458534 w 458533"/>
                  <a:gd name="connsiteY2" fmla="*/ 0 h 456437"/>
                  <a:gd name="connsiteX3" fmla="*/ 458534 w 458533"/>
                  <a:gd name="connsiteY3" fmla="*/ 456438 h 456437"/>
                  <a:gd name="connsiteX4" fmla="*/ 0 w 458533"/>
                  <a:gd name="connsiteY4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33" h="456437">
                    <a:moveTo>
                      <a:pt x="0" y="456438"/>
                    </a:moveTo>
                    <a:cubicBezTo>
                      <a:pt x="0" y="302990"/>
                      <a:pt x="0" y="153257"/>
                      <a:pt x="0" y="0"/>
                    </a:cubicBezTo>
                    <a:cubicBezTo>
                      <a:pt x="152971" y="0"/>
                      <a:pt x="304133" y="0"/>
                      <a:pt x="458534" y="0"/>
                    </a:cubicBezTo>
                    <a:cubicBezTo>
                      <a:pt x="458534" y="151448"/>
                      <a:pt x="458534" y="302323"/>
                      <a:pt x="458534" y="456438"/>
                    </a:cubicBezTo>
                    <a:cubicBezTo>
                      <a:pt x="307181" y="456438"/>
                      <a:pt x="156020" y="456438"/>
                      <a:pt x="0" y="456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9F178D2-0FB1-4887-AB0E-BC080D988138}"/>
                  </a:ext>
                </a:extLst>
              </p:cNvPr>
              <p:cNvSpPr/>
              <p:nvPr/>
            </p:nvSpPr>
            <p:spPr>
              <a:xfrm>
                <a:off x="6564058" y="3364896"/>
                <a:ext cx="457961" cy="455294"/>
              </a:xfrm>
              <a:custGeom>
                <a:avLst/>
                <a:gdLst>
                  <a:gd name="connsiteX0" fmla="*/ 0 w 457961"/>
                  <a:gd name="connsiteY0" fmla="*/ 455295 h 455294"/>
                  <a:gd name="connsiteX1" fmla="*/ 0 w 457961"/>
                  <a:gd name="connsiteY1" fmla="*/ 0 h 455294"/>
                  <a:gd name="connsiteX2" fmla="*/ 457962 w 457961"/>
                  <a:gd name="connsiteY2" fmla="*/ 0 h 455294"/>
                  <a:gd name="connsiteX3" fmla="*/ 457962 w 457961"/>
                  <a:gd name="connsiteY3" fmla="*/ 455295 h 455294"/>
                  <a:gd name="connsiteX4" fmla="*/ 0 w 457961"/>
                  <a:gd name="connsiteY4" fmla="*/ 455295 h 45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61" h="455294">
                    <a:moveTo>
                      <a:pt x="0" y="455295"/>
                    </a:moveTo>
                    <a:cubicBezTo>
                      <a:pt x="0" y="303562"/>
                      <a:pt x="0" y="153638"/>
                      <a:pt x="0" y="0"/>
                    </a:cubicBezTo>
                    <a:cubicBezTo>
                      <a:pt x="152876" y="0"/>
                      <a:pt x="303943" y="0"/>
                      <a:pt x="457962" y="0"/>
                    </a:cubicBezTo>
                    <a:cubicBezTo>
                      <a:pt x="457962" y="151257"/>
                      <a:pt x="457962" y="301181"/>
                      <a:pt x="457962" y="455295"/>
                    </a:cubicBezTo>
                    <a:cubicBezTo>
                      <a:pt x="307753" y="455295"/>
                      <a:pt x="156686" y="455295"/>
                      <a:pt x="0" y="455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BA34AF1-04CA-49A2-B93E-EA59AA236F39}"/>
                  </a:ext>
                </a:extLst>
              </p:cNvPr>
              <p:cNvSpPr/>
              <p:nvPr/>
            </p:nvSpPr>
            <p:spPr>
              <a:xfrm>
                <a:off x="7503318" y="3364420"/>
                <a:ext cx="458057" cy="457962"/>
              </a:xfrm>
              <a:custGeom>
                <a:avLst/>
                <a:gdLst>
                  <a:gd name="connsiteX0" fmla="*/ 458058 w 458057"/>
                  <a:gd name="connsiteY0" fmla="*/ 457962 h 457962"/>
                  <a:gd name="connsiteX1" fmla="*/ 0 w 458057"/>
                  <a:gd name="connsiteY1" fmla="*/ 457962 h 457962"/>
                  <a:gd name="connsiteX2" fmla="*/ 0 w 458057"/>
                  <a:gd name="connsiteY2" fmla="*/ 0 h 457962"/>
                  <a:gd name="connsiteX3" fmla="*/ 458058 w 458057"/>
                  <a:gd name="connsiteY3" fmla="*/ 0 h 457962"/>
                  <a:gd name="connsiteX4" fmla="*/ 458058 w 458057"/>
                  <a:gd name="connsiteY4" fmla="*/ 457962 h 45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057" h="457962">
                    <a:moveTo>
                      <a:pt x="458058" y="457962"/>
                    </a:moveTo>
                    <a:cubicBezTo>
                      <a:pt x="303371" y="457962"/>
                      <a:pt x="153162" y="457962"/>
                      <a:pt x="0" y="457962"/>
                    </a:cubicBezTo>
                    <a:cubicBezTo>
                      <a:pt x="0" y="304800"/>
                      <a:pt x="0" y="153543"/>
                      <a:pt x="0" y="0"/>
                    </a:cubicBezTo>
                    <a:cubicBezTo>
                      <a:pt x="153162" y="0"/>
                      <a:pt x="304514" y="0"/>
                      <a:pt x="458058" y="0"/>
                    </a:cubicBezTo>
                    <a:cubicBezTo>
                      <a:pt x="458058" y="153162"/>
                      <a:pt x="458058" y="303086"/>
                      <a:pt x="458058" y="457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57B4BC2-07D5-40B5-AB61-833E5FDBC4F4}"/>
                  </a:ext>
                </a:extLst>
              </p:cNvPr>
              <p:cNvSpPr/>
              <p:nvPr/>
            </p:nvSpPr>
            <p:spPr>
              <a:xfrm>
                <a:off x="11252548" y="3364324"/>
                <a:ext cx="456723" cy="458057"/>
              </a:xfrm>
              <a:custGeom>
                <a:avLst/>
                <a:gdLst>
                  <a:gd name="connsiteX0" fmla="*/ 0 w 456723"/>
                  <a:gd name="connsiteY0" fmla="*/ 0 h 458057"/>
                  <a:gd name="connsiteX1" fmla="*/ 456723 w 456723"/>
                  <a:gd name="connsiteY1" fmla="*/ 0 h 458057"/>
                  <a:gd name="connsiteX2" fmla="*/ 456723 w 456723"/>
                  <a:gd name="connsiteY2" fmla="*/ 458057 h 458057"/>
                  <a:gd name="connsiteX3" fmla="*/ 0 w 456723"/>
                  <a:gd name="connsiteY3" fmla="*/ 458057 h 458057"/>
                  <a:gd name="connsiteX4" fmla="*/ 0 w 456723"/>
                  <a:gd name="connsiteY4" fmla="*/ 0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8057">
                    <a:moveTo>
                      <a:pt x="0" y="0"/>
                    </a:moveTo>
                    <a:cubicBezTo>
                      <a:pt x="151448" y="0"/>
                      <a:pt x="302609" y="0"/>
                      <a:pt x="456723" y="0"/>
                    </a:cubicBezTo>
                    <a:cubicBezTo>
                      <a:pt x="456723" y="153734"/>
                      <a:pt x="456723" y="304895"/>
                      <a:pt x="456723" y="458057"/>
                    </a:cubicBezTo>
                    <a:cubicBezTo>
                      <a:pt x="303752" y="458057"/>
                      <a:pt x="153638" y="458057"/>
                      <a:pt x="0" y="458057"/>
                    </a:cubicBezTo>
                    <a:cubicBezTo>
                      <a:pt x="0" y="305657"/>
                      <a:pt x="0" y="15440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F0BC304A-2D86-4801-A265-E21CBA5D2533}"/>
                  </a:ext>
                </a:extLst>
              </p:cNvPr>
              <p:cNvSpPr/>
              <p:nvPr/>
            </p:nvSpPr>
            <p:spPr>
              <a:xfrm>
                <a:off x="943069" y="3364229"/>
                <a:ext cx="455390" cy="456819"/>
              </a:xfrm>
              <a:custGeom>
                <a:avLst/>
                <a:gdLst>
                  <a:gd name="connsiteX0" fmla="*/ 0 w 455390"/>
                  <a:gd name="connsiteY0" fmla="*/ 456819 h 456819"/>
                  <a:gd name="connsiteX1" fmla="*/ 0 w 455390"/>
                  <a:gd name="connsiteY1" fmla="*/ 0 h 456819"/>
                  <a:gd name="connsiteX2" fmla="*/ 455390 w 455390"/>
                  <a:gd name="connsiteY2" fmla="*/ 0 h 456819"/>
                  <a:gd name="connsiteX3" fmla="*/ 455390 w 455390"/>
                  <a:gd name="connsiteY3" fmla="*/ 456819 h 456819"/>
                  <a:gd name="connsiteX4" fmla="*/ 0 w 455390"/>
                  <a:gd name="connsiteY4" fmla="*/ 456819 h 4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6819">
                    <a:moveTo>
                      <a:pt x="0" y="456819"/>
                    </a:moveTo>
                    <a:cubicBezTo>
                      <a:pt x="0" y="302990"/>
                      <a:pt x="0" y="153067"/>
                      <a:pt x="0" y="0"/>
                    </a:cubicBezTo>
                    <a:cubicBezTo>
                      <a:pt x="151638" y="0"/>
                      <a:pt x="301371" y="0"/>
                      <a:pt x="455390" y="0"/>
                    </a:cubicBezTo>
                    <a:cubicBezTo>
                      <a:pt x="455390" y="151733"/>
                      <a:pt x="455390" y="302609"/>
                      <a:pt x="455390" y="456819"/>
                    </a:cubicBezTo>
                    <a:cubicBezTo>
                      <a:pt x="306324" y="456819"/>
                      <a:pt x="155353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A338550-2E3C-4E9A-AE18-C07F9FD75D9C}"/>
                  </a:ext>
                </a:extLst>
              </p:cNvPr>
              <p:cNvSpPr/>
              <p:nvPr/>
            </p:nvSpPr>
            <p:spPr>
              <a:xfrm>
                <a:off x="4691538" y="3364039"/>
                <a:ext cx="455390" cy="458152"/>
              </a:xfrm>
              <a:custGeom>
                <a:avLst/>
                <a:gdLst>
                  <a:gd name="connsiteX0" fmla="*/ 455390 w 455390"/>
                  <a:gd name="connsiteY0" fmla="*/ 458153 h 458152"/>
                  <a:gd name="connsiteX1" fmla="*/ 0 w 455390"/>
                  <a:gd name="connsiteY1" fmla="*/ 458153 h 458152"/>
                  <a:gd name="connsiteX2" fmla="*/ 0 w 455390"/>
                  <a:gd name="connsiteY2" fmla="*/ 0 h 458152"/>
                  <a:gd name="connsiteX3" fmla="*/ 455390 w 455390"/>
                  <a:gd name="connsiteY3" fmla="*/ 0 h 458152"/>
                  <a:gd name="connsiteX4" fmla="*/ 455390 w 455390"/>
                  <a:gd name="connsiteY4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8152">
                    <a:moveTo>
                      <a:pt x="455390" y="458153"/>
                    </a:moveTo>
                    <a:cubicBezTo>
                      <a:pt x="301657" y="458153"/>
                      <a:pt x="151924" y="458153"/>
                      <a:pt x="0" y="458153"/>
                    </a:cubicBezTo>
                    <a:cubicBezTo>
                      <a:pt x="0" y="304990"/>
                      <a:pt x="0" y="153924"/>
                      <a:pt x="0" y="0"/>
                    </a:cubicBezTo>
                    <a:cubicBezTo>
                      <a:pt x="152495" y="0"/>
                      <a:pt x="302229" y="0"/>
                      <a:pt x="455390" y="0"/>
                    </a:cubicBezTo>
                    <a:cubicBezTo>
                      <a:pt x="455390" y="152305"/>
                      <a:pt x="455390" y="303181"/>
                      <a:pt x="455390" y="458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9C409E2-902B-4AC5-84B7-86E0CC297A28}"/>
                  </a:ext>
                </a:extLst>
              </p:cNvPr>
              <p:cNvSpPr/>
              <p:nvPr/>
            </p:nvSpPr>
            <p:spPr>
              <a:xfrm>
                <a:off x="7034116" y="2896361"/>
                <a:ext cx="456723" cy="457485"/>
              </a:xfrm>
              <a:custGeom>
                <a:avLst/>
                <a:gdLst>
                  <a:gd name="connsiteX0" fmla="*/ 0 w 456723"/>
                  <a:gd name="connsiteY0" fmla="*/ 457486 h 457485"/>
                  <a:gd name="connsiteX1" fmla="*/ 0 w 456723"/>
                  <a:gd name="connsiteY1" fmla="*/ 0 h 457485"/>
                  <a:gd name="connsiteX2" fmla="*/ 456724 w 456723"/>
                  <a:gd name="connsiteY2" fmla="*/ 0 h 457485"/>
                  <a:gd name="connsiteX3" fmla="*/ 456724 w 456723"/>
                  <a:gd name="connsiteY3" fmla="*/ 457486 h 457485"/>
                  <a:gd name="connsiteX4" fmla="*/ 0 w 456723"/>
                  <a:gd name="connsiteY4" fmla="*/ 457486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7485">
                    <a:moveTo>
                      <a:pt x="0" y="457486"/>
                    </a:moveTo>
                    <a:cubicBezTo>
                      <a:pt x="0" y="303848"/>
                      <a:pt x="0" y="153734"/>
                      <a:pt x="0" y="0"/>
                    </a:cubicBezTo>
                    <a:cubicBezTo>
                      <a:pt x="151924" y="0"/>
                      <a:pt x="302705" y="0"/>
                      <a:pt x="456724" y="0"/>
                    </a:cubicBezTo>
                    <a:cubicBezTo>
                      <a:pt x="456724" y="152591"/>
                      <a:pt x="456724" y="303657"/>
                      <a:pt x="456724" y="457486"/>
                    </a:cubicBezTo>
                    <a:cubicBezTo>
                      <a:pt x="304895" y="457486"/>
                      <a:pt x="155163" y="457486"/>
                      <a:pt x="0" y="4574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E1AC9B9D-0185-4424-8403-61CFEF2559CA}"/>
                  </a:ext>
                </a:extLst>
              </p:cNvPr>
              <p:cNvSpPr/>
              <p:nvPr/>
            </p:nvSpPr>
            <p:spPr>
              <a:xfrm>
                <a:off x="8909970" y="2895027"/>
                <a:ext cx="454818" cy="458628"/>
              </a:xfrm>
              <a:custGeom>
                <a:avLst/>
                <a:gdLst>
                  <a:gd name="connsiteX0" fmla="*/ 0 w 454818"/>
                  <a:gd name="connsiteY0" fmla="*/ 0 h 458628"/>
                  <a:gd name="connsiteX1" fmla="*/ 454819 w 454818"/>
                  <a:gd name="connsiteY1" fmla="*/ 0 h 458628"/>
                  <a:gd name="connsiteX2" fmla="*/ 454819 w 454818"/>
                  <a:gd name="connsiteY2" fmla="*/ 458629 h 458628"/>
                  <a:gd name="connsiteX3" fmla="*/ 0 w 454818"/>
                  <a:gd name="connsiteY3" fmla="*/ 458629 h 458628"/>
                  <a:gd name="connsiteX4" fmla="*/ 0 w 45481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18" h="458628">
                    <a:moveTo>
                      <a:pt x="0" y="0"/>
                    </a:moveTo>
                    <a:cubicBezTo>
                      <a:pt x="151829" y="0"/>
                      <a:pt x="301657" y="0"/>
                      <a:pt x="454819" y="0"/>
                    </a:cubicBezTo>
                    <a:cubicBezTo>
                      <a:pt x="454819" y="153257"/>
                      <a:pt x="454819" y="304419"/>
                      <a:pt x="454819" y="458629"/>
                    </a:cubicBezTo>
                    <a:cubicBezTo>
                      <a:pt x="304038" y="458629"/>
                      <a:pt x="154210" y="458629"/>
                      <a:pt x="0" y="458629"/>
                    </a:cubicBezTo>
                    <a:cubicBezTo>
                      <a:pt x="0" y="306800"/>
                      <a:pt x="0" y="15468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9F621B1-B2DC-4DF2-B94D-CC174A79C4FC}"/>
                  </a:ext>
                </a:extLst>
              </p:cNvPr>
              <p:cNvSpPr/>
              <p:nvPr/>
            </p:nvSpPr>
            <p:spPr>
              <a:xfrm>
                <a:off x="10784204" y="2895027"/>
                <a:ext cx="454438" cy="458628"/>
              </a:xfrm>
              <a:custGeom>
                <a:avLst/>
                <a:gdLst>
                  <a:gd name="connsiteX0" fmla="*/ 0 w 454438"/>
                  <a:gd name="connsiteY0" fmla="*/ 0 h 458628"/>
                  <a:gd name="connsiteX1" fmla="*/ 454439 w 454438"/>
                  <a:gd name="connsiteY1" fmla="*/ 0 h 458628"/>
                  <a:gd name="connsiteX2" fmla="*/ 454439 w 454438"/>
                  <a:gd name="connsiteY2" fmla="*/ 458629 h 458628"/>
                  <a:gd name="connsiteX3" fmla="*/ 0 w 454438"/>
                  <a:gd name="connsiteY3" fmla="*/ 458629 h 458628"/>
                  <a:gd name="connsiteX4" fmla="*/ 0 w 45443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438" h="458628">
                    <a:moveTo>
                      <a:pt x="0" y="0"/>
                    </a:moveTo>
                    <a:cubicBezTo>
                      <a:pt x="152210" y="0"/>
                      <a:pt x="301848" y="0"/>
                      <a:pt x="454439" y="0"/>
                    </a:cubicBezTo>
                    <a:cubicBezTo>
                      <a:pt x="454439" y="153353"/>
                      <a:pt x="454439" y="304514"/>
                      <a:pt x="454439" y="458629"/>
                    </a:cubicBezTo>
                    <a:cubicBezTo>
                      <a:pt x="303657" y="458629"/>
                      <a:pt x="154020" y="458629"/>
                      <a:pt x="0" y="458629"/>
                    </a:cubicBezTo>
                    <a:cubicBezTo>
                      <a:pt x="0" y="306610"/>
                      <a:pt x="0" y="1544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EB14C9C7-E0D3-46AD-949A-37683DB20CF8}"/>
                  </a:ext>
                </a:extLst>
              </p:cNvPr>
              <p:cNvSpPr/>
              <p:nvPr/>
            </p:nvSpPr>
            <p:spPr>
              <a:xfrm>
                <a:off x="2817685" y="3364134"/>
                <a:ext cx="455104" cy="458057"/>
              </a:xfrm>
              <a:custGeom>
                <a:avLst/>
                <a:gdLst>
                  <a:gd name="connsiteX0" fmla="*/ 455105 w 455104"/>
                  <a:gd name="connsiteY0" fmla="*/ 458057 h 458057"/>
                  <a:gd name="connsiteX1" fmla="*/ 0 w 455104"/>
                  <a:gd name="connsiteY1" fmla="*/ 458057 h 458057"/>
                  <a:gd name="connsiteX2" fmla="*/ 0 w 455104"/>
                  <a:gd name="connsiteY2" fmla="*/ 0 h 458057"/>
                  <a:gd name="connsiteX3" fmla="*/ 455105 w 455104"/>
                  <a:gd name="connsiteY3" fmla="*/ 0 h 458057"/>
                  <a:gd name="connsiteX4" fmla="*/ 455105 w 455104"/>
                  <a:gd name="connsiteY4" fmla="*/ 458057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04" h="458057">
                    <a:moveTo>
                      <a:pt x="455105" y="458057"/>
                    </a:moveTo>
                    <a:cubicBezTo>
                      <a:pt x="302514" y="458057"/>
                      <a:pt x="152781" y="458057"/>
                      <a:pt x="0" y="458057"/>
                    </a:cubicBezTo>
                    <a:cubicBezTo>
                      <a:pt x="0" y="304895"/>
                      <a:pt x="0" y="153924"/>
                      <a:pt x="0" y="0"/>
                    </a:cubicBezTo>
                    <a:cubicBezTo>
                      <a:pt x="151543" y="0"/>
                      <a:pt x="301276" y="0"/>
                      <a:pt x="455105" y="0"/>
                    </a:cubicBezTo>
                    <a:cubicBezTo>
                      <a:pt x="455105" y="151733"/>
                      <a:pt x="455105" y="302514"/>
                      <a:pt x="455105" y="458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121">
              <a:extLst>
                <a:ext uri="{FF2B5EF4-FFF2-40B4-BE49-F238E27FC236}">
                  <a16:creationId xmlns:a16="http://schemas.microsoft.com/office/drawing/2014/main" id="{D82E0D92-E241-404E-84C7-4D16ABBE40CA}"/>
                </a:ext>
              </a:extLst>
            </p:cNvPr>
            <p:cNvGrpSpPr/>
            <p:nvPr/>
          </p:nvGrpSpPr>
          <p:grpSpPr>
            <a:xfrm flipV="1">
              <a:off x="8626" y="6319417"/>
              <a:ext cx="6096000" cy="538583"/>
              <a:chOff x="4762" y="2890837"/>
              <a:chExt cx="12182475" cy="1076325"/>
            </a:xfrm>
            <a:grpFill/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B66A3F4-F2A1-4281-AA0F-4C6D104A4939}"/>
                  </a:ext>
                </a:extLst>
              </p:cNvPr>
              <p:cNvSpPr/>
              <p:nvPr/>
            </p:nvSpPr>
            <p:spPr>
              <a:xfrm>
                <a:off x="4857" y="3899629"/>
                <a:ext cx="12177807" cy="67722"/>
              </a:xfrm>
              <a:custGeom>
                <a:avLst/>
                <a:gdLst>
                  <a:gd name="connsiteX0" fmla="*/ 12177713 w 12177807"/>
                  <a:gd name="connsiteY0" fmla="*/ 66675 h 67722"/>
                  <a:gd name="connsiteX1" fmla="*/ 12111133 w 12177807"/>
                  <a:gd name="connsiteY1" fmla="*/ 67723 h 67722"/>
                  <a:gd name="connsiteX2" fmla="*/ 72962 w 12177807"/>
                  <a:gd name="connsiteY2" fmla="*/ 67723 h 67722"/>
                  <a:gd name="connsiteX3" fmla="*/ 0 w 12177807"/>
                  <a:gd name="connsiteY3" fmla="*/ 67723 h 67722"/>
                  <a:gd name="connsiteX4" fmla="*/ 0 w 12177807"/>
                  <a:gd name="connsiteY4" fmla="*/ 0 h 67722"/>
                  <a:gd name="connsiteX5" fmla="*/ 12177808 w 12177807"/>
                  <a:gd name="connsiteY5" fmla="*/ 0 h 67722"/>
                  <a:gd name="connsiteX6" fmla="*/ 12177713 w 12177807"/>
                  <a:gd name="connsiteY6" fmla="*/ 6667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77807" h="67722">
                    <a:moveTo>
                      <a:pt x="12177713" y="66675"/>
                    </a:moveTo>
                    <a:cubicBezTo>
                      <a:pt x="12155520" y="67056"/>
                      <a:pt x="12133326" y="67723"/>
                      <a:pt x="12111133" y="67723"/>
                    </a:cubicBezTo>
                    <a:cubicBezTo>
                      <a:pt x="8098441" y="67723"/>
                      <a:pt x="4085654" y="67723"/>
                      <a:pt x="72962" y="67723"/>
                    </a:cubicBezTo>
                    <a:cubicBezTo>
                      <a:pt x="49530" y="67723"/>
                      <a:pt x="26003" y="67723"/>
                      <a:pt x="0" y="67723"/>
                    </a:cubicBezTo>
                    <a:cubicBezTo>
                      <a:pt x="0" y="44767"/>
                      <a:pt x="0" y="26384"/>
                      <a:pt x="0" y="0"/>
                    </a:cubicBezTo>
                    <a:cubicBezTo>
                      <a:pt x="4058793" y="0"/>
                      <a:pt x="8118253" y="0"/>
                      <a:pt x="12177808" y="0"/>
                    </a:cubicBezTo>
                    <a:cubicBezTo>
                      <a:pt x="12177713" y="22288"/>
                      <a:pt x="12177713" y="44482"/>
                      <a:pt x="1217771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FCAE958-6CE2-4E2C-A59D-729BAE3F3EE5}"/>
                  </a:ext>
                </a:extLst>
              </p:cNvPr>
              <p:cNvSpPr/>
              <p:nvPr/>
            </p:nvSpPr>
            <p:spPr>
              <a:xfrm>
                <a:off x="11719845" y="2890837"/>
                <a:ext cx="462724" cy="466343"/>
              </a:xfrm>
              <a:custGeom>
                <a:avLst/>
                <a:gdLst>
                  <a:gd name="connsiteX0" fmla="*/ 462724 w 462724"/>
                  <a:gd name="connsiteY0" fmla="*/ 466344 h 466343"/>
                  <a:gd name="connsiteX1" fmla="*/ 0 w 462724"/>
                  <a:gd name="connsiteY1" fmla="*/ 466344 h 466343"/>
                  <a:gd name="connsiteX2" fmla="*/ 0 w 462724"/>
                  <a:gd name="connsiteY2" fmla="*/ 0 h 466343"/>
                  <a:gd name="connsiteX3" fmla="*/ 462724 w 462724"/>
                  <a:gd name="connsiteY3" fmla="*/ 0 h 466343"/>
                  <a:gd name="connsiteX4" fmla="*/ 462724 w 462724"/>
                  <a:gd name="connsiteY4" fmla="*/ 466344 h 46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724" h="466343">
                    <a:moveTo>
                      <a:pt x="462724" y="466344"/>
                    </a:moveTo>
                    <a:cubicBezTo>
                      <a:pt x="309467" y="466344"/>
                      <a:pt x="156304" y="466344"/>
                      <a:pt x="0" y="466344"/>
                    </a:cubicBezTo>
                    <a:cubicBezTo>
                      <a:pt x="0" y="311182"/>
                      <a:pt x="0" y="160020"/>
                      <a:pt x="0" y="0"/>
                    </a:cubicBezTo>
                    <a:cubicBezTo>
                      <a:pt x="154019" y="0"/>
                      <a:pt x="308324" y="0"/>
                      <a:pt x="462724" y="0"/>
                    </a:cubicBezTo>
                    <a:cubicBezTo>
                      <a:pt x="462724" y="155448"/>
                      <a:pt x="462724" y="310896"/>
                      <a:pt x="462724" y="466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0FA32CC-9EA1-46E7-BBAD-91D9964CD839}"/>
                  </a:ext>
                </a:extLst>
              </p:cNvPr>
              <p:cNvSpPr/>
              <p:nvPr/>
            </p:nvSpPr>
            <p:spPr>
              <a:xfrm>
                <a:off x="1412366" y="2895980"/>
                <a:ext cx="463677" cy="459962"/>
              </a:xfrm>
              <a:custGeom>
                <a:avLst/>
                <a:gdLst>
                  <a:gd name="connsiteX0" fmla="*/ 463677 w 463677"/>
                  <a:gd name="connsiteY0" fmla="*/ 458438 h 459962"/>
                  <a:gd name="connsiteX1" fmla="*/ 0 w 463677"/>
                  <a:gd name="connsiteY1" fmla="*/ 458438 h 459962"/>
                  <a:gd name="connsiteX2" fmla="*/ 0 w 463677"/>
                  <a:gd name="connsiteY2" fmla="*/ 0 h 459962"/>
                  <a:gd name="connsiteX3" fmla="*/ 462248 w 463677"/>
                  <a:gd name="connsiteY3" fmla="*/ 0 h 459962"/>
                  <a:gd name="connsiteX4" fmla="*/ 462248 w 463677"/>
                  <a:gd name="connsiteY4" fmla="*/ 459962 h 459962"/>
                  <a:gd name="connsiteX5" fmla="*/ 463677 w 463677"/>
                  <a:gd name="connsiteY5" fmla="*/ 458438 h 4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677" h="459962">
                    <a:moveTo>
                      <a:pt x="463677" y="458438"/>
                    </a:moveTo>
                    <a:cubicBezTo>
                      <a:pt x="310229" y="458438"/>
                      <a:pt x="156686" y="458438"/>
                      <a:pt x="0" y="458438"/>
                    </a:cubicBezTo>
                    <a:cubicBezTo>
                      <a:pt x="0" y="306038"/>
                      <a:pt x="0" y="154781"/>
                      <a:pt x="0" y="0"/>
                    </a:cubicBezTo>
                    <a:cubicBezTo>
                      <a:pt x="151257" y="0"/>
                      <a:pt x="302419" y="0"/>
                      <a:pt x="462248" y="0"/>
                    </a:cubicBezTo>
                    <a:cubicBezTo>
                      <a:pt x="462248" y="153638"/>
                      <a:pt x="462248" y="306800"/>
                      <a:pt x="462248" y="459962"/>
                    </a:cubicBezTo>
                    <a:lnTo>
                      <a:pt x="463677" y="4584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F879421-5A44-475F-B917-E0F9192A607C}"/>
                  </a:ext>
                </a:extLst>
              </p:cNvPr>
              <p:cNvSpPr/>
              <p:nvPr/>
            </p:nvSpPr>
            <p:spPr>
              <a:xfrm>
                <a:off x="2340863" y="2895123"/>
                <a:ext cx="464724" cy="461295"/>
              </a:xfrm>
              <a:custGeom>
                <a:avLst/>
                <a:gdLst>
                  <a:gd name="connsiteX0" fmla="*/ 1524 w 464724"/>
                  <a:gd name="connsiteY0" fmla="*/ 461296 h 461295"/>
                  <a:gd name="connsiteX1" fmla="*/ 1524 w 464724"/>
                  <a:gd name="connsiteY1" fmla="*/ 0 h 461295"/>
                  <a:gd name="connsiteX2" fmla="*/ 464725 w 464724"/>
                  <a:gd name="connsiteY2" fmla="*/ 0 h 461295"/>
                  <a:gd name="connsiteX3" fmla="*/ 464725 w 464724"/>
                  <a:gd name="connsiteY3" fmla="*/ 459677 h 461295"/>
                  <a:gd name="connsiteX4" fmla="*/ 0 w 464724"/>
                  <a:gd name="connsiteY4" fmla="*/ 459677 h 461295"/>
                  <a:gd name="connsiteX5" fmla="*/ 1524 w 464724"/>
                  <a:gd name="connsiteY5" fmla="*/ 461296 h 46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724" h="461295">
                    <a:moveTo>
                      <a:pt x="1524" y="461296"/>
                    </a:moveTo>
                    <a:cubicBezTo>
                      <a:pt x="1524" y="308324"/>
                      <a:pt x="1524" y="155353"/>
                      <a:pt x="1524" y="0"/>
                    </a:cubicBezTo>
                    <a:cubicBezTo>
                      <a:pt x="160115" y="0"/>
                      <a:pt x="311182" y="0"/>
                      <a:pt x="464725" y="0"/>
                    </a:cubicBezTo>
                    <a:cubicBezTo>
                      <a:pt x="464725" y="153543"/>
                      <a:pt x="464725" y="304610"/>
                      <a:pt x="464725" y="459677"/>
                    </a:cubicBezTo>
                    <a:cubicBezTo>
                      <a:pt x="308896" y="459677"/>
                      <a:pt x="154496" y="459677"/>
                      <a:pt x="0" y="459677"/>
                    </a:cubicBezTo>
                    <a:cubicBezTo>
                      <a:pt x="0" y="459772"/>
                      <a:pt x="1524" y="461296"/>
                      <a:pt x="1524" y="4612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71671E9-8B99-4E7F-924C-68F32B12DD6C}"/>
                  </a:ext>
                </a:extLst>
              </p:cNvPr>
              <p:cNvSpPr/>
              <p:nvPr/>
            </p:nvSpPr>
            <p:spPr>
              <a:xfrm>
                <a:off x="3287267" y="2895218"/>
                <a:ext cx="463962" cy="460628"/>
              </a:xfrm>
              <a:custGeom>
                <a:avLst/>
                <a:gdLst>
                  <a:gd name="connsiteX0" fmla="*/ 463963 w 463962"/>
                  <a:gd name="connsiteY0" fmla="*/ 459105 h 460628"/>
                  <a:gd name="connsiteX1" fmla="*/ 0 w 463962"/>
                  <a:gd name="connsiteY1" fmla="*/ 459105 h 460628"/>
                  <a:gd name="connsiteX2" fmla="*/ 0 w 463962"/>
                  <a:gd name="connsiteY2" fmla="*/ 0 h 460628"/>
                  <a:gd name="connsiteX3" fmla="*/ 462534 w 463962"/>
                  <a:gd name="connsiteY3" fmla="*/ 0 h 460628"/>
                  <a:gd name="connsiteX4" fmla="*/ 462534 w 463962"/>
                  <a:gd name="connsiteY4" fmla="*/ 460629 h 460628"/>
                  <a:gd name="connsiteX5" fmla="*/ 463963 w 463962"/>
                  <a:gd name="connsiteY5" fmla="*/ 459105 h 46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962" h="460628">
                    <a:moveTo>
                      <a:pt x="463963" y="459105"/>
                    </a:moveTo>
                    <a:cubicBezTo>
                      <a:pt x="310610" y="459105"/>
                      <a:pt x="157258" y="459105"/>
                      <a:pt x="0" y="459105"/>
                    </a:cubicBezTo>
                    <a:cubicBezTo>
                      <a:pt x="0" y="307086"/>
                      <a:pt x="0" y="154877"/>
                      <a:pt x="0" y="0"/>
                    </a:cubicBezTo>
                    <a:cubicBezTo>
                      <a:pt x="151829" y="0"/>
                      <a:pt x="302895" y="0"/>
                      <a:pt x="462534" y="0"/>
                    </a:cubicBezTo>
                    <a:cubicBezTo>
                      <a:pt x="462534" y="154781"/>
                      <a:pt x="462534" y="307657"/>
                      <a:pt x="462534" y="460629"/>
                    </a:cubicBezTo>
                    <a:lnTo>
                      <a:pt x="463963" y="4591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68FA7585-70AB-4C98-86F9-8E756CA63FE2}"/>
                  </a:ext>
                </a:extLst>
              </p:cNvPr>
              <p:cNvSpPr/>
              <p:nvPr/>
            </p:nvSpPr>
            <p:spPr>
              <a:xfrm>
                <a:off x="4215954" y="2896647"/>
                <a:ext cx="462819" cy="459866"/>
              </a:xfrm>
              <a:custGeom>
                <a:avLst/>
                <a:gdLst>
                  <a:gd name="connsiteX0" fmla="*/ 1524 w 462819"/>
                  <a:gd name="connsiteY0" fmla="*/ 459867 h 459866"/>
                  <a:gd name="connsiteX1" fmla="*/ 1524 w 462819"/>
                  <a:gd name="connsiteY1" fmla="*/ 0 h 459866"/>
                  <a:gd name="connsiteX2" fmla="*/ 462820 w 462819"/>
                  <a:gd name="connsiteY2" fmla="*/ 0 h 459866"/>
                  <a:gd name="connsiteX3" fmla="*/ 462820 w 462819"/>
                  <a:gd name="connsiteY3" fmla="*/ 458343 h 459866"/>
                  <a:gd name="connsiteX4" fmla="*/ 0 w 462819"/>
                  <a:gd name="connsiteY4" fmla="*/ 458343 h 459866"/>
                  <a:gd name="connsiteX5" fmla="*/ 1524 w 462819"/>
                  <a:gd name="connsiteY5" fmla="*/ 459867 h 45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819" h="459866">
                    <a:moveTo>
                      <a:pt x="1524" y="459867"/>
                    </a:moveTo>
                    <a:cubicBezTo>
                      <a:pt x="1524" y="307848"/>
                      <a:pt x="1524" y="155829"/>
                      <a:pt x="1524" y="0"/>
                    </a:cubicBezTo>
                    <a:cubicBezTo>
                      <a:pt x="156972" y="0"/>
                      <a:pt x="308038" y="0"/>
                      <a:pt x="462820" y="0"/>
                    </a:cubicBezTo>
                    <a:cubicBezTo>
                      <a:pt x="462820" y="150495"/>
                      <a:pt x="462820" y="301752"/>
                      <a:pt x="462820" y="458343"/>
                    </a:cubicBezTo>
                    <a:cubicBezTo>
                      <a:pt x="309181" y="458343"/>
                      <a:pt x="154591" y="458343"/>
                      <a:pt x="0" y="458343"/>
                    </a:cubicBezTo>
                    <a:cubicBezTo>
                      <a:pt x="0" y="458343"/>
                      <a:pt x="1524" y="459867"/>
                      <a:pt x="1524" y="459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84C8822-EB3F-4AC7-A86E-67B3703D17BD}"/>
                  </a:ext>
                </a:extLst>
              </p:cNvPr>
              <p:cNvSpPr/>
              <p:nvPr/>
            </p:nvSpPr>
            <p:spPr>
              <a:xfrm>
                <a:off x="6089808" y="2896361"/>
                <a:ext cx="464820" cy="459009"/>
              </a:xfrm>
              <a:custGeom>
                <a:avLst/>
                <a:gdLst>
                  <a:gd name="connsiteX0" fmla="*/ 1334 w 464820"/>
                  <a:gd name="connsiteY0" fmla="*/ 459010 h 459009"/>
                  <a:gd name="connsiteX1" fmla="*/ 1334 w 464820"/>
                  <a:gd name="connsiteY1" fmla="*/ 0 h 459009"/>
                  <a:gd name="connsiteX2" fmla="*/ 464820 w 464820"/>
                  <a:gd name="connsiteY2" fmla="*/ 0 h 459009"/>
                  <a:gd name="connsiteX3" fmla="*/ 464820 w 464820"/>
                  <a:gd name="connsiteY3" fmla="*/ 457486 h 459009"/>
                  <a:gd name="connsiteX4" fmla="*/ 0 w 464820"/>
                  <a:gd name="connsiteY4" fmla="*/ 457486 h 459009"/>
                  <a:gd name="connsiteX5" fmla="*/ 1334 w 464820"/>
                  <a:gd name="connsiteY5" fmla="*/ 459010 h 45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820" h="459009">
                    <a:moveTo>
                      <a:pt x="1334" y="459010"/>
                    </a:moveTo>
                    <a:cubicBezTo>
                      <a:pt x="1334" y="307277"/>
                      <a:pt x="1334" y="155448"/>
                      <a:pt x="1334" y="0"/>
                    </a:cubicBezTo>
                    <a:cubicBezTo>
                      <a:pt x="157829" y="0"/>
                      <a:pt x="310039" y="0"/>
                      <a:pt x="464820" y="0"/>
                    </a:cubicBezTo>
                    <a:cubicBezTo>
                      <a:pt x="464820" y="152400"/>
                      <a:pt x="464820" y="303562"/>
                      <a:pt x="464820" y="457486"/>
                    </a:cubicBezTo>
                    <a:cubicBezTo>
                      <a:pt x="308896" y="457486"/>
                      <a:pt x="154400" y="457486"/>
                      <a:pt x="0" y="457486"/>
                    </a:cubicBezTo>
                    <a:lnTo>
                      <a:pt x="1334" y="459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ACC5229-BF0A-4D0C-BE57-E40B1EA51FB9}"/>
                  </a:ext>
                </a:extLst>
              </p:cNvPr>
              <p:cNvSpPr/>
              <p:nvPr/>
            </p:nvSpPr>
            <p:spPr>
              <a:xfrm>
                <a:off x="9846182" y="2894932"/>
                <a:ext cx="455961" cy="457771"/>
              </a:xfrm>
              <a:custGeom>
                <a:avLst/>
                <a:gdLst>
                  <a:gd name="connsiteX0" fmla="*/ 0 w 455961"/>
                  <a:gd name="connsiteY0" fmla="*/ 0 h 457771"/>
                  <a:gd name="connsiteX1" fmla="*/ 455962 w 455961"/>
                  <a:gd name="connsiteY1" fmla="*/ 0 h 457771"/>
                  <a:gd name="connsiteX2" fmla="*/ 455962 w 455961"/>
                  <a:gd name="connsiteY2" fmla="*/ 457772 h 457771"/>
                  <a:gd name="connsiteX3" fmla="*/ 0 w 455961"/>
                  <a:gd name="connsiteY3" fmla="*/ 457772 h 457771"/>
                  <a:gd name="connsiteX4" fmla="*/ 0 w 455961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961" h="457771">
                    <a:moveTo>
                      <a:pt x="0" y="0"/>
                    </a:moveTo>
                    <a:cubicBezTo>
                      <a:pt x="151734" y="0"/>
                      <a:pt x="301848" y="0"/>
                      <a:pt x="455962" y="0"/>
                    </a:cubicBezTo>
                    <a:cubicBezTo>
                      <a:pt x="455962" y="151257"/>
                      <a:pt x="455962" y="302514"/>
                      <a:pt x="455962" y="457772"/>
                    </a:cubicBezTo>
                    <a:cubicBezTo>
                      <a:pt x="306420" y="457772"/>
                      <a:pt x="155163" y="457772"/>
                      <a:pt x="0" y="457772"/>
                    </a:cubicBezTo>
                    <a:cubicBezTo>
                      <a:pt x="0" y="308420"/>
                      <a:pt x="0" y="15706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157B621-6995-41F9-AE71-1F3C98C3B85F}"/>
                  </a:ext>
                </a:extLst>
              </p:cNvPr>
              <p:cNvSpPr/>
              <p:nvPr/>
            </p:nvSpPr>
            <p:spPr>
              <a:xfrm>
                <a:off x="1874614" y="3354509"/>
                <a:ext cx="467772" cy="467300"/>
              </a:xfrm>
              <a:custGeom>
                <a:avLst/>
                <a:gdLst>
                  <a:gd name="connsiteX0" fmla="*/ 0 w 467772"/>
                  <a:gd name="connsiteY0" fmla="*/ 1433 h 467300"/>
                  <a:gd name="connsiteX1" fmla="*/ 188690 w 467772"/>
                  <a:gd name="connsiteY1" fmla="*/ 6386 h 467300"/>
                  <a:gd name="connsiteX2" fmla="*/ 467773 w 467772"/>
                  <a:gd name="connsiteY2" fmla="*/ 2005 h 467300"/>
                  <a:gd name="connsiteX3" fmla="*/ 466154 w 467772"/>
                  <a:gd name="connsiteY3" fmla="*/ 385 h 467300"/>
                  <a:gd name="connsiteX4" fmla="*/ 466154 w 467772"/>
                  <a:gd name="connsiteY4" fmla="*/ 467301 h 467300"/>
                  <a:gd name="connsiteX5" fmla="*/ 1333 w 467772"/>
                  <a:gd name="connsiteY5" fmla="*/ 467301 h 467300"/>
                  <a:gd name="connsiteX6" fmla="*/ 1333 w 467772"/>
                  <a:gd name="connsiteY6" fmla="*/ 4 h 467300"/>
                  <a:gd name="connsiteX7" fmla="*/ 0 w 467772"/>
                  <a:gd name="connsiteY7" fmla="*/ 1433 h 4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772" h="467300">
                    <a:moveTo>
                      <a:pt x="0" y="1433"/>
                    </a:moveTo>
                    <a:cubicBezTo>
                      <a:pt x="62865" y="3148"/>
                      <a:pt x="125825" y="6481"/>
                      <a:pt x="188690" y="6386"/>
                    </a:cubicBezTo>
                    <a:cubicBezTo>
                      <a:pt x="281750" y="6196"/>
                      <a:pt x="374713" y="3624"/>
                      <a:pt x="467773" y="2005"/>
                    </a:cubicBezTo>
                    <a:cubicBezTo>
                      <a:pt x="467773" y="2005"/>
                      <a:pt x="466249" y="385"/>
                      <a:pt x="466154" y="385"/>
                    </a:cubicBezTo>
                    <a:cubicBezTo>
                      <a:pt x="466154" y="155262"/>
                      <a:pt x="466154" y="310138"/>
                      <a:pt x="466154" y="467301"/>
                    </a:cubicBezTo>
                    <a:cubicBezTo>
                      <a:pt x="309467" y="467301"/>
                      <a:pt x="158210" y="467301"/>
                      <a:pt x="1333" y="467301"/>
                    </a:cubicBezTo>
                    <a:cubicBezTo>
                      <a:pt x="1333" y="309853"/>
                      <a:pt x="1333" y="154976"/>
                      <a:pt x="1333" y="4"/>
                    </a:cubicBezTo>
                    <a:cubicBezTo>
                      <a:pt x="1429" y="-91"/>
                      <a:pt x="0" y="1433"/>
                      <a:pt x="0" y="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D31CBD9-2815-4365-A8B2-BCA86B7A556A}"/>
                  </a:ext>
                </a:extLst>
              </p:cNvPr>
              <p:cNvSpPr/>
              <p:nvPr/>
            </p:nvSpPr>
            <p:spPr>
              <a:xfrm>
                <a:off x="3749801" y="3354323"/>
                <a:ext cx="467677" cy="467391"/>
              </a:xfrm>
              <a:custGeom>
                <a:avLst/>
                <a:gdLst>
                  <a:gd name="connsiteX0" fmla="*/ 0 w 467677"/>
                  <a:gd name="connsiteY0" fmla="*/ 1619 h 467391"/>
                  <a:gd name="connsiteX1" fmla="*/ 188690 w 467677"/>
                  <a:gd name="connsiteY1" fmla="*/ 6572 h 467391"/>
                  <a:gd name="connsiteX2" fmla="*/ 467678 w 467677"/>
                  <a:gd name="connsiteY2" fmla="*/ 2191 h 467391"/>
                  <a:gd name="connsiteX3" fmla="*/ 466154 w 467677"/>
                  <a:gd name="connsiteY3" fmla="*/ 572 h 467391"/>
                  <a:gd name="connsiteX4" fmla="*/ 466154 w 467677"/>
                  <a:gd name="connsiteY4" fmla="*/ 467392 h 467391"/>
                  <a:gd name="connsiteX5" fmla="*/ 1429 w 467677"/>
                  <a:gd name="connsiteY5" fmla="*/ 467392 h 467391"/>
                  <a:gd name="connsiteX6" fmla="*/ 1429 w 467677"/>
                  <a:gd name="connsiteY6" fmla="*/ 0 h 467391"/>
                  <a:gd name="connsiteX7" fmla="*/ 0 w 467677"/>
                  <a:gd name="connsiteY7" fmla="*/ 1619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677" h="467391">
                    <a:moveTo>
                      <a:pt x="0" y="1619"/>
                    </a:moveTo>
                    <a:cubicBezTo>
                      <a:pt x="62865" y="3429"/>
                      <a:pt x="125825" y="6668"/>
                      <a:pt x="188690" y="6572"/>
                    </a:cubicBezTo>
                    <a:cubicBezTo>
                      <a:pt x="281654" y="6382"/>
                      <a:pt x="374713" y="3810"/>
                      <a:pt x="467678" y="2191"/>
                    </a:cubicBezTo>
                    <a:cubicBezTo>
                      <a:pt x="467678" y="2191"/>
                      <a:pt x="466154" y="667"/>
                      <a:pt x="466154" y="572"/>
                    </a:cubicBezTo>
                    <a:cubicBezTo>
                      <a:pt x="466154" y="155448"/>
                      <a:pt x="466154" y="310324"/>
                      <a:pt x="466154" y="467392"/>
                    </a:cubicBezTo>
                    <a:cubicBezTo>
                      <a:pt x="308610" y="467392"/>
                      <a:pt x="157353" y="467392"/>
                      <a:pt x="1429" y="467392"/>
                    </a:cubicBezTo>
                    <a:cubicBezTo>
                      <a:pt x="1429" y="309943"/>
                      <a:pt x="1429" y="154972"/>
                      <a:pt x="1429" y="0"/>
                    </a:cubicBezTo>
                    <a:cubicBezTo>
                      <a:pt x="1429" y="0"/>
                      <a:pt x="0" y="1619"/>
                      <a:pt x="0" y="1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E38CE1E-7C14-40CC-9D46-D060AB09CC68}"/>
                  </a:ext>
                </a:extLst>
              </p:cNvPr>
              <p:cNvSpPr/>
              <p:nvPr/>
            </p:nvSpPr>
            <p:spPr>
              <a:xfrm>
                <a:off x="5626417" y="3353847"/>
                <a:ext cx="464634" cy="467201"/>
              </a:xfrm>
              <a:custGeom>
                <a:avLst/>
                <a:gdLst>
                  <a:gd name="connsiteX0" fmla="*/ 463391 w 464634"/>
                  <a:gd name="connsiteY0" fmla="*/ 0 h 467201"/>
                  <a:gd name="connsiteX1" fmla="*/ 463391 w 464634"/>
                  <a:gd name="connsiteY1" fmla="*/ 467201 h 467201"/>
                  <a:gd name="connsiteX2" fmla="*/ 1524 w 464634"/>
                  <a:gd name="connsiteY2" fmla="*/ 467201 h 467201"/>
                  <a:gd name="connsiteX3" fmla="*/ 1524 w 464634"/>
                  <a:gd name="connsiteY3" fmla="*/ 1810 h 467201"/>
                  <a:gd name="connsiteX4" fmla="*/ 0 w 464634"/>
                  <a:gd name="connsiteY4" fmla="*/ 3143 h 467201"/>
                  <a:gd name="connsiteX5" fmla="*/ 464629 w 464634"/>
                  <a:gd name="connsiteY5" fmla="*/ 1619 h 467201"/>
                  <a:gd name="connsiteX6" fmla="*/ 463391 w 464634"/>
                  <a:gd name="connsiteY6" fmla="*/ 0 h 46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34" h="467201">
                    <a:moveTo>
                      <a:pt x="463391" y="0"/>
                    </a:moveTo>
                    <a:cubicBezTo>
                      <a:pt x="463391" y="154591"/>
                      <a:pt x="463391" y="309277"/>
                      <a:pt x="463391" y="467201"/>
                    </a:cubicBezTo>
                    <a:cubicBezTo>
                      <a:pt x="307943" y="467201"/>
                      <a:pt x="155829" y="467201"/>
                      <a:pt x="1524" y="467201"/>
                    </a:cubicBezTo>
                    <a:cubicBezTo>
                      <a:pt x="1524" y="310801"/>
                      <a:pt x="1524" y="156305"/>
                      <a:pt x="1524" y="1810"/>
                    </a:cubicBezTo>
                    <a:lnTo>
                      <a:pt x="0" y="3143"/>
                    </a:lnTo>
                    <a:cubicBezTo>
                      <a:pt x="154877" y="2667"/>
                      <a:pt x="309848" y="2096"/>
                      <a:pt x="464629" y="1619"/>
                    </a:cubicBezTo>
                    <a:cubicBezTo>
                      <a:pt x="464725" y="1524"/>
                      <a:pt x="463391" y="0"/>
                      <a:pt x="4633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F658BE3-7988-4A3E-AC73-3177EE13D620}"/>
                  </a:ext>
                </a:extLst>
              </p:cNvPr>
              <p:cNvSpPr/>
              <p:nvPr/>
            </p:nvSpPr>
            <p:spPr>
              <a:xfrm>
                <a:off x="7970614" y="2896647"/>
                <a:ext cx="458819" cy="457295"/>
              </a:xfrm>
              <a:custGeom>
                <a:avLst/>
                <a:gdLst>
                  <a:gd name="connsiteX0" fmla="*/ 458819 w 458819"/>
                  <a:gd name="connsiteY0" fmla="*/ 0 h 457295"/>
                  <a:gd name="connsiteX1" fmla="*/ 458819 w 458819"/>
                  <a:gd name="connsiteY1" fmla="*/ 457295 h 457295"/>
                  <a:gd name="connsiteX2" fmla="*/ 0 w 458819"/>
                  <a:gd name="connsiteY2" fmla="*/ 457295 h 457295"/>
                  <a:gd name="connsiteX3" fmla="*/ 0 w 458819"/>
                  <a:gd name="connsiteY3" fmla="*/ 0 h 457295"/>
                  <a:gd name="connsiteX4" fmla="*/ 458819 w 458819"/>
                  <a:gd name="connsiteY4" fmla="*/ 0 h 45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19" h="457295">
                    <a:moveTo>
                      <a:pt x="458819" y="0"/>
                    </a:moveTo>
                    <a:cubicBezTo>
                      <a:pt x="458819" y="154210"/>
                      <a:pt x="458819" y="304419"/>
                      <a:pt x="458819" y="457295"/>
                    </a:cubicBezTo>
                    <a:cubicBezTo>
                      <a:pt x="305371" y="457295"/>
                      <a:pt x="154114" y="457295"/>
                      <a:pt x="0" y="457295"/>
                    </a:cubicBezTo>
                    <a:cubicBezTo>
                      <a:pt x="0" y="304324"/>
                      <a:pt x="0" y="153067"/>
                      <a:pt x="0" y="0"/>
                    </a:cubicBezTo>
                    <a:cubicBezTo>
                      <a:pt x="154210" y="0"/>
                      <a:pt x="306610" y="0"/>
                      <a:pt x="45881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3FA3140-8C4D-40D1-9F6A-F6D5750242BE}"/>
                  </a:ext>
                </a:extLst>
              </p:cNvPr>
              <p:cNvSpPr/>
              <p:nvPr/>
            </p:nvSpPr>
            <p:spPr>
              <a:xfrm>
                <a:off x="465009" y="2894837"/>
                <a:ext cx="465486" cy="460914"/>
              </a:xfrm>
              <a:custGeom>
                <a:avLst/>
                <a:gdLst>
                  <a:gd name="connsiteX0" fmla="*/ 1333 w 465486"/>
                  <a:gd name="connsiteY0" fmla="*/ 460915 h 460914"/>
                  <a:gd name="connsiteX1" fmla="*/ 5525 w 465486"/>
                  <a:gd name="connsiteY1" fmla="*/ 57055 h 460914"/>
                  <a:gd name="connsiteX2" fmla="*/ 5525 w 465486"/>
                  <a:gd name="connsiteY2" fmla="*/ 0 h 460914"/>
                  <a:gd name="connsiteX3" fmla="*/ 465487 w 465486"/>
                  <a:gd name="connsiteY3" fmla="*/ 0 h 460914"/>
                  <a:gd name="connsiteX4" fmla="*/ 465487 w 465486"/>
                  <a:gd name="connsiteY4" fmla="*/ 459391 h 460914"/>
                  <a:gd name="connsiteX5" fmla="*/ 0 w 465486"/>
                  <a:gd name="connsiteY5" fmla="*/ 459391 h 460914"/>
                  <a:gd name="connsiteX6" fmla="*/ 1333 w 465486"/>
                  <a:gd name="connsiteY6" fmla="*/ 460915 h 46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486" h="460914">
                    <a:moveTo>
                      <a:pt x="1333" y="460915"/>
                    </a:moveTo>
                    <a:cubicBezTo>
                      <a:pt x="2762" y="326327"/>
                      <a:pt x="4096" y="191643"/>
                      <a:pt x="5525" y="57055"/>
                    </a:cubicBezTo>
                    <a:cubicBezTo>
                      <a:pt x="5715" y="38481"/>
                      <a:pt x="5525" y="20003"/>
                      <a:pt x="5525" y="0"/>
                    </a:cubicBezTo>
                    <a:cubicBezTo>
                      <a:pt x="162211" y="0"/>
                      <a:pt x="312230" y="0"/>
                      <a:pt x="465487" y="0"/>
                    </a:cubicBezTo>
                    <a:cubicBezTo>
                      <a:pt x="465487" y="153448"/>
                      <a:pt x="465487" y="304705"/>
                      <a:pt x="465487" y="459391"/>
                    </a:cubicBezTo>
                    <a:cubicBezTo>
                      <a:pt x="309658" y="459391"/>
                      <a:pt x="154877" y="459391"/>
                      <a:pt x="0" y="459391"/>
                    </a:cubicBezTo>
                    <a:lnTo>
                      <a:pt x="1333" y="4609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03B222D-E405-422E-A775-728D60BB79E9}"/>
                  </a:ext>
                </a:extLst>
              </p:cNvPr>
              <p:cNvSpPr/>
              <p:nvPr/>
            </p:nvSpPr>
            <p:spPr>
              <a:xfrm>
                <a:off x="5160549" y="2895504"/>
                <a:ext cx="467391" cy="461581"/>
              </a:xfrm>
              <a:custGeom>
                <a:avLst/>
                <a:gdLst>
                  <a:gd name="connsiteX0" fmla="*/ 467392 w 467391"/>
                  <a:gd name="connsiteY0" fmla="*/ 460153 h 461581"/>
                  <a:gd name="connsiteX1" fmla="*/ 0 w 467391"/>
                  <a:gd name="connsiteY1" fmla="*/ 460153 h 461581"/>
                  <a:gd name="connsiteX2" fmla="*/ 0 w 467391"/>
                  <a:gd name="connsiteY2" fmla="*/ 0 h 461581"/>
                  <a:gd name="connsiteX3" fmla="*/ 457391 w 467391"/>
                  <a:gd name="connsiteY3" fmla="*/ 0 h 461581"/>
                  <a:gd name="connsiteX4" fmla="*/ 460153 w 467391"/>
                  <a:gd name="connsiteY4" fmla="*/ 49054 h 461581"/>
                  <a:gd name="connsiteX5" fmla="*/ 460534 w 467391"/>
                  <a:gd name="connsiteY5" fmla="*/ 410337 h 461581"/>
                  <a:gd name="connsiteX6" fmla="*/ 465773 w 467391"/>
                  <a:gd name="connsiteY6" fmla="*/ 461582 h 461581"/>
                  <a:gd name="connsiteX7" fmla="*/ 467392 w 467391"/>
                  <a:gd name="connsiteY7" fmla="*/ 460153 h 46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391" h="461581">
                    <a:moveTo>
                      <a:pt x="467392" y="460153"/>
                    </a:moveTo>
                    <a:cubicBezTo>
                      <a:pt x="312515" y="460153"/>
                      <a:pt x="157639" y="460153"/>
                      <a:pt x="0" y="460153"/>
                    </a:cubicBezTo>
                    <a:cubicBezTo>
                      <a:pt x="0" y="305276"/>
                      <a:pt x="0" y="154019"/>
                      <a:pt x="0" y="0"/>
                    </a:cubicBezTo>
                    <a:cubicBezTo>
                      <a:pt x="151829" y="0"/>
                      <a:pt x="301847" y="0"/>
                      <a:pt x="457391" y="0"/>
                    </a:cubicBezTo>
                    <a:cubicBezTo>
                      <a:pt x="458343" y="15621"/>
                      <a:pt x="460153" y="32385"/>
                      <a:pt x="460153" y="49054"/>
                    </a:cubicBezTo>
                    <a:cubicBezTo>
                      <a:pt x="460439" y="169450"/>
                      <a:pt x="460058" y="289941"/>
                      <a:pt x="460534" y="410337"/>
                    </a:cubicBezTo>
                    <a:cubicBezTo>
                      <a:pt x="460629" y="427482"/>
                      <a:pt x="463963" y="444532"/>
                      <a:pt x="465773" y="461582"/>
                    </a:cubicBezTo>
                    <a:cubicBezTo>
                      <a:pt x="465963" y="461486"/>
                      <a:pt x="467392" y="460153"/>
                      <a:pt x="467392" y="460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DBD9E5A-C88D-4572-AAC0-D7925EAA9E43}"/>
                  </a:ext>
                </a:extLst>
              </p:cNvPr>
              <p:cNvSpPr/>
              <p:nvPr/>
            </p:nvSpPr>
            <p:spPr>
              <a:xfrm>
                <a:off x="4857" y="3354228"/>
                <a:ext cx="461581" cy="467391"/>
              </a:xfrm>
              <a:custGeom>
                <a:avLst/>
                <a:gdLst>
                  <a:gd name="connsiteX0" fmla="*/ 460153 w 461581"/>
                  <a:gd name="connsiteY0" fmla="*/ 0 h 467391"/>
                  <a:gd name="connsiteX1" fmla="*/ 460153 w 461581"/>
                  <a:gd name="connsiteY1" fmla="*/ 467392 h 467391"/>
                  <a:gd name="connsiteX2" fmla="*/ 0 w 461581"/>
                  <a:gd name="connsiteY2" fmla="*/ 467392 h 467391"/>
                  <a:gd name="connsiteX3" fmla="*/ 0 w 461581"/>
                  <a:gd name="connsiteY3" fmla="*/ 9906 h 467391"/>
                  <a:gd name="connsiteX4" fmla="*/ 48959 w 461581"/>
                  <a:gd name="connsiteY4" fmla="*/ 7048 h 467391"/>
                  <a:gd name="connsiteX5" fmla="*/ 410337 w 461581"/>
                  <a:gd name="connsiteY5" fmla="*/ 6667 h 467391"/>
                  <a:gd name="connsiteX6" fmla="*/ 461582 w 461581"/>
                  <a:gd name="connsiteY6" fmla="*/ 1429 h 467391"/>
                  <a:gd name="connsiteX7" fmla="*/ 460153 w 461581"/>
                  <a:gd name="connsiteY7" fmla="*/ 0 h 4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581" h="467391">
                    <a:moveTo>
                      <a:pt x="460153" y="0"/>
                    </a:moveTo>
                    <a:cubicBezTo>
                      <a:pt x="460153" y="154877"/>
                      <a:pt x="460153" y="309848"/>
                      <a:pt x="460153" y="467392"/>
                    </a:cubicBezTo>
                    <a:cubicBezTo>
                      <a:pt x="305372" y="467392"/>
                      <a:pt x="154115" y="467392"/>
                      <a:pt x="0" y="467392"/>
                    </a:cubicBezTo>
                    <a:cubicBezTo>
                      <a:pt x="0" y="315563"/>
                      <a:pt x="0" y="165544"/>
                      <a:pt x="0" y="9906"/>
                    </a:cubicBezTo>
                    <a:cubicBezTo>
                      <a:pt x="15621" y="8953"/>
                      <a:pt x="32290" y="7144"/>
                      <a:pt x="48959" y="7048"/>
                    </a:cubicBezTo>
                    <a:cubicBezTo>
                      <a:pt x="169450" y="6763"/>
                      <a:pt x="289846" y="7144"/>
                      <a:pt x="410337" y="6667"/>
                    </a:cubicBezTo>
                    <a:cubicBezTo>
                      <a:pt x="427482" y="6572"/>
                      <a:pt x="444532" y="3334"/>
                      <a:pt x="461582" y="1429"/>
                    </a:cubicBezTo>
                    <a:cubicBezTo>
                      <a:pt x="461486" y="1524"/>
                      <a:pt x="460153" y="0"/>
                      <a:pt x="46015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18732F5-C8F2-41B3-9AE4-1B4D78259217}"/>
                  </a:ext>
                </a:extLst>
              </p:cNvPr>
              <p:cNvSpPr/>
              <p:nvPr/>
            </p:nvSpPr>
            <p:spPr>
              <a:xfrm>
                <a:off x="10313002" y="3363657"/>
                <a:ext cx="457200" cy="457771"/>
              </a:xfrm>
              <a:custGeom>
                <a:avLst/>
                <a:gdLst>
                  <a:gd name="connsiteX0" fmla="*/ 0 w 457200"/>
                  <a:gd name="connsiteY0" fmla="*/ 0 h 457771"/>
                  <a:gd name="connsiteX1" fmla="*/ 457200 w 457200"/>
                  <a:gd name="connsiteY1" fmla="*/ 0 h 457771"/>
                  <a:gd name="connsiteX2" fmla="*/ 457200 w 457200"/>
                  <a:gd name="connsiteY2" fmla="*/ 457771 h 457771"/>
                  <a:gd name="connsiteX3" fmla="*/ 0 w 457200"/>
                  <a:gd name="connsiteY3" fmla="*/ 457771 h 457771"/>
                  <a:gd name="connsiteX4" fmla="*/ 0 w 457200"/>
                  <a:gd name="connsiteY4" fmla="*/ 0 h 45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771">
                    <a:moveTo>
                      <a:pt x="0" y="0"/>
                    </a:moveTo>
                    <a:cubicBezTo>
                      <a:pt x="153638" y="0"/>
                      <a:pt x="303752" y="0"/>
                      <a:pt x="457200" y="0"/>
                    </a:cubicBezTo>
                    <a:cubicBezTo>
                      <a:pt x="457200" y="152686"/>
                      <a:pt x="457200" y="303752"/>
                      <a:pt x="457200" y="457771"/>
                    </a:cubicBezTo>
                    <a:cubicBezTo>
                      <a:pt x="305086" y="457771"/>
                      <a:pt x="153829" y="457771"/>
                      <a:pt x="0" y="457771"/>
                    </a:cubicBezTo>
                    <a:cubicBezTo>
                      <a:pt x="0" y="305657"/>
                      <a:pt x="0" y="155543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9006B8F-73BD-4BC4-BE49-CB6B4D239B2A}"/>
                  </a:ext>
                </a:extLst>
              </p:cNvPr>
              <p:cNvSpPr/>
              <p:nvPr/>
            </p:nvSpPr>
            <p:spPr>
              <a:xfrm>
                <a:off x="9376219" y="3364420"/>
                <a:ext cx="458628" cy="456818"/>
              </a:xfrm>
              <a:custGeom>
                <a:avLst/>
                <a:gdLst>
                  <a:gd name="connsiteX0" fmla="*/ 0 w 458628"/>
                  <a:gd name="connsiteY0" fmla="*/ 456819 h 456818"/>
                  <a:gd name="connsiteX1" fmla="*/ 0 w 458628"/>
                  <a:gd name="connsiteY1" fmla="*/ 0 h 456818"/>
                  <a:gd name="connsiteX2" fmla="*/ 458629 w 458628"/>
                  <a:gd name="connsiteY2" fmla="*/ 0 h 456818"/>
                  <a:gd name="connsiteX3" fmla="*/ 458629 w 458628"/>
                  <a:gd name="connsiteY3" fmla="*/ 456819 h 456818"/>
                  <a:gd name="connsiteX4" fmla="*/ 0 w 458628"/>
                  <a:gd name="connsiteY4" fmla="*/ 456819 h 4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628" h="456818">
                    <a:moveTo>
                      <a:pt x="0" y="456819"/>
                    </a:moveTo>
                    <a:cubicBezTo>
                      <a:pt x="0" y="303086"/>
                      <a:pt x="0" y="153067"/>
                      <a:pt x="0" y="0"/>
                    </a:cubicBezTo>
                    <a:cubicBezTo>
                      <a:pt x="152781" y="0"/>
                      <a:pt x="303943" y="0"/>
                      <a:pt x="458629" y="0"/>
                    </a:cubicBezTo>
                    <a:cubicBezTo>
                      <a:pt x="458629" y="152114"/>
                      <a:pt x="458629" y="302895"/>
                      <a:pt x="458629" y="456819"/>
                    </a:cubicBezTo>
                    <a:cubicBezTo>
                      <a:pt x="306895" y="456819"/>
                      <a:pt x="155829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08D6F2D-0913-4B12-9070-95419CD9AA95}"/>
                  </a:ext>
                </a:extLst>
              </p:cNvPr>
              <p:cNvSpPr/>
              <p:nvPr/>
            </p:nvSpPr>
            <p:spPr>
              <a:xfrm>
                <a:off x="8437435" y="3364705"/>
                <a:ext cx="458533" cy="456437"/>
              </a:xfrm>
              <a:custGeom>
                <a:avLst/>
                <a:gdLst>
                  <a:gd name="connsiteX0" fmla="*/ 0 w 458533"/>
                  <a:gd name="connsiteY0" fmla="*/ 456438 h 456437"/>
                  <a:gd name="connsiteX1" fmla="*/ 0 w 458533"/>
                  <a:gd name="connsiteY1" fmla="*/ 0 h 456437"/>
                  <a:gd name="connsiteX2" fmla="*/ 458534 w 458533"/>
                  <a:gd name="connsiteY2" fmla="*/ 0 h 456437"/>
                  <a:gd name="connsiteX3" fmla="*/ 458534 w 458533"/>
                  <a:gd name="connsiteY3" fmla="*/ 456438 h 456437"/>
                  <a:gd name="connsiteX4" fmla="*/ 0 w 458533"/>
                  <a:gd name="connsiteY4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533" h="456437">
                    <a:moveTo>
                      <a:pt x="0" y="456438"/>
                    </a:moveTo>
                    <a:cubicBezTo>
                      <a:pt x="0" y="302990"/>
                      <a:pt x="0" y="153257"/>
                      <a:pt x="0" y="0"/>
                    </a:cubicBezTo>
                    <a:cubicBezTo>
                      <a:pt x="152971" y="0"/>
                      <a:pt x="304133" y="0"/>
                      <a:pt x="458534" y="0"/>
                    </a:cubicBezTo>
                    <a:cubicBezTo>
                      <a:pt x="458534" y="151448"/>
                      <a:pt x="458534" y="302323"/>
                      <a:pt x="458534" y="456438"/>
                    </a:cubicBezTo>
                    <a:cubicBezTo>
                      <a:pt x="307181" y="456438"/>
                      <a:pt x="156020" y="456438"/>
                      <a:pt x="0" y="456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C1B6CB3-792F-442B-A398-DE5C0A6CBDEF}"/>
                  </a:ext>
                </a:extLst>
              </p:cNvPr>
              <p:cNvSpPr/>
              <p:nvPr/>
            </p:nvSpPr>
            <p:spPr>
              <a:xfrm>
                <a:off x="6564058" y="3364896"/>
                <a:ext cx="457961" cy="455294"/>
              </a:xfrm>
              <a:custGeom>
                <a:avLst/>
                <a:gdLst>
                  <a:gd name="connsiteX0" fmla="*/ 0 w 457961"/>
                  <a:gd name="connsiteY0" fmla="*/ 455295 h 455294"/>
                  <a:gd name="connsiteX1" fmla="*/ 0 w 457961"/>
                  <a:gd name="connsiteY1" fmla="*/ 0 h 455294"/>
                  <a:gd name="connsiteX2" fmla="*/ 457962 w 457961"/>
                  <a:gd name="connsiteY2" fmla="*/ 0 h 455294"/>
                  <a:gd name="connsiteX3" fmla="*/ 457962 w 457961"/>
                  <a:gd name="connsiteY3" fmla="*/ 455295 h 455294"/>
                  <a:gd name="connsiteX4" fmla="*/ 0 w 457961"/>
                  <a:gd name="connsiteY4" fmla="*/ 455295 h 45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61" h="455294">
                    <a:moveTo>
                      <a:pt x="0" y="455295"/>
                    </a:moveTo>
                    <a:cubicBezTo>
                      <a:pt x="0" y="303562"/>
                      <a:pt x="0" y="153638"/>
                      <a:pt x="0" y="0"/>
                    </a:cubicBezTo>
                    <a:cubicBezTo>
                      <a:pt x="152876" y="0"/>
                      <a:pt x="303943" y="0"/>
                      <a:pt x="457962" y="0"/>
                    </a:cubicBezTo>
                    <a:cubicBezTo>
                      <a:pt x="457962" y="151257"/>
                      <a:pt x="457962" y="301181"/>
                      <a:pt x="457962" y="455295"/>
                    </a:cubicBezTo>
                    <a:cubicBezTo>
                      <a:pt x="307753" y="455295"/>
                      <a:pt x="156686" y="455295"/>
                      <a:pt x="0" y="455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5826342-D168-4A3E-9E98-CE47DD5FA7A3}"/>
                  </a:ext>
                </a:extLst>
              </p:cNvPr>
              <p:cNvSpPr/>
              <p:nvPr/>
            </p:nvSpPr>
            <p:spPr>
              <a:xfrm>
                <a:off x="7503318" y="3364420"/>
                <a:ext cx="458057" cy="457962"/>
              </a:xfrm>
              <a:custGeom>
                <a:avLst/>
                <a:gdLst>
                  <a:gd name="connsiteX0" fmla="*/ 458058 w 458057"/>
                  <a:gd name="connsiteY0" fmla="*/ 457962 h 457962"/>
                  <a:gd name="connsiteX1" fmla="*/ 0 w 458057"/>
                  <a:gd name="connsiteY1" fmla="*/ 457962 h 457962"/>
                  <a:gd name="connsiteX2" fmla="*/ 0 w 458057"/>
                  <a:gd name="connsiteY2" fmla="*/ 0 h 457962"/>
                  <a:gd name="connsiteX3" fmla="*/ 458058 w 458057"/>
                  <a:gd name="connsiteY3" fmla="*/ 0 h 457962"/>
                  <a:gd name="connsiteX4" fmla="*/ 458058 w 458057"/>
                  <a:gd name="connsiteY4" fmla="*/ 457962 h 45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057" h="457962">
                    <a:moveTo>
                      <a:pt x="458058" y="457962"/>
                    </a:moveTo>
                    <a:cubicBezTo>
                      <a:pt x="303371" y="457962"/>
                      <a:pt x="153162" y="457962"/>
                      <a:pt x="0" y="457962"/>
                    </a:cubicBezTo>
                    <a:cubicBezTo>
                      <a:pt x="0" y="304800"/>
                      <a:pt x="0" y="153543"/>
                      <a:pt x="0" y="0"/>
                    </a:cubicBezTo>
                    <a:cubicBezTo>
                      <a:pt x="153162" y="0"/>
                      <a:pt x="304514" y="0"/>
                      <a:pt x="458058" y="0"/>
                    </a:cubicBezTo>
                    <a:cubicBezTo>
                      <a:pt x="458058" y="153162"/>
                      <a:pt x="458058" y="303086"/>
                      <a:pt x="458058" y="457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BE2FED7-C108-4817-9D99-5FACC14CC713}"/>
                  </a:ext>
                </a:extLst>
              </p:cNvPr>
              <p:cNvSpPr/>
              <p:nvPr/>
            </p:nvSpPr>
            <p:spPr>
              <a:xfrm>
                <a:off x="11252548" y="3364324"/>
                <a:ext cx="456723" cy="458057"/>
              </a:xfrm>
              <a:custGeom>
                <a:avLst/>
                <a:gdLst>
                  <a:gd name="connsiteX0" fmla="*/ 0 w 456723"/>
                  <a:gd name="connsiteY0" fmla="*/ 0 h 458057"/>
                  <a:gd name="connsiteX1" fmla="*/ 456723 w 456723"/>
                  <a:gd name="connsiteY1" fmla="*/ 0 h 458057"/>
                  <a:gd name="connsiteX2" fmla="*/ 456723 w 456723"/>
                  <a:gd name="connsiteY2" fmla="*/ 458057 h 458057"/>
                  <a:gd name="connsiteX3" fmla="*/ 0 w 456723"/>
                  <a:gd name="connsiteY3" fmla="*/ 458057 h 458057"/>
                  <a:gd name="connsiteX4" fmla="*/ 0 w 456723"/>
                  <a:gd name="connsiteY4" fmla="*/ 0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8057">
                    <a:moveTo>
                      <a:pt x="0" y="0"/>
                    </a:moveTo>
                    <a:cubicBezTo>
                      <a:pt x="151448" y="0"/>
                      <a:pt x="302609" y="0"/>
                      <a:pt x="456723" y="0"/>
                    </a:cubicBezTo>
                    <a:cubicBezTo>
                      <a:pt x="456723" y="153734"/>
                      <a:pt x="456723" y="304895"/>
                      <a:pt x="456723" y="458057"/>
                    </a:cubicBezTo>
                    <a:cubicBezTo>
                      <a:pt x="303752" y="458057"/>
                      <a:pt x="153638" y="458057"/>
                      <a:pt x="0" y="458057"/>
                    </a:cubicBezTo>
                    <a:cubicBezTo>
                      <a:pt x="0" y="305657"/>
                      <a:pt x="0" y="15440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6CBB05-AD2A-4480-BDCF-6575ED327930}"/>
                  </a:ext>
                </a:extLst>
              </p:cNvPr>
              <p:cNvSpPr/>
              <p:nvPr/>
            </p:nvSpPr>
            <p:spPr>
              <a:xfrm>
                <a:off x="943069" y="3364229"/>
                <a:ext cx="455390" cy="456819"/>
              </a:xfrm>
              <a:custGeom>
                <a:avLst/>
                <a:gdLst>
                  <a:gd name="connsiteX0" fmla="*/ 0 w 455390"/>
                  <a:gd name="connsiteY0" fmla="*/ 456819 h 456819"/>
                  <a:gd name="connsiteX1" fmla="*/ 0 w 455390"/>
                  <a:gd name="connsiteY1" fmla="*/ 0 h 456819"/>
                  <a:gd name="connsiteX2" fmla="*/ 455390 w 455390"/>
                  <a:gd name="connsiteY2" fmla="*/ 0 h 456819"/>
                  <a:gd name="connsiteX3" fmla="*/ 455390 w 455390"/>
                  <a:gd name="connsiteY3" fmla="*/ 456819 h 456819"/>
                  <a:gd name="connsiteX4" fmla="*/ 0 w 455390"/>
                  <a:gd name="connsiteY4" fmla="*/ 456819 h 4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6819">
                    <a:moveTo>
                      <a:pt x="0" y="456819"/>
                    </a:moveTo>
                    <a:cubicBezTo>
                      <a:pt x="0" y="302990"/>
                      <a:pt x="0" y="153067"/>
                      <a:pt x="0" y="0"/>
                    </a:cubicBezTo>
                    <a:cubicBezTo>
                      <a:pt x="151638" y="0"/>
                      <a:pt x="301371" y="0"/>
                      <a:pt x="455390" y="0"/>
                    </a:cubicBezTo>
                    <a:cubicBezTo>
                      <a:pt x="455390" y="151733"/>
                      <a:pt x="455390" y="302609"/>
                      <a:pt x="455390" y="456819"/>
                    </a:cubicBezTo>
                    <a:cubicBezTo>
                      <a:pt x="306324" y="456819"/>
                      <a:pt x="155353" y="456819"/>
                      <a:pt x="0" y="456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E1E9AE-8D94-4C86-8273-43CF781C6809}"/>
                  </a:ext>
                </a:extLst>
              </p:cNvPr>
              <p:cNvSpPr/>
              <p:nvPr/>
            </p:nvSpPr>
            <p:spPr>
              <a:xfrm>
                <a:off x="4691538" y="3364039"/>
                <a:ext cx="455390" cy="458152"/>
              </a:xfrm>
              <a:custGeom>
                <a:avLst/>
                <a:gdLst>
                  <a:gd name="connsiteX0" fmla="*/ 455390 w 455390"/>
                  <a:gd name="connsiteY0" fmla="*/ 458153 h 458152"/>
                  <a:gd name="connsiteX1" fmla="*/ 0 w 455390"/>
                  <a:gd name="connsiteY1" fmla="*/ 458153 h 458152"/>
                  <a:gd name="connsiteX2" fmla="*/ 0 w 455390"/>
                  <a:gd name="connsiteY2" fmla="*/ 0 h 458152"/>
                  <a:gd name="connsiteX3" fmla="*/ 455390 w 455390"/>
                  <a:gd name="connsiteY3" fmla="*/ 0 h 458152"/>
                  <a:gd name="connsiteX4" fmla="*/ 455390 w 455390"/>
                  <a:gd name="connsiteY4" fmla="*/ 458153 h 45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390" h="458152">
                    <a:moveTo>
                      <a:pt x="455390" y="458153"/>
                    </a:moveTo>
                    <a:cubicBezTo>
                      <a:pt x="301657" y="458153"/>
                      <a:pt x="151924" y="458153"/>
                      <a:pt x="0" y="458153"/>
                    </a:cubicBezTo>
                    <a:cubicBezTo>
                      <a:pt x="0" y="304990"/>
                      <a:pt x="0" y="153924"/>
                      <a:pt x="0" y="0"/>
                    </a:cubicBezTo>
                    <a:cubicBezTo>
                      <a:pt x="152495" y="0"/>
                      <a:pt x="302229" y="0"/>
                      <a:pt x="455390" y="0"/>
                    </a:cubicBezTo>
                    <a:cubicBezTo>
                      <a:pt x="455390" y="152305"/>
                      <a:pt x="455390" y="303181"/>
                      <a:pt x="455390" y="4581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207875A-8A15-4EB2-8A82-5F43FEDB726C}"/>
                  </a:ext>
                </a:extLst>
              </p:cNvPr>
              <p:cNvSpPr/>
              <p:nvPr/>
            </p:nvSpPr>
            <p:spPr>
              <a:xfrm>
                <a:off x="7034116" y="2896361"/>
                <a:ext cx="456723" cy="457485"/>
              </a:xfrm>
              <a:custGeom>
                <a:avLst/>
                <a:gdLst>
                  <a:gd name="connsiteX0" fmla="*/ 0 w 456723"/>
                  <a:gd name="connsiteY0" fmla="*/ 457486 h 457485"/>
                  <a:gd name="connsiteX1" fmla="*/ 0 w 456723"/>
                  <a:gd name="connsiteY1" fmla="*/ 0 h 457485"/>
                  <a:gd name="connsiteX2" fmla="*/ 456724 w 456723"/>
                  <a:gd name="connsiteY2" fmla="*/ 0 h 457485"/>
                  <a:gd name="connsiteX3" fmla="*/ 456724 w 456723"/>
                  <a:gd name="connsiteY3" fmla="*/ 457486 h 457485"/>
                  <a:gd name="connsiteX4" fmla="*/ 0 w 456723"/>
                  <a:gd name="connsiteY4" fmla="*/ 457486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723" h="457485">
                    <a:moveTo>
                      <a:pt x="0" y="457486"/>
                    </a:moveTo>
                    <a:cubicBezTo>
                      <a:pt x="0" y="303848"/>
                      <a:pt x="0" y="153734"/>
                      <a:pt x="0" y="0"/>
                    </a:cubicBezTo>
                    <a:cubicBezTo>
                      <a:pt x="151924" y="0"/>
                      <a:pt x="302705" y="0"/>
                      <a:pt x="456724" y="0"/>
                    </a:cubicBezTo>
                    <a:cubicBezTo>
                      <a:pt x="456724" y="152591"/>
                      <a:pt x="456724" y="303657"/>
                      <a:pt x="456724" y="457486"/>
                    </a:cubicBezTo>
                    <a:cubicBezTo>
                      <a:pt x="304895" y="457486"/>
                      <a:pt x="155163" y="457486"/>
                      <a:pt x="0" y="4574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07F82D4-E48B-4A09-8960-6EA676D63796}"/>
                  </a:ext>
                </a:extLst>
              </p:cNvPr>
              <p:cNvSpPr/>
              <p:nvPr/>
            </p:nvSpPr>
            <p:spPr>
              <a:xfrm>
                <a:off x="8909970" y="2895027"/>
                <a:ext cx="454818" cy="458628"/>
              </a:xfrm>
              <a:custGeom>
                <a:avLst/>
                <a:gdLst>
                  <a:gd name="connsiteX0" fmla="*/ 0 w 454818"/>
                  <a:gd name="connsiteY0" fmla="*/ 0 h 458628"/>
                  <a:gd name="connsiteX1" fmla="*/ 454819 w 454818"/>
                  <a:gd name="connsiteY1" fmla="*/ 0 h 458628"/>
                  <a:gd name="connsiteX2" fmla="*/ 454819 w 454818"/>
                  <a:gd name="connsiteY2" fmla="*/ 458629 h 458628"/>
                  <a:gd name="connsiteX3" fmla="*/ 0 w 454818"/>
                  <a:gd name="connsiteY3" fmla="*/ 458629 h 458628"/>
                  <a:gd name="connsiteX4" fmla="*/ 0 w 45481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18" h="458628">
                    <a:moveTo>
                      <a:pt x="0" y="0"/>
                    </a:moveTo>
                    <a:cubicBezTo>
                      <a:pt x="151829" y="0"/>
                      <a:pt x="301657" y="0"/>
                      <a:pt x="454819" y="0"/>
                    </a:cubicBezTo>
                    <a:cubicBezTo>
                      <a:pt x="454819" y="153257"/>
                      <a:pt x="454819" y="304419"/>
                      <a:pt x="454819" y="458629"/>
                    </a:cubicBezTo>
                    <a:cubicBezTo>
                      <a:pt x="304038" y="458629"/>
                      <a:pt x="154210" y="458629"/>
                      <a:pt x="0" y="458629"/>
                    </a:cubicBezTo>
                    <a:cubicBezTo>
                      <a:pt x="0" y="306800"/>
                      <a:pt x="0" y="15468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DED5F45-71FF-47DF-9AED-6643045EC699}"/>
                  </a:ext>
                </a:extLst>
              </p:cNvPr>
              <p:cNvSpPr/>
              <p:nvPr/>
            </p:nvSpPr>
            <p:spPr>
              <a:xfrm>
                <a:off x="10784204" y="2895027"/>
                <a:ext cx="454438" cy="458628"/>
              </a:xfrm>
              <a:custGeom>
                <a:avLst/>
                <a:gdLst>
                  <a:gd name="connsiteX0" fmla="*/ 0 w 454438"/>
                  <a:gd name="connsiteY0" fmla="*/ 0 h 458628"/>
                  <a:gd name="connsiteX1" fmla="*/ 454439 w 454438"/>
                  <a:gd name="connsiteY1" fmla="*/ 0 h 458628"/>
                  <a:gd name="connsiteX2" fmla="*/ 454439 w 454438"/>
                  <a:gd name="connsiteY2" fmla="*/ 458629 h 458628"/>
                  <a:gd name="connsiteX3" fmla="*/ 0 w 454438"/>
                  <a:gd name="connsiteY3" fmla="*/ 458629 h 458628"/>
                  <a:gd name="connsiteX4" fmla="*/ 0 w 454438"/>
                  <a:gd name="connsiteY4" fmla="*/ 0 h 45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438" h="458628">
                    <a:moveTo>
                      <a:pt x="0" y="0"/>
                    </a:moveTo>
                    <a:cubicBezTo>
                      <a:pt x="152210" y="0"/>
                      <a:pt x="301848" y="0"/>
                      <a:pt x="454439" y="0"/>
                    </a:cubicBezTo>
                    <a:cubicBezTo>
                      <a:pt x="454439" y="153353"/>
                      <a:pt x="454439" y="304514"/>
                      <a:pt x="454439" y="458629"/>
                    </a:cubicBezTo>
                    <a:cubicBezTo>
                      <a:pt x="303657" y="458629"/>
                      <a:pt x="154020" y="458629"/>
                      <a:pt x="0" y="458629"/>
                    </a:cubicBezTo>
                    <a:cubicBezTo>
                      <a:pt x="0" y="306610"/>
                      <a:pt x="0" y="1544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D759D20-CCC3-4592-A0C7-1B009948E541}"/>
                  </a:ext>
                </a:extLst>
              </p:cNvPr>
              <p:cNvSpPr/>
              <p:nvPr/>
            </p:nvSpPr>
            <p:spPr>
              <a:xfrm>
                <a:off x="2817685" y="3364134"/>
                <a:ext cx="455104" cy="458057"/>
              </a:xfrm>
              <a:custGeom>
                <a:avLst/>
                <a:gdLst>
                  <a:gd name="connsiteX0" fmla="*/ 455105 w 455104"/>
                  <a:gd name="connsiteY0" fmla="*/ 458057 h 458057"/>
                  <a:gd name="connsiteX1" fmla="*/ 0 w 455104"/>
                  <a:gd name="connsiteY1" fmla="*/ 458057 h 458057"/>
                  <a:gd name="connsiteX2" fmla="*/ 0 w 455104"/>
                  <a:gd name="connsiteY2" fmla="*/ 0 h 458057"/>
                  <a:gd name="connsiteX3" fmla="*/ 455105 w 455104"/>
                  <a:gd name="connsiteY3" fmla="*/ 0 h 458057"/>
                  <a:gd name="connsiteX4" fmla="*/ 455105 w 455104"/>
                  <a:gd name="connsiteY4" fmla="*/ 458057 h 45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04" h="458057">
                    <a:moveTo>
                      <a:pt x="455105" y="458057"/>
                    </a:moveTo>
                    <a:cubicBezTo>
                      <a:pt x="302514" y="458057"/>
                      <a:pt x="152781" y="458057"/>
                      <a:pt x="0" y="458057"/>
                    </a:cubicBezTo>
                    <a:cubicBezTo>
                      <a:pt x="0" y="304895"/>
                      <a:pt x="0" y="153924"/>
                      <a:pt x="0" y="0"/>
                    </a:cubicBezTo>
                    <a:cubicBezTo>
                      <a:pt x="151543" y="0"/>
                      <a:pt x="301276" y="0"/>
                      <a:pt x="455105" y="0"/>
                    </a:cubicBezTo>
                    <a:cubicBezTo>
                      <a:pt x="455105" y="151733"/>
                      <a:pt x="455105" y="302514"/>
                      <a:pt x="455105" y="4580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0067570-1195-4923-8F8C-2E911159A364}"/>
              </a:ext>
            </a:extLst>
          </p:cNvPr>
          <p:cNvGrpSpPr/>
          <p:nvPr userDrawn="1"/>
        </p:nvGrpSpPr>
        <p:grpSpPr>
          <a:xfrm>
            <a:off x="10732185" y="5506909"/>
            <a:ext cx="1250805" cy="1175135"/>
            <a:chOff x="10645921" y="3068560"/>
            <a:chExt cx="1872060" cy="1758806"/>
          </a:xfrm>
          <a:solidFill>
            <a:schemeClr val="accent6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B6F68F6-A670-4C11-A522-C230BDD827DB}"/>
                </a:ext>
              </a:extLst>
            </p:cNvPr>
            <p:cNvSpPr/>
            <p:nvPr userDrawn="1"/>
          </p:nvSpPr>
          <p:spPr>
            <a:xfrm>
              <a:off x="11924517" y="3493698"/>
              <a:ext cx="593464" cy="1331818"/>
            </a:xfrm>
            <a:custGeom>
              <a:avLst/>
              <a:gdLst>
                <a:gd name="connsiteX0" fmla="*/ 30018 w 780876"/>
                <a:gd name="connsiteY0" fmla="*/ 1629924 h 1752396"/>
                <a:gd name="connsiteX1" fmla="*/ 20379 w 780876"/>
                <a:gd name="connsiteY1" fmla="*/ 1612845 h 1752396"/>
                <a:gd name="connsiteX2" fmla="*/ 26618 w 780876"/>
                <a:gd name="connsiteY2" fmla="*/ 1542009 h 1752396"/>
                <a:gd name="connsiteX3" fmla="*/ 138812 w 780876"/>
                <a:gd name="connsiteY3" fmla="*/ 1406777 h 1752396"/>
                <a:gd name="connsiteX4" fmla="*/ 156131 w 780876"/>
                <a:gd name="connsiteY4" fmla="*/ 1338381 h 1752396"/>
                <a:gd name="connsiteX5" fmla="*/ 153131 w 780876"/>
                <a:gd name="connsiteY5" fmla="*/ 1316663 h 1752396"/>
                <a:gd name="connsiteX6" fmla="*/ 171530 w 780876"/>
                <a:gd name="connsiteY6" fmla="*/ 1272665 h 1752396"/>
                <a:gd name="connsiteX7" fmla="*/ 221887 w 780876"/>
                <a:gd name="connsiteY7" fmla="*/ 1200629 h 1752396"/>
                <a:gd name="connsiteX8" fmla="*/ 277484 w 780876"/>
                <a:gd name="connsiteY8" fmla="*/ 853170 h 1752396"/>
                <a:gd name="connsiteX9" fmla="*/ 278123 w 780876"/>
                <a:gd name="connsiteY9" fmla="*/ 689380 h 1752396"/>
                <a:gd name="connsiteX10" fmla="*/ 255165 w 780876"/>
                <a:gd name="connsiteY10" fmla="*/ 664581 h 1752396"/>
                <a:gd name="connsiteX11" fmla="*/ 137252 w 780876"/>
                <a:gd name="connsiteY11" fmla="*/ 636623 h 1752396"/>
                <a:gd name="connsiteX12" fmla="*/ 114853 w 780876"/>
                <a:gd name="connsiteY12" fmla="*/ 623984 h 1752396"/>
                <a:gd name="connsiteX13" fmla="*/ 116053 w 780876"/>
                <a:gd name="connsiteY13" fmla="*/ 595065 h 1752396"/>
                <a:gd name="connsiteX14" fmla="*/ 162570 w 780876"/>
                <a:gd name="connsiteY14" fmla="*/ 572427 h 1752396"/>
                <a:gd name="connsiteX15" fmla="*/ 175130 w 780876"/>
                <a:gd name="connsiteY15" fmla="*/ 550788 h 1752396"/>
                <a:gd name="connsiteX16" fmla="*/ 185969 w 780876"/>
                <a:gd name="connsiteY16" fmla="*/ 533229 h 1752396"/>
                <a:gd name="connsiteX17" fmla="*/ 238366 w 780876"/>
                <a:gd name="connsiteY17" fmla="*/ 516630 h 1752396"/>
                <a:gd name="connsiteX18" fmla="*/ 237886 w 780876"/>
                <a:gd name="connsiteY18" fmla="*/ 475792 h 1752396"/>
                <a:gd name="connsiteX19" fmla="*/ 227686 w 780876"/>
                <a:gd name="connsiteY19" fmla="*/ 463593 h 1752396"/>
                <a:gd name="connsiteX20" fmla="*/ 227447 w 780876"/>
                <a:gd name="connsiteY20" fmla="*/ 415436 h 1752396"/>
                <a:gd name="connsiteX21" fmla="*/ 237006 w 780876"/>
                <a:gd name="connsiteY21" fmla="*/ 400917 h 1752396"/>
                <a:gd name="connsiteX22" fmla="*/ 193568 w 780876"/>
                <a:gd name="connsiteY22" fmla="*/ 192329 h 1752396"/>
                <a:gd name="connsiteX23" fmla="*/ 163330 w 780876"/>
                <a:gd name="connsiteY23" fmla="*/ 150771 h 1752396"/>
                <a:gd name="connsiteX24" fmla="*/ 172530 w 780876"/>
                <a:gd name="connsiteY24" fmla="*/ 112134 h 1752396"/>
                <a:gd name="connsiteX25" fmla="*/ 215047 w 780876"/>
                <a:gd name="connsiteY25" fmla="*/ 111614 h 1752396"/>
                <a:gd name="connsiteX26" fmla="*/ 260925 w 780876"/>
                <a:gd name="connsiteY26" fmla="*/ 107454 h 1752396"/>
                <a:gd name="connsiteX27" fmla="*/ 293522 w 780876"/>
                <a:gd name="connsiteY27" fmla="*/ 100374 h 1752396"/>
                <a:gd name="connsiteX28" fmla="*/ 330040 w 780876"/>
                <a:gd name="connsiteY28" fmla="*/ 114974 h 1752396"/>
                <a:gd name="connsiteX29" fmla="*/ 337120 w 780876"/>
                <a:gd name="connsiteY29" fmla="*/ 54737 h 1752396"/>
                <a:gd name="connsiteX30" fmla="*/ 411116 w 780876"/>
                <a:gd name="connsiteY30" fmla="*/ 3300 h 1752396"/>
                <a:gd name="connsiteX31" fmla="*/ 444834 w 780876"/>
                <a:gd name="connsiteY31" fmla="*/ 44778 h 1752396"/>
                <a:gd name="connsiteX32" fmla="*/ 452553 w 780876"/>
                <a:gd name="connsiteY32" fmla="*/ 115014 h 1752396"/>
                <a:gd name="connsiteX33" fmla="*/ 486831 w 780876"/>
                <a:gd name="connsiteY33" fmla="*/ 101214 h 1752396"/>
                <a:gd name="connsiteX34" fmla="*/ 522949 w 780876"/>
                <a:gd name="connsiteY34" fmla="*/ 108574 h 1752396"/>
                <a:gd name="connsiteX35" fmla="*/ 568106 w 780876"/>
                <a:gd name="connsiteY35" fmla="*/ 111734 h 1752396"/>
                <a:gd name="connsiteX36" fmla="*/ 616823 w 780876"/>
                <a:gd name="connsiteY36" fmla="*/ 122693 h 1752396"/>
                <a:gd name="connsiteX37" fmla="*/ 616783 w 780876"/>
                <a:gd name="connsiteY37" fmla="*/ 149332 h 1752396"/>
                <a:gd name="connsiteX38" fmla="*/ 542428 w 780876"/>
                <a:gd name="connsiteY38" fmla="*/ 399877 h 1752396"/>
                <a:gd name="connsiteX39" fmla="*/ 552707 w 780876"/>
                <a:gd name="connsiteY39" fmla="*/ 415916 h 1752396"/>
                <a:gd name="connsiteX40" fmla="*/ 553107 w 780876"/>
                <a:gd name="connsiteY40" fmla="*/ 461593 h 1752396"/>
                <a:gd name="connsiteX41" fmla="*/ 542308 w 780876"/>
                <a:gd name="connsiteY41" fmla="*/ 516830 h 1752396"/>
                <a:gd name="connsiteX42" fmla="*/ 554827 w 780876"/>
                <a:gd name="connsiteY42" fmla="*/ 521430 h 1752396"/>
                <a:gd name="connsiteX43" fmla="*/ 585545 w 780876"/>
                <a:gd name="connsiteY43" fmla="*/ 529029 h 1752396"/>
                <a:gd name="connsiteX44" fmla="*/ 601104 w 780876"/>
                <a:gd name="connsiteY44" fmla="*/ 564427 h 1752396"/>
                <a:gd name="connsiteX45" fmla="*/ 648781 w 780876"/>
                <a:gd name="connsiteY45" fmla="*/ 586826 h 1752396"/>
                <a:gd name="connsiteX46" fmla="*/ 670860 w 780876"/>
                <a:gd name="connsiteY46" fmla="*/ 611464 h 1752396"/>
                <a:gd name="connsiteX47" fmla="*/ 648662 w 780876"/>
                <a:gd name="connsiteY47" fmla="*/ 632903 h 1752396"/>
                <a:gd name="connsiteX48" fmla="*/ 521589 w 780876"/>
                <a:gd name="connsiteY48" fmla="*/ 664541 h 1752396"/>
                <a:gd name="connsiteX49" fmla="*/ 502150 w 780876"/>
                <a:gd name="connsiteY49" fmla="*/ 683300 h 1752396"/>
                <a:gd name="connsiteX50" fmla="*/ 558747 w 780876"/>
                <a:gd name="connsiteY50" fmla="*/ 1194830 h 1752396"/>
                <a:gd name="connsiteX51" fmla="*/ 613904 w 780876"/>
                <a:gd name="connsiteY51" fmla="*/ 1274905 h 1752396"/>
                <a:gd name="connsiteX52" fmla="*/ 630143 w 780876"/>
                <a:gd name="connsiteY52" fmla="*/ 1315783 h 1752396"/>
                <a:gd name="connsiteX53" fmla="*/ 662381 w 780876"/>
                <a:gd name="connsiteY53" fmla="*/ 1431296 h 1752396"/>
                <a:gd name="connsiteX54" fmla="*/ 756175 w 780876"/>
                <a:gd name="connsiteY54" fmla="*/ 1542849 h 1752396"/>
                <a:gd name="connsiteX55" fmla="*/ 760615 w 780876"/>
                <a:gd name="connsiteY55" fmla="*/ 1617645 h 1752396"/>
                <a:gd name="connsiteX56" fmla="*/ 765015 w 780876"/>
                <a:gd name="connsiteY56" fmla="*/ 1643883 h 1752396"/>
                <a:gd name="connsiteX57" fmla="*/ 779734 w 780876"/>
                <a:gd name="connsiteY57" fmla="*/ 1670962 h 1752396"/>
                <a:gd name="connsiteX58" fmla="*/ 780214 w 780876"/>
                <a:gd name="connsiteY58" fmla="*/ 1730798 h 1752396"/>
                <a:gd name="connsiteX59" fmla="*/ 758775 w 780876"/>
                <a:gd name="connsiteY59" fmla="*/ 1752397 h 1752396"/>
                <a:gd name="connsiteX60" fmla="*/ 23699 w 780876"/>
                <a:gd name="connsiteY60" fmla="*/ 1752317 h 1752396"/>
                <a:gd name="connsiteX61" fmla="*/ 340 w 780876"/>
                <a:gd name="connsiteY61" fmla="*/ 1731998 h 1752396"/>
                <a:gd name="connsiteX62" fmla="*/ 3220 w 780876"/>
                <a:gd name="connsiteY62" fmla="*/ 1660642 h 1752396"/>
                <a:gd name="connsiteX63" fmla="*/ 30018 w 780876"/>
                <a:gd name="connsiteY63" fmla="*/ 1629924 h 175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780876" h="1752396">
                  <a:moveTo>
                    <a:pt x="30018" y="1629924"/>
                  </a:moveTo>
                  <a:cubicBezTo>
                    <a:pt x="26858" y="1624324"/>
                    <a:pt x="23858" y="1618445"/>
                    <a:pt x="20379" y="1612845"/>
                  </a:cubicBezTo>
                  <a:cubicBezTo>
                    <a:pt x="1140" y="1582047"/>
                    <a:pt x="2100" y="1571688"/>
                    <a:pt x="26618" y="1542009"/>
                  </a:cubicBezTo>
                  <a:cubicBezTo>
                    <a:pt x="63976" y="1496892"/>
                    <a:pt x="100574" y="1451135"/>
                    <a:pt x="138812" y="1406777"/>
                  </a:cubicBezTo>
                  <a:cubicBezTo>
                    <a:pt x="156571" y="1386138"/>
                    <a:pt x="161650" y="1364100"/>
                    <a:pt x="156131" y="1338381"/>
                  </a:cubicBezTo>
                  <a:cubicBezTo>
                    <a:pt x="154611" y="1331262"/>
                    <a:pt x="154571" y="1323822"/>
                    <a:pt x="153131" y="1316663"/>
                  </a:cubicBezTo>
                  <a:cubicBezTo>
                    <a:pt x="149331" y="1297704"/>
                    <a:pt x="154411" y="1283984"/>
                    <a:pt x="171530" y="1272665"/>
                  </a:cubicBezTo>
                  <a:cubicBezTo>
                    <a:pt x="197288" y="1255586"/>
                    <a:pt x="212687" y="1230468"/>
                    <a:pt x="221887" y="1200629"/>
                  </a:cubicBezTo>
                  <a:cubicBezTo>
                    <a:pt x="256925" y="1087396"/>
                    <a:pt x="275444" y="971563"/>
                    <a:pt x="277484" y="853170"/>
                  </a:cubicBezTo>
                  <a:cubicBezTo>
                    <a:pt x="278403" y="798573"/>
                    <a:pt x="277204" y="743976"/>
                    <a:pt x="278123" y="689380"/>
                  </a:cubicBezTo>
                  <a:cubicBezTo>
                    <a:pt x="278403" y="672021"/>
                    <a:pt x="271204" y="667661"/>
                    <a:pt x="255165" y="664581"/>
                  </a:cubicBezTo>
                  <a:cubicBezTo>
                    <a:pt x="215527" y="656942"/>
                    <a:pt x="176369" y="646702"/>
                    <a:pt x="137252" y="636623"/>
                  </a:cubicBezTo>
                  <a:cubicBezTo>
                    <a:pt x="129212" y="634543"/>
                    <a:pt x="121453" y="629343"/>
                    <a:pt x="114853" y="623984"/>
                  </a:cubicBezTo>
                  <a:cubicBezTo>
                    <a:pt x="103054" y="614424"/>
                    <a:pt x="101974" y="603145"/>
                    <a:pt x="116053" y="595065"/>
                  </a:cubicBezTo>
                  <a:cubicBezTo>
                    <a:pt x="130972" y="586506"/>
                    <a:pt x="147051" y="579946"/>
                    <a:pt x="162570" y="572427"/>
                  </a:cubicBezTo>
                  <a:cubicBezTo>
                    <a:pt x="171450" y="568147"/>
                    <a:pt x="181809" y="565707"/>
                    <a:pt x="175130" y="550788"/>
                  </a:cubicBezTo>
                  <a:cubicBezTo>
                    <a:pt x="173450" y="547028"/>
                    <a:pt x="180529" y="535549"/>
                    <a:pt x="185969" y="533229"/>
                  </a:cubicBezTo>
                  <a:cubicBezTo>
                    <a:pt x="201568" y="526549"/>
                    <a:pt x="218367" y="522709"/>
                    <a:pt x="238366" y="516630"/>
                  </a:cubicBezTo>
                  <a:cubicBezTo>
                    <a:pt x="238366" y="504591"/>
                    <a:pt x="239166" y="490111"/>
                    <a:pt x="237886" y="475792"/>
                  </a:cubicBezTo>
                  <a:cubicBezTo>
                    <a:pt x="237486" y="471393"/>
                    <a:pt x="232046" y="466473"/>
                    <a:pt x="227686" y="463593"/>
                  </a:cubicBezTo>
                  <a:cubicBezTo>
                    <a:pt x="207368" y="450234"/>
                    <a:pt x="207368" y="429555"/>
                    <a:pt x="227447" y="415436"/>
                  </a:cubicBezTo>
                  <a:cubicBezTo>
                    <a:pt x="231966" y="412276"/>
                    <a:pt x="237126" y="405756"/>
                    <a:pt x="237006" y="400917"/>
                  </a:cubicBezTo>
                  <a:cubicBezTo>
                    <a:pt x="235006" y="328841"/>
                    <a:pt x="230966" y="256925"/>
                    <a:pt x="193568" y="192329"/>
                  </a:cubicBezTo>
                  <a:cubicBezTo>
                    <a:pt x="185009" y="177570"/>
                    <a:pt x="174130" y="164011"/>
                    <a:pt x="163330" y="150771"/>
                  </a:cubicBezTo>
                  <a:cubicBezTo>
                    <a:pt x="154171" y="139532"/>
                    <a:pt x="157971" y="119933"/>
                    <a:pt x="172530" y="112134"/>
                  </a:cubicBezTo>
                  <a:cubicBezTo>
                    <a:pt x="186409" y="104694"/>
                    <a:pt x="200888" y="100494"/>
                    <a:pt x="215047" y="111614"/>
                  </a:cubicBezTo>
                  <a:cubicBezTo>
                    <a:pt x="231766" y="124733"/>
                    <a:pt x="245405" y="125413"/>
                    <a:pt x="260925" y="107454"/>
                  </a:cubicBezTo>
                  <a:cubicBezTo>
                    <a:pt x="266884" y="100574"/>
                    <a:pt x="282723" y="99214"/>
                    <a:pt x="293522" y="100374"/>
                  </a:cubicBezTo>
                  <a:cubicBezTo>
                    <a:pt x="304842" y="101574"/>
                    <a:pt x="315481" y="108854"/>
                    <a:pt x="330040" y="114974"/>
                  </a:cubicBezTo>
                  <a:cubicBezTo>
                    <a:pt x="332480" y="94495"/>
                    <a:pt x="335520" y="74696"/>
                    <a:pt x="337120" y="54737"/>
                  </a:cubicBezTo>
                  <a:cubicBezTo>
                    <a:pt x="340560" y="11620"/>
                    <a:pt x="369038" y="-8419"/>
                    <a:pt x="411116" y="3300"/>
                  </a:cubicBezTo>
                  <a:cubicBezTo>
                    <a:pt x="433034" y="9380"/>
                    <a:pt x="442274" y="20819"/>
                    <a:pt x="444834" y="44778"/>
                  </a:cubicBezTo>
                  <a:cubicBezTo>
                    <a:pt x="447273" y="67576"/>
                    <a:pt x="449833" y="90375"/>
                    <a:pt x="452553" y="115014"/>
                  </a:cubicBezTo>
                  <a:cubicBezTo>
                    <a:pt x="466312" y="109174"/>
                    <a:pt x="476352" y="101934"/>
                    <a:pt x="486831" y="101214"/>
                  </a:cubicBezTo>
                  <a:cubicBezTo>
                    <a:pt x="498950" y="100374"/>
                    <a:pt x="515949" y="101094"/>
                    <a:pt x="522949" y="108574"/>
                  </a:cubicBezTo>
                  <a:cubicBezTo>
                    <a:pt x="538908" y="125613"/>
                    <a:pt x="551787" y="121773"/>
                    <a:pt x="568106" y="111734"/>
                  </a:cubicBezTo>
                  <a:cubicBezTo>
                    <a:pt x="594425" y="95575"/>
                    <a:pt x="599145" y="97415"/>
                    <a:pt x="616823" y="122693"/>
                  </a:cubicBezTo>
                  <a:cubicBezTo>
                    <a:pt x="623543" y="132333"/>
                    <a:pt x="624703" y="140172"/>
                    <a:pt x="616783" y="149332"/>
                  </a:cubicBezTo>
                  <a:cubicBezTo>
                    <a:pt x="554307" y="221607"/>
                    <a:pt x="542708" y="309162"/>
                    <a:pt x="542428" y="399877"/>
                  </a:cubicBezTo>
                  <a:cubicBezTo>
                    <a:pt x="542428" y="405316"/>
                    <a:pt x="547787" y="412556"/>
                    <a:pt x="552707" y="415916"/>
                  </a:cubicBezTo>
                  <a:cubicBezTo>
                    <a:pt x="570386" y="427915"/>
                    <a:pt x="571026" y="448954"/>
                    <a:pt x="553107" y="461593"/>
                  </a:cubicBezTo>
                  <a:cubicBezTo>
                    <a:pt x="541788" y="469593"/>
                    <a:pt x="533908" y="507190"/>
                    <a:pt x="542308" y="516830"/>
                  </a:cubicBezTo>
                  <a:cubicBezTo>
                    <a:pt x="544868" y="519790"/>
                    <a:pt x="550467" y="520310"/>
                    <a:pt x="554827" y="521430"/>
                  </a:cubicBezTo>
                  <a:cubicBezTo>
                    <a:pt x="565066" y="524069"/>
                    <a:pt x="575866" y="525109"/>
                    <a:pt x="585545" y="529029"/>
                  </a:cubicBezTo>
                  <a:cubicBezTo>
                    <a:pt x="605344" y="537029"/>
                    <a:pt x="607024" y="541628"/>
                    <a:pt x="601104" y="564427"/>
                  </a:cubicBezTo>
                  <a:cubicBezTo>
                    <a:pt x="616823" y="571587"/>
                    <a:pt x="633742" y="577666"/>
                    <a:pt x="648781" y="586826"/>
                  </a:cubicBezTo>
                  <a:cubicBezTo>
                    <a:pt x="658181" y="592545"/>
                    <a:pt x="669420" y="602185"/>
                    <a:pt x="670860" y="611464"/>
                  </a:cubicBezTo>
                  <a:cubicBezTo>
                    <a:pt x="671820" y="617544"/>
                    <a:pt x="657941" y="630223"/>
                    <a:pt x="648662" y="632903"/>
                  </a:cubicBezTo>
                  <a:cubicBezTo>
                    <a:pt x="606744" y="644982"/>
                    <a:pt x="564266" y="655422"/>
                    <a:pt x="521589" y="664541"/>
                  </a:cubicBezTo>
                  <a:cubicBezTo>
                    <a:pt x="509350" y="667141"/>
                    <a:pt x="502270" y="669141"/>
                    <a:pt x="502150" y="683300"/>
                  </a:cubicBezTo>
                  <a:cubicBezTo>
                    <a:pt x="500590" y="856050"/>
                    <a:pt x="506310" y="1027880"/>
                    <a:pt x="558747" y="1194830"/>
                  </a:cubicBezTo>
                  <a:cubicBezTo>
                    <a:pt x="569186" y="1228028"/>
                    <a:pt x="584425" y="1256066"/>
                    <a:pt x="613904" y="1274905"/>
                  </a:cubicBezTo>
                  <a:cubicBezTo>
                    <a:pt x="629663" y="1284945"/>
                    <a:pt x="635862" y="1299144"/>
                    <a:pt x="630143" y="1315783"/>
                  </a:cubicBezTo>
                  <a:cubicBezTo>
                    <a:pt x="614223" y="1362220"/>
                    <a:pt x="631543" y="1397538"/>
                    <a:pt x="662381" y="1431296"/>
                  </a:cubicBezTo>
                  <a:cubicBezTo>
                    <a:pt x="695139" y="1467134"/>
                    <a:pt x="725377" y="1505291"/>
                    <a:pt x="756175" y="1542849"/>
                  </a:cubicBezTo>
                  <a:cubicBezTo>
                    <a:pt x="782094" y="1574447"/>
                    <a:pt x="786373" y="1588807"/>
                    <a:pt x="760615" y="1617645"/>
                  </a:cubicBezTo>
                  <a:cubicBezTo>
                    <a:pt x="751376" y="1628004"/>
                    <a:pt x="754735" y="1635124"/>
                    <a:pt x="765015" y="1643883"/>
                  </a:cubicBezTo>
                  <a:cubicBezTo>
                    <a:pt x="772414" y="1650203"/>
                    <a:pt x="778654" y="1661362"/>
                    <a:pt x="779734" y="1670962"/>
                  </a:cubicBezTo>
                  <a:cubicBezTo>
                    <a:pt x="781934" y="1690681"/>
                    <a:pt x="780294" y="1710839"/>
                    <a:pt x="780214" y="1730798"/>
                  </a:cubicBezTo>
                  <a:cubicBezTo>
                    <a:pt x="780174" y="1745037"/>
                    <a:pt x="774854" y="1752397"/>
                    <a:pt x="758775" y="1752397"/>
                  </a:cubicBezTo>
                  <a:cubicBezTo>
                    <a:pt x="513749" y="1752037"/>
                    <a:pt x="268724" y="1751997"/>
                    <a:pt x="23699" y="1752317"/>
                  </a:cubicBezTo>
                  <a:cubicBezTo>
                    <a:pt x="8539" y="1752317"/>
                    <a:pt x="460" y="1746357"/>
                    <a:pt x="340" y="1731998"/>
                  </a:cubicBezTo>
                  <a:cubicBezTo>
                    <a:pt x="140" y="1708159"/>
                    <a:pt x="-1180" y="1683801"/>
                    <a:pt x="3220" y="1660642"/>
                  </a:cubicBezTo>
                  <a:cubicBezTo>
                    <a:pt x="5220" y="1649843"/>
                    <a:pt x="19539" y="1641363"/>
                    <a:pt x="30018" y="1629924"/>
                  </a:cubicBezTo>
                  <a:close/>
                </a:path>
              </a:pathLst>
            </a:custGeom>
            <a:grpFill/>
            <a:ln w="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0D4A27B-F4A1-46A0-B8E9-A9928E7B7ABC}"/>
                </a:ext>
              </a:extLst>
            </p:cNvPr>
            <p:cNvSpPr/>
            <p:nvPr userDrawn="1"/>
          </p:nvSpPr>
          <p:spPr>
            <a:xfrm>
              <a:off x="11205937" y="3068560"/>
              <a:ext cx="695818" cy="1758806"/>
            </a:xfrm>
            <a:custGeom>
              <a:avLst/>
              <a:gdLst>
                <a:gd name="connsiteX0" fmla="*/ 286941 w 695818"/>
                <a:gd name="connsiteY0" fmla="*/ 258481 h 1758806"/>
                <a:gd name="connsiteX1" fmla="*/ 291180 w 695818"/>
                <a:gd name="connsiteY1" fmla="*/ 181925 h 1758806"/>
                <a:gd name="connsiteX2" fmla="*/ 240703 w 695818"/>
                <a:gd name="connsiteY2" fmla="*/ 181925 h 1758806"/>
                <a:gd name="connsiteX3" fmla="*/ 240703 w 695818"/>
                <a:gd name="connsiteY3" fmla="*/ 76811 h 1758806"/>
                <a:gd name="connsiteX4" fmla="*/ 306340 w 695818"/>
                <a:gd name="connsiteY4" fmla="*/ 76811 h 1758806"/>
                <a:gd name="connsiteX5" fmla="*/ 335898 w 695818"/>
                <a:gd name="connsiteY5" fmla="*/ 5695 h 1758806"/>
                <a:gd name="connsiteX6" fmla="*/ 372936 w 695818"/>
                <a:gd name="connsiteY6" fmla="*/ 6215 h 1758806"/>
                <a:gd name="connsiteX7" fmla="*/ 398694 w 695818"/>
                <a:gd name="connsiteY7" fmla="*/ 21414 h 1758806"/>
                <a:gd name="connsiteX8" fmla="*/ 410494 w 695818"/>
                <a:gd name="connsiteY8" fmla="*/ 56012 h 1758806"/>
                <a:gd name="connsiteX9" fmla="*/ 424773 w 695818"/>
                <a:gd name="connsiteY9" fmla="*/ 78331 h 1758806"/>
                <a:gd name="connsiteX10" fmla="*/ 471250 w 695818"/>
                <a:gd name="connsiteY10" fmla="*/ 78331 h 1758806"/>
                <a:gd name="connsiteX11" fmla="*/ 470650 w 695818"/>
                <a:gd name="connsiteY11" fmla="*/ 171446 h 1758806"/>
                <a:gd name="connsiteX12" fmla="*/ 457251 w 695818"/>
                <a:gd name="connsiteY12" fmla="*/ 181125 h 1758806"/>
                <a:gd name="connsiteX13" fmla="*/ 419333 w 695818"/>
                <a:gd name="connsiteY13" fmla="*/ 187485 h 1758806"/>
                <a:gd name="connsiteX14" fmla="*/ 434292 w 695818"/>
                <a:gd name="connsiteY14" fmla="*/ 221363 h 1758806"/>
                <a:gd name="connsiteX15" fmla="*/ 434812 w 695818"/>
                <a:gd name="connsiteY15" fmla="*/ 253801 h 1758806"/>
                <a:gd name="connsiteX16" fmla="*/ 461090 w 695818"/>
                <a:gd name="connsiteY16" fmla="*/ 285799 h 1758806"/>
                <a:gd name="connsiteX17" fmla="*/ 482449 w 695818"/>
                <a:gd name="connsiteY17" fmla="*/ 293798 h 1758806"/>
                <a:gd name="connsiteX18" fmla="*/ 540166 w 695818"/>
                <a:gd name="connsiteY18" fmla="*/ 298238 h 1758806"/>
                <a:gd name="connsiteX19" fmla="*/ 566684 w 695818"/>
                <a:gd name="connsiteY19" fmla="*/ 331836 h 1758806"/>
                <a:gd name="connsiteX20" fmla="*/ 552565 w 695818"/>
                <a:gd name="connsiteY20" fmla="*/ 379353 h 1758806"/>
                <a:gd name="connsiteX21" fmla="*/ 482969 w 695818"/>
                <a:gd name="connsiteY21" fmla="*/ 547303 h 1758806"/>
                <a:gd name="connsiteX22" fmla="*/ 491089 w 695818"/>
                <a:gd name="connsiteY22" fmla="*/ 554063 h 1758806"/>
                <a:gd name="connsiteX23" fmla="*/ 492169 w 695818"/>
                <a:gd name="connsiteY23" fmla="*/ 595661 h 1758806"/>
                <a:gd name="connsiteX24" fmla="*/ 483649 w 695818"/>
                <a:gd name="connsiteY24" fmla="*/ 645058 h 1758806"/>
                <a:gd name="connsiteX25" fmla="*/ 493728 w 695818"/>
                <a:gd name="connsiteY25" fmla="*/ 649777 h 1758806"/>
                <a:gd name="connsiteX26" fmla="*/ 515127 w 695818"/>
                <a:gd name="connsiteY26" fmla="*/ 654257 h 1758806"/>
                <a:gd name="connsiteX27" fmla="*/ 535806 w 695818"/>
                <a:gd name="connsiteY27" fmla="*/ 688935 h 1758806"/>
                <a:gd name="connsiteX28" fmla="*/ 583803 w 695818"/>
                <a:gd name="connsiteY28" fmla="*/ 711534 h 1758806"/>
                <a:gd name="connsiteX29" fmla="*/ 582963 w 695818"/>
                <a:gd name="connsiteY29" fmla="*/ 746772 h 1758806"/>
                <a:gd name="connsiteX30" fmla="*/ 469930 w 695818"/>
                <a:gd name="connsiteY30" fmla="*/ 776810 h 1758806"/>
                <a:gd name="connsiteX31" fmla="*/ 448291 w 695818"/>
                <a:gd name="connsiteY31" fmla="*/ 796289 h 1758806"/>
                <a:gd name="connsiteX32" fmla="*/ 500888 w 695818"/>
                <a:gd name="connsiteY32" fmla="*/ 1264141 h 1758806"/>
                <a:gd name="connsiteX33" fmla="*/ 544006 w 695818"/>
                <a:gd name="connsiteY33" fmla="*/ 1324458 h 1758806"/>
                <a:gd name="connsiteX34" fmla="*/ 561045 w 695818"/>
                <a:gd name="connsiteY34" fmla="*/ 1369015 h 1758806"/>
                <a:gd name="connsiteX35" fmla="*/ 584123 w 695818"/>
                <a:gd name="connsiteY35" fmla="*/ 1460369 h 1758806"/>
                <a:gd name="connsiteX36" fmla="*/ 675718 w 695818"/>
                <a:gd name="connsiteY36" fmla="*/ 1571203 h 1758806"/>
                <a:gd name="connsiteX37" fmla="*/ 677638 w 695818"/>
                <a:gd name="connsiteY37" fmla="*/ 1635519 h 1758806"/>
                <a:gd name="connsiteX38" fmla="*/ 678958 w 695818"/>
                <a:gd name="connsiteY38" fmla="*/ 1654598 h 1758806"/>
                <a:gd name="connsiteX39" fmla="*/ 695437 w 695818"/>
                <a:gd name="connsiteY39" fmla="*/ 1693996 h 1758806"/>
                <a:gd name="connsiteX40" fmla="*/ 688317 w 695818"/>
                <a:gd name="connsiteY40" fmla="*/ 1753272 h 1758806"/>
                <a:gd name="connsiteX41" fmla="*/ 633001 w 695818"/>
                <a:gd name="connsiteY41" fmla="*/ 1756912 h 1758806"/>
                <a:gd name="connsiteX42" fmla="*/ 31636 w 695818"/>
                <a:gd name="connsiteY42" fmla="*/ 1756352 h 1758806"/>
                <a:gd name="connsiteX43" fmla="*/ 278 w 695818"/>
                <a:gd name="connsiteY43" fmla="*/ 1723874 h 1758806"/>
                <a:gd name="connsiteX44" fmla="*/ 1798 w 695818"/>
                <a:gd name="connsiteY44" fmla="*/ 1684076 h 1758806"/>
                <a:gd name="connsiteX45" fmla="*/ 17037 w 695818"/>
                <a:gd name="connsiteY45" fmla="*/ 1658198 h 1758806"/>
                <a:gd name="connsiteX46" fmla="*/ 20676 w 695818"/>
                <a:gd name="connsiteY46" fmla="*/ 1630720 h 1758806"/>
                <a:gd name="connsiteX47" fmla="*/ 21597 w 695818"/>
                <a:gd name="connsiteY47" fmla="*/ 1572403 h 1758806"/>
                <a:gd name="connsiteX48" fmla="*/ 120591 w 695818"/>
                <a:gd name="connsiteY48" fmla="*/ 1452130 h 1758806"/>
                <a:gd name="connsiteX49" fmla="*/ 138590 w 695818"/>
                <a:gd name="connsiteY49" fmla="*/ 1374295 h 1758806"/>
                <a:gd name="connsiteX50" fmla="*/ 156668 w 695818"/>
                <a:gd name="connsiteY50" fmla="*/ 1323058 h 1758806"/>
                <a:gd name="connsiteX51" fmla="*/ 199746 w 695818"/>
                <a:gd name="connsiteY51" fmla="*/ 1258102 h 1758806"/>
                <a:gd name="connsiteX52" fmla="*/ 249223 w 695818"/>
                <a:gd name="connsiteY52" fmla="*/ 833847 h 1758806"/>
                <a:gd name="connsiteX53" fmla="*/ 248303 w 695818"/>
                <a:gd name="connsiteY53" fmla="*/ 803928 h 1758806"/>
                <a:gd name="connsiteX54" fmla="*/ 223065 w 695818"/>
                <a:gd name="connsiteY54" fmla="*/ 776530 h 1758806"/>
                <a:gd name="connsiteX55" fmla="*/ 129990 w 695818"/>
                <a:gd name="connsiteY55" fmla="*/ 755531 h 1758806"/>
                <a:gd name="connsiteX56" fmla="*/ 105711 w 695818"/>
                <a:gd name="connsiteY56" fmla="*/ 742132 h 1758806"/>
                <a:gd name="connsiteX57" fmla="*/ 106831 w 695818"/>
                <a:gd name="connsiteY57" fmla="*/ 714734 h 1758806"/>
                <a:gd name="connsiteX58" fmla="*/ 147869 w 695818"/>
                <a:gd name="connsiteY58" fmla="*/ 694575 h 1758806"/>
                <a:gd name="connsiteX59" fmla="*/ 158748 w 695818"/>
                <a:gd name="connsiteY59" fmla="*/ 681296 h 1758806"/>
                <a:gd name="connsiteX60" fmla="*/ 173787 w 695818"/>
                <a:gd name="connsiteY60" fmla="*/ 656737 h 1758806"/>
                <a:gd name="connsiteX61" fmla="*/ 188827 w 695818"/>
                <a:gd name="connsiteY61" fmla="*/ 651497 h 1758806"/>
                <a:gd name="connsiteX62" fmla="*/ 213985 w 695818"/>
                <a:gd name="connsiteY62" fmla="*/ 639098 h 1758806"/>
                <a:gd name="connsiteX63" fmla="*/ 200666 w 695818"/>
                <a:gd name="connsiteY63" fmla="*/ 593621 h 1758806"/>
                <a:gd name="connsiteX64" fmla="*/ 201506 w 695818"/>
                <a:gd name="connsiteY64" fmla="*/ 557463 h 1758806"/>
                <a:gd name="connsiteX65" fmla="*/ 207225 w 695818"/>
                <a:gd name="connsiteY65" fmla="*/ 532864 h 1758806"/>
                <a:gd name="connsiteX66" fmla="*/ 137990 w 695818"/>
                <a:gd name="connsiteY66" fmla="*/ 367274 h 1758806"/>
                <a:gd name="connsiteX67" fmla="*/ 128550 w 695818"/>
                <a:gd name="connsiteY67" fmla="*/ 336876 h 1758806"/>
                <a:gd name="connsiteX68" fmla="*/ 158388 w 695818"/>
                <a:gd name="connsiteY68" fmla="*/ 298078 h 1758806"/>
                <a:gd name="connsiteX69" fmla="*/ 224104 w 695818"/>
                <a:gd name="connsiteY69" fmla="*/ 293998 h 1758806"/>
                <a:gd name="connsiteX70" fmla="*/ 239384 w 695818"/>
                <a:gd name="connsiteY70" fmla="*/ 288719 h 1758806"/>
                <a:gd name="connsiteX71" fmla="*/ 286941 w 695818"/>
                <a:gd name="connsiteY71" fmla="*/ 258481 h 175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95818" h="1758806">
                  <a:moveTo>
                    <a:pt x="286941" y="258481"/>
                  </a:moveTo>
                  <a:cubicBezTo>
                    <a:pt x="251543" y="227282"/>
                    <a:pt x="293140" y="209443"/>
                    <a:pt x="291180" y="181925"/>
                  </a:cubicBezTo>
                  <a:cubicBezTo>
                    <a:pt x="274221" y="181925"/>
                    <a:pt x="258023" y="181925"/>
                    <a:pt x="240703" y="181925"/>
                  </a:cubicBezTo>
                  <a:cubicBezTo>
                    <a:pt x="240703" y="146287"/>
                    <a:pt x="240703" y="113449"/>
                    <a:pt x="240703" y="76811"/>
                  </a:cubicBezTo>
                  <a:cubicBezTo>
                    <a:pt x="262942" y="76811"/>
                    <a:pt x="284301" y="76811"/>
                    <a:pt x="306340" y="76811"/>
                  </a:cubicBezTo>
                  <a:cubicBezTo>
                    <a:pt x="293180" y="30694"/>
                    <a:pt x="294620" y="28374"/>
                    <a:pt x="335898" y="5695"/>
                  </a:cubicBezTo>
                  <a:cubicBezTo>
                    <a:pt x="349057" y="-1544"/>
                    <a:pt x="360457" y="-2424"/>
                    <a:pt x="372936" y="6215"/>
                  </a:cubicBezTo>
                  <a:cubicBezTo>
                    <a:pt x="381095" y="11895"/>
                    <a:pt x="389775" y="17015"/>
                    <a:pt x="398694" y="21414"/>
                  </a:cubicBezTo>
                  <a:cubicBezTo>
                    <a:pt x="414453" y="29214"/>
                    <a:pt x="419933" y="39373"/>
                    <a:pt x="410494" y="56012"/>
                  </a:cubicBezTo>
                  <a:cubicBezTo>
                    <a:pt x="401894" y="71212"/>
                    <a:pt x="408334" y="78331"/>
                    <a:pt x="424773" y="78331"/>
                  </a:cubicBezTo>
                  <a:cubicBezTo>
                    <a:pt x="440012" y="78331"/>
                    <a:pt x="455291" y="78331"/>
                    <a:pt x="471250" y="78331"/>
                  </a:cubicBezTo>
                  <a:cubicBezTo>
                    <a:pt x="471250" y="110729"/>
                    <a:pt x="471690" y="141127"/>
                    <a:pt x="470650" y="171446"/>
                  </a:cubicBezTo>
                  <a:cubicBezTo>
                    <a:pt x="470530" y="174925"/>
                    <a:pt x="462411" y="179885"/>
                    <a:pt x="457251" y="181125"/>
                  </a:cubicBezTo>
                  <a:cubicBezTo>
                    <a:pt x="444851" y="184165"/>
                    <a:pt x="431972" y="185485"/>
                    <a:pt x="419333" y="187485"/>
                  </a:cubicBezTo>
                  <a:cubicBezTo>
                    <a:pt x="424493" y="198724"/>
                    <a:pt x="431452" y="209563"/>
                    <a:pt x="434292" y="221363"/>
                  </a:cubicBezTo>
                  <a:cubicBezTo>
                    <a:pt x="436852" y="231962"/>
                    <a:pt x="434812" y="243641"/>
                    <a:pt x="434812" y="253801"/>
                  </a:cubicBezTo>
                  <a:cubicBezTo>
                    <a:pt x="442972" y="264000"/>
                    <a:pt x="450971" y="276039"/>
                    <a:pt x="461090" y="285799"/>
                  </a:cubicBezTo>
                  <a:cubicBezTo>
                    <a:pt x="466170" y="290679"/>
                    <a:pt x="475010" y="292958"/>
                    <a:pt x="482449" y="293798"/>
                  </a:cubicBezTo>
                  <a:cubicBezTo>
                    <a:pt x="501608" y="295998"/>
                    <a:pt x="521007" y="296118"/>
                    <a:pt x="540166" y="298238"/>
                  </a:cubicBezTo>
                  <a:cubicBezTo>
                    <a:pt x="561485" y="300598"/>
                    <a:pt x="570004" y="310517"/>
                    <a:pt x="566684" y="331836"/>
                  </a:cubicBezTo>
                  <a:cubicBezTo>
                    <a:pt x="564164" y="348035"/>
                    <a:pt x="558765" y="364074"/>
                    <a:pt x="552565" y="379353"/>
                  </a:cubicBezTo>
                  <a:cubicBezTo>
                    <a:pt x="529887" y="435350"/>
                    <a:pt x="506368" y="491027"/>
                    <a:pt x="482969" y="547303"/>
                  </a:cubicBezTo>
                  <a:cubicBezTo>
                    <a:pt x="486129" y="549903"/>
                    <a:pt x="488529" y="552063"/>
                    <a:pt x="491089" y="554063"/>
                  </a:cubicBezTo>
                  <a:cubicBezTo>
                    <a:pt x="510048" y="568742"/>
                    <a:pt x="510368" y="579902"/>
                    <a:pt x="492169" y="595661"/>
                  </a:cubicBezTo>
                  <a:cubicBezTo>
                    <a:pt x="483649" y="603060"/>
                    <a:pt x="477450" y="636298"/>
                    <a:pt x="483649" y="645058"/>
                  </a:cubicBezTo>
                  <a:cubicBezTo>
                    <a:pt x="485529" y="647697"/>
                    <a:pt x="490129" y="648857"/>
                    <a:pt x="493728" y="649777"/>
                  </a:cubicBezTo>
                  <a:cubicBezTo>
                    <a:pt x="500768" y="651577"/>
                    <a:pt x="508208" y="652057"/>
                    <a:pt x="515127" y="654257"/>
                  </a:cubicBezTo>
                  <a:cubicBezTo>
                    <a:pt x="537086" y="661217"/>
                    <a:pt x="540206" y="666536"/>
                    <a:pt x="535806" y="688935"/>
                  </a:cubicBezTo>
                  <a:cubicBezTo>
                    <a:pt x="551685" y="696295"/>
                    <a:pt x="568404" y="702774"/>
                    <a:pt x="583803" y="711534"/>
                  </a:cubicBezTo>
                  <a:cubicBezTo>
                    <a:pt x="605082" y="723653"/>
                    <a:pt x="605682" y="738812"/>
                    <a:pt x="582963" y="746772"/>
                  </a:cubicBezTo>
                  <a:cubicBezTo>
                    <a:pt x="546285" y="759611"/>
                    <a:pt x="507968" y="768130"/>
                    <a:pt x="469930" y="776810"/>
                  </a:cubicBezTo>
                  <a:cubicBezTo>
                    <a:pt x="457771" y="779610"/>
                    <a:pt x="448611" y="780730"/>
                    <a:pt x="448291" y="796289"/>
                  </a:cubicBezTo>
                  <a:cubicBezTo>
                    <a:pt x="445211" y="954559"/>
                    <a:pt x="452211" y="1111590"/>
                    <a:pt x="500888" y="1264141"/>
                  </a:cubicBezTo>
                  <a:cubicBezTo>
                    <a:pt x="508968" y="1289420"/>
                    <a:pt x="522287" y="1309978"/>
                    <a:pt x="544006" y="1324458"/>
                  </a:cubicBezTo>
                  <a:cubicBezTo>
                    <a:pt x="560885" y="1335737"/>
                    <a:pt x="566844" y="1350656"/>
                    <a:pt x="561045" y="1369015"/>
                  </a:cubicBezTo>
                  <a:cubicBezTo>
                    <a:pt x="549765" y="1404653"/>
                    <a:pt x="560285" y="1433251"/>
                    <a:pt x="584123" y="1460369"/>
                  </a:cubicBezTo>
                  <a:cubicBezTo>
                    <a:pt x="615761" y="1496367"/>
                    <a:pt x="645840" y="1533725"/>
                    <a:pt x="675718" y="1571203"/>
                  </a:cubicBezTo>
                  <a:cubicBezTo>
                    <a:pt x="699676" y="1601241"/>
                    <a:pt x="698756" y="1604161"/>
                    <a:pt x="677638" y="1635519"/>
                  </a:cubicBezTo>
                  <a:cubicBezTo>
                    <a:pt x="674678" y="1639919"/>
                    <a:pt x="675638" y="1652558"/>
                    <a:pt x="678958" y="1654598"/>
                  </a:cubicBezTo>
                  <a:cubicBezTo>
                    <a:pt x="694637" y="1664237"/>
                    <a:pt x="696917" y="1677877"/>
                    <a:pt x="695437" y="1693996"/>
                  </a:cubicBezTo>
                  <a:cubicBezTo>
                    <a:pt x="693597" y="1714354"/>
                    <a:pt x="698917" y="1740153"/>
                    <a:pt x="688317" y="1753272"/>
                  </a:cubicBezTo>
                  <a:cubicBezTo>
                    <a:pt x="680438" y="1763032"/>
                    <a:pt x="652199" y="1756912"/>
                    <a:pt x="633001" y="1756912"/>
                  </a:cubicBezTo>
                  <a:cubicBezTo>
                    <a:pt x="432532" y="1756872"/>
                    <a:pt x="232104" y="1756672"/>
                    <a:pt x="31636" y="1756352"/>
                  </a:cubicBezTo>
                  <a:cubicBezTo>
                    <a:pt x="2838" y="1756312"/>
                    <a:pt x="278" y="1753432"/>
                    <a:pt x="278" y="1723874"/>
                  </a:cubicBezTo>
                  <a:cubicBezTo>
                    <a:pt x="278" y="1710555"/>
                    <a:pt x="-962" y="1696876"/>
                    <a:pt x="1798" y="1684076"/>
                  </a:cubicBezTo>
                  <a:cubicBezTo>
                    <a:pt x="3837" y="1674677"/>
                    <a:pt x="9717" y="1664397"/>
                    <a:pt x="17037" y="1658198"/>
                  </a:cubicBezTo>
                  <a:cubicBezTo>
                    <a:pt x="27876" y="1648998"/>
                    <a:pt x="30636" y="1642799"/>
                    <a:pt x="20676" y="1630720"/>
                  </a:cubicBezTo>
                  <a:cubicBezTo>
                    <a:pt x="2278" y="1608441"/>
                    <a:pt x="2838" y="1595642"/>
                    <a:pt x="21597" y="1572403"/>
                  </a:cubicBezTo>
                  <a:cubicBezTo>
                    <a:pt x="54194" y="1532005"/>
                    <a:pt x="86353" y="1491168"/>
                    <a:pt x="120591" y="1452130"/>
                  </a:cubicBezTo>
                  <a:cubicBezTo>
                    <a:pt x="141309" y="1428531"/>
                    <a:pt x="145789" y="1402893"/>
                    <a:pt x="138590" y="1374295"/>
                  </a:cubicBezTo>
                  <a:cubicBezTo>
                    <a:pt x="133070" y="1352496"/>
                    <a:pt x="136150" y="1335657"/>
                    <a:pt x="156668" y="1323058"/>
                  </a:cubicBezTo>
                  <a:cubicBezTo>
                    <a:pt x="180787" y="1308298"/>
                    <a:pt x="191547" y="1284140"/>
                    <a:pt x="199746" y="1258102"/>
                  </a:cubicBezTo>
                  <a:cubicBezTo>
                    <a:pt x="243303" y="1119790"/>
                    <a:pt x="251943" y="977478"/>
                    <a:pt x="249223" y="833847"/>
                  </a:cubicBezTo>
                  <a:cubicBezTo>
                    <a:pt x="249023" y="823847"/>
                    <a:pt x="247263" y="813768"/>
                    <a:pt x="248303" y="803928"/>
                  </a:cubicBezTo>
                  <a:cubicBezTo>
                    <a:pt x="250303" y="784449"/>
                    <a:pt x="240424" y="779450"/>
                    <a:pt x="223065" y="776530"/>
                  </a:cubicBezTo>
                  <a:cubicBezTo>
                    <a:pt x="191746" y="771250"/>
                    <a:pt x="160788" y="763451"/>
                    <a:pt x="129990" y="755531"/>
                  </a:cubicBezTo>
                  <a:cubicBezTo>
                    <a:pt x="121311" y="753291"/>
                    <a:pt x="113071" y="747652"/>
                    <a:pt x="105711" y="742132"/>
                  </a:cubicBezTo>
                  <a:cubicBezTo>
                    <a:pt x="91832" y="731733"/>
                    <a:pt x="91832" y="723813"/>
                    <a:pt x="106831" y="714734"/>
                  </a:cubicBezTo>
                  <a:cubicBezTo>
                    <a:pt x="119791" y="706854"/>
                    <a:pt x="134590" y="702014"/>
                    <a:pt x="147869" y="694575"/>
                  </a:cubicBezTo>
                  <a:cubicBezTo>
                    <a:pt x="152749" y="691855"/>
                    <a:pt x="159868" y="683775"/>
                    <a:pt x="158748" y="681296"/>
                  </a:cubicBezTo>
                  <a:cubicBezTo>
                    <a:pt x="151589" y="664817"/>
                    <a:pt x="163988" y="661657"/>
                    <a:pt x="173787" y="656737"/>
                  </a:cubicBezTo>
                  <a:cubicBezTo>
                    <a:pt x="178467" y="654377"/>
                    <a:pt x="183947" y="653577"/>
                    <a:pt x="188827" y="651497"/>
                  </a:cubicBezTo>
                  <a:cubicBezTo>
                    <a:pt x="197746" y="647658"/>
                    <a:pt x="213065" y="644538"/>
                    <a:pt x="213985" y="639098"/>
                  </a:cubicBezTo>
                  <a:cubicBezTo>
                    <a:pt x="216665" y="623299"/>
                    <a:pt x="221025" y="605460"/>
                    <a:pt x="200666" y="593621"/>
                  </a:cubicBezTo>
                  <a:cubicBezTo>
                    <a:pt x="185587" y="584861"/>
                    <a:pt x="186667" y="568622"/>
                    <a:pt x="201506" y="557463"/>
                  </a:cubicBezTo>
                  <a:cubicBezTo>
                    <a:pt x="211465" y="549983"/>
                    <a:pt x="212145" y="544224"/>
                    <a:pt x="207225" y="532864"/>
                  </a:cubicBezTo>
                  <a:cubicBezTo>
                    <a:pt x="183387" y="477988"/>
                    <a:pt x="160748" y="422631"/>
                    <a:pt x="137990" y="367274"/>
                  </a:cubicBezTo>
                  <a:cubicBezTo>
                    <a:pt x="133950" y="357475"/>
                    <a:pt x="130390" y="347235"/>
                    <a:pt x="128550" y="336876"/>
                  </a:cubicBezTo>
                  <a:cubicBezTo>
                    <a:pt x="124270" y="312597"/>
                    <a:pt x="133630" y="300358"/>
                    <a:pt x="158388" y="298078"/>
                  </a:cubicBezTo>
                  <a:cubicBezTo>
                    <a:pt x="180227" y="296038"/>
                    <a:pt x="202226" y="295718"/>
                    <a:pt x="224104" y="293998"/>
                  </a:cubicBezTo>
                  <a:cubicBezTo>
                    <a:pt x="229504" y="293558"/>
                    <a:pt x="238184" y="291959"/>
                    <a:pt x="239384" y="288719"/>
                  </a:cubicBezTo>
                  <a:cubicBezTo>
                    <a:pt x="246463" y="269680"/>
                    <a:pt x="258503" y="257841"/>
                    <a:pt x="286941" y="258481"/>
                  </a:cubicBezTo>
                  <a:close/>
                </a:path>
              </a:pathLst>
            </a:custGeom>
            <a:grpFill/>
            <a:ln w="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7FD5A54-F93F-4E61-B195-D12C2592D8B4}"/>
                </a:ext>
              </a:extLst>
            </p:cNvPr>
            <p:cNvSpPr/>
            <p:nvPr userDrawn="1"/>
          </p:nvSpPr>
          <p:spPr>
            <a:xfrm>
              <a:off x="10645921" y="3626195"/>
              <a:ext cx="537254" cy="1199321"/>
            </a:xfrm>
            <a:custGeom>
              <a:avLst/>
              <a:gdLst>
                <a:gd name="connsiteX0" fmla="*/ 198028 w 706914"/>
                <a:gd name="connsiteY0" fmla="*/ 527715 h 1578057"/>
                <a:gd name="connsiteX1" fmla="*/ 143911 w 706914"/>
                <a:gd name="connsiteY1" fmla="*/ 371964 h 1578057"/>
                <a:gd name="connsiteX2" fmla="*/ 177389 w 706914"/>
                <a:gd name="connsiteY2" fmla="*/ 273090 h 1578057"/>
                <a:gd name="connsiteX3" fmla="*/ 259705 w 706914"/>
                <a:gd name="connsiteY3" fmla="*/ 153177 h 1578057"/>
                <a:gd name="connsiteX4" fmla="*/ 300862 w 706914"/>
                <a:gd name="connsiteY4" fmla="*/ 99180 h 1578057"/>
                <a:gd name="connsiteX5" fmla="*/ 297302 w 706914"/>
                <a:gd name="connsiteY5" fmla="*/ 65022 h 1578057"/>
                <a:gd name="connsiteX6" fmla="*/ 283783 w 706914"/>
                <a:gd name="connsiteY6" fmla="*/ 37744 h 1578057"/>
                <a:gd name="connsiteX7" fmla="*/ 307142 w 706914"/>
                <a:gd name="connsiteY7" fmla="*/ 3186 h 1578057"/>
                <a:gd name="connsiteX8" fmla="*/ 393817 w 706914"/>
                <a:gd name="connsiteY8" fmla="*/ 626 h 1578057"/>
                <a:gd name="connsiteX9" fmla="*/ 426735 w 706914"/>
                <a:gd name="connsiteY9" fmla="*/ 28104 h 1578057"/>
                <a:gd name="connsiteX10" fmla="*/ 407576 w 706914"/>
                <a:gd name="connsiteY10" fmla="*/ 68022 h 1578057"/>
                <a:gd name="connsiteX11" fmla="*/ 403256 w 706914"/>
                <a:gd name="connsiteY11" fmla="*/ 89341 h 1578057"/>
                <a:gd name="connsiteX12" fmla="*/ 427095 w 706914"/>
                <a:gd name="connsiteY12" fmla="*/ 123739 h 1578057"/>
                <a:gd name="connsiteX13" fmla="*/ 431174 w 706914"/>
                <a:gd name="connsiteY13" fmla="*/ 167216 h 1578057"/>
                <a:gd name="connsiteX14" fmla="*/ 381257 w 706914"/>
                <a:gd name="connsiteY14" fmla="*/ 264930 h 1578057"/>
                <a:gd name="connsiteX15" fmla="*/ 372618 w 706914"/>
                <a:gd name="connsiteY15" fmla="*/ 282809 h 1578057"/>
                <a:gd name="connsiteX16" fmla="*/ 373738 w 706914"/>
                <a:gd name="connsiteY16" fmla="*/ 299168 h 1578057"/>
                <a:gd name="connsiteX17" fmla="*/ 389777 w 706914"/>
                <a:gd name="connsiteY17" fmla="*/ 291969 h 1578057"/>
                <a:gd name="connsiteX18" fmla="*/ 431294 w 706914"/>
                <a:gd name="connsiteY18" fmla="*/ 219253 h 1578057"/>
                <a:gd name="connsiteX19" fmla="*/ 459493 w 706914"/>
                <a:gd name="connsiteY19" fmla="*/ 167536 h 1578057"/>
                <a:gd name="connsiteX20" fmla="*/ 545968 w 706914"/>
                <a:gd name="connsiteY20" fmla="*/ 310168 h 1578057"/>
                <a:gd name="connsiteX21" fmla="*/ 545328 w 706914"/>
                <a:gd name="connsiteY21" fmla="*/ 469478 h 1578057"/>
                <a:gd name="connsiteX22" fmla="*/ 508570 w 706914"/>
                <a:gd name="connsiteY22" fmla="*/ 530315 h 1578057"/>
                <a:gd name="connsiteX23" fmla="*/ 518489 w 706914"/>
                <a:gd name="connsiteY23" fmla="*/ 545954 h 1578057"/>
                <a:gd name="connsiteX24" fmla="*/ 505170 w 706914"/>
                <a:gd name="connsiteY24" fmla="*/ 574392 h 1578057"/>
                <a:gd name="connsiteX25" fmla="*/ 486811 w 706914"/>
                <a:gd name="connsiteY25" fmla="*/ 602151 h 1578057"/>
                <a:gd name="connsiteX26" fmla="*/ 486971 w 706914"/>
                <a:gd name="connsiteY26" fmla="*/ 651588 h 1578057"/>
                <a:gd name="connsiteX27" fmla="*/ 533648 w 706914"/>
                <a:gd name="connsiteY27" fmla="*/ 664387 h 1578057"/>
                <a:gd name="connsiteX28" fmla="*/ 545968 w 706914"/>
                <a:gd name="connsiteY28" fmla="*/ 686706 h 1578057"/>
                <a:gd name="connsiteX29" fmla="*/ 553087 w 706914"/>
                <a:gd name="connsiteY29" fmla="*/ 699585 h 1578057"/>
                <a:gd name="connsiteX30" fmla="*/ 578406 w 706914"/>
                <a:gd name="connsiteY30" fmla="*/ 711104 h 1578057"/>
                <a:gd name="connsiteX31" fmla="*/ 608924 w 706914"/>
                <a:gd name="connsiteY31" fmla="*/ 736823 h 1578057"/>
                <a:gd name="connsiteX32" fmla="*/ 577166 w 706914"/>
                <a:gd name="connsiteY32" fmla="*/ 761301 h 1578057"/>
                <a:gd name="connsiteX33" fmla="*/ 496291 w 706914"/>
                <a:gd name="connsiteY33" fmla="*/ 781820 h 1578057"/>
                <a:gd name="connsiteX34" fmla="*/ 455013 w 706914"/>
                <a:gd name="connsiteY34" fmla="*/ 829017 h 1578057"/>
                <a:gd name="connsiteX35" fmla="*/ 506130 w 706914"/>
                <a:gd name="connsiteY35" fmla="*/ 1139199 h 1578057"/>
                <a:gd name="connsiteX36" fmla="*/ 555447 w 706914"/>
                <a:gd name="connsiteY36" fmla="*/ 1203075 h 1578057"/>
                <a:gd name="connsiteX37" fmla="*/ 568566 w 706914"/>
                <a:gd name="connsiteY37" fmla="*/ 1240073 h 1578057"/>
                <a:gd name="connsiteX38" fmla="*/ 582486 w 706914"/>
                <a:gd name="connsiteY38" fmla="*/ 1291870 h 1578057"/>
                <a:gd name="connsiteX39" fmla="*/ 682960 w 706914"/>
                <a:gd name="connsiteY39" fmla="*/ 1394864 h 1578057"/>
                <a:gd name="connsiteX40" fmla="*/ 687719 w 706914"/>
                <a:gd name="connsiteY40" fmla="*/ 1454340 h 1578057"/>
                <a:gd name="connsiteX41" fmla="*/ 690439 w 706914"/>
                <a:gd name="connsiteY41" fmla="*/ 1477419 h 1578057"/>
                <a:gd name="connsiteX42" fmla="*/ 705678 w 706914"/>
                <a:gd name="connsiteY42" fmla="*/ 1509337 h 1578057"/>
                <a:gd name="connsiteX43" fmla="*/ 706118 w 706914"/>
                <a:gd name="connsiteY43" fmla="*/ 1555174 h 1578057"/>
                <a:gd name="connsiteX44" fmla="*/ 682880 w 706914"/>
                <a:gd name="connsiteY44" fmla="*/ 1577373 h 1578057"/>
                <a:gd name="connsiteX45" fmla="*/ 445094 w 706914"/>
                <a:gd name="connsiteY45" fmla="*/ 1578053 h 1578057"/>
                <a:gd name="connsiteX46" fmla="*/ 39438 w 706914"/>
                <a:gd name="connsiteY46" fmla="*/ 1577653 h 1578057"/>
                <a:gd name="connsiteX47" fmla="*/ 0 w 706914"/>
                <a:gd name="connsiteY47" fmla="*/ 1537575 h 1578057"/>
                <a:gd name="connsiteX48" fmla="*/ 2920 w 706914"/>
                <a:gd name="connsiteY48" fmla="*/ 1497898 h 1578057"/>
                <a:gd name="connsiteX49" fmla="*/ 13799 w 706914"/>
                <a:gd name="connsiteY49" fmla="*/ 1480219 h 1578057"/>
                <a:gd name="connsiteX50" fmla="*/ 17199 w 706914"/>
                <a:gd name="connsiteY50" fmla="*/ 1449340 h 1578057"/>
                <a:gd name="connsiteX51" fmla="*/ 18839 w 706914"/>
                <a:gd name="connsiteY51" fmla="*/ 1403783 h 1578057"/>
                <a:gd name="connsiteX52" fmla="*/ 126432 w 706914"/>
                <a:gd name="connsiteY52" fmla="*/ 1291110 h 1578057"/>
                <a:gd name="connsiteX53" fmla="*/ 140552 w 706914"/>
                <a:gd name="connsiteY53" fmla="*/ 1241113 h 1578057"/>
                <a:gd name="connsiteX54" fmla="*/ 157951 w 706914"/>
                <a:gd name="connsiteY54" fmla="*/ 1200395 h 1578057"/>
                <a:gd name="connsiteX55" fmla="*/ 197708 w 706914"/>
                <a:gd name="connsiteY55" fmla="*/ 1153358 h 1578057"/>
                <a:gd name="connsiteX56" fmla="*/ 251825 w 706914"/>
                <a:gd name="connsiteY56" fmla="*/ 805938 h 1578057"/>
                <a:gd name="connsiteX57" fmla="*/ 233746 w 706914"/>
                <a:gd name="connsiteY57" fmla="*/ 785780 h 1578057"/>
                <a:gd name="connsiteX58" fmla="*/ 130992 w 706914"/>
                <a:gd name="connsiteY58" fmla="*/ 762301 h 1578057"/>
                <a:gd name="connsiteX59" fmla="*/ 106114 w 706914"/>
                <a:gd name="connsiteY59" fmla="*/ 749942 h 1578057"/>
                <a:gd name="connsiteX60" fmla="*/ 106434 w 706914"/>
                <a:gd name="connsiteY60" fmla="*/ 722343 h 1578057"/>
                <a:gd name="connsiteX61" fmla="*/ 145671 w 706914"/>
                <a:gd name="connsiteY61" fmla="*/ 702865 h 1578057"/>
                <a:gd name="connsiteX62" fmla="*/ 160110 w 706914"/>
                <a:gd name="connsiteY62" fmla="*/ 682346 h 1578057"/>
                <a:gd name="connsiteX63" fmla="*/ 181149 w 706914"/>
                <a:gd name="connsiteY63" fmla="*/ 661067 h 1578057"/>
                <a:gd name="connsiteX64" fmla="*/ 213267 w 706914"/>
                <a:gd name="connsiteY64" fmla="*/ 649988 h 1578057"/>
                <a:gd name="connsiteX65" fmla="*/ 215827 w 706914"/>
                <a:gd name="connsiteY65" fmla="*/ 608950 h 1578057"/>
                <a:gd name="connsiteX66" fmla="*/ 195268 w 706914"/>
                <a:gd name="connsiteY66" fmla="*/ 572112 h 1578057"/>
                <a:gd name="connsiteX67" fmla="*/ 187549 w 706914"/>
                <a:gd name="connsiteY67" fmla="*/ 543674 h 1578057"/>
                <a:gd name="connsiteX68" fmla="*/ 198028 w 706914"/>
                <a:gd name="connsiteY68" fmla="*/ 527715 h 157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06914" h="1578057">
                  <a:moveTo>
                    <a:pt x="198028" y="527715"/>
                  </a:moveTo>
                  <a:cubicBezTo>
                    <a:pt x="151591" y="485517"/>
                    <a:pt x="135432" y="431241"/>
                    <a:pt x="143911" y="371964"/>
                  </a:cubicBezTo>
                  <a:cubicBezTo>
                    <a:pt x="148791" y="337966"/>
                    <a:pt x="160670" y="303088"/>
                    <a:pt x="177389" y="273090"/>
                  </a:cubicBezTo>
                  <a:cubicBezTo>
                    <a:pt x="200908" y="230932"/>
                    <a:pt x="231586" y="192735"/>
                    <a:pt x="259705" y="153177"/>
                  </a:cubicBezTo>
                  <a:cubicBezTo>
                    <a:pt x="272824" y="134738"/>
                    <a:pt x="287063" y="117139"/>
                    <a:pt x="300862" y="99180"/>
                  </a:cubicBezTo>
                  <a:cubicBezTo>
                    <a:pt x="310502" y="86621"/>
                    <a:pt x="310742" y="76502"/>
                    <a:pt x="297302" y="65022"/>
                  </a:cubicBezTo>
                  <a:cubicBezTo>
                    <a:pt x="290143" y="58903"/>
                    <a:pt x="285943" y="47503"/>
                    <a:pt x="283783" y="37744"/>
                  </a:cubicBezTo>
                  <a:cubicBezTo>
                    <a:pt x="279663" y="19185"/>
                    <a:pt x="287943" y="4986"/>
                    <a:pt x="307142" y="3186"/>
                  </a:cubicBezTo>
                  <a:cubicBezTo>
                    <a:pt x="335900" y="506"/>
                    <a:pt x="365018" y="-894"/>
                    <a:pt x="393817" y="626"/>
                  </a:cubicBezTo>
                  <a:cubicBezTo>
                    <a:pt x="408896" y="1426"/>
                    <a:pt x="423255" y="10305"/>
                    <a:pt x="426735" y="28104"/>
                  </a:cubicBezTo>
                  <a:cubicBezTo>
                    <a:pt x="430175" y="45863"/>
                    <a:pt x="423655" y="59463"/>
                    <a:pt x="407576" y="68022"/>
                  </a:cubicBezTo>
                  <a:cubicBezTo>
                    <a:pt x="397336" y="73462"/>
                    <a:pt x="397457" y="80781"/>
                    <a:pt x="403256" y="89341"/>
                  </a:cubicBezTo>
                  <a:cubicBezTo>
                    <a:pt x="411096" y="100900"/>
                    <a:pt x="417855" y="113419"/>
                    <a:pt x="427095" y="123739"/>
                  </a:cubicBezTo>
                  <a:cubicBezTo>
                    <a:pt x="439734" y="137898"/>
                    <a:pt x="439654" y="151257"/>
                    <a:pt x="431174" y="167216"/>
                  </a:cubicBezTo>
                  <a:cubicBezTo>
                    <a:pt x="414015" y="199494"/>
                    <a:pt x="397816" y="232332"/>
                    <a:pt x="381257" y="264930"/>
                  </a:cubicBezTo>
                  <a:cubicBezTo>
                    <a:pt x="378257" y="270850"/>
                    <a:pt x="374178" y="276530"/>
                    <a:pt x="372618" y="282809"/>
                  </a:cubicBezTo>
                  <a:cubicBezTo>
                    <a:pt x="371378" y="287889"/>
                    <a:pt x="373258" y="293689"/>
                    <a:pt x="373738" y="299168"/>
                  </a:cubicBezTo>
                  <a:cubicBezTo>
                    <a:pt x="379218" y="296849"/>
                    <a:pt x="387257" y="296089"/>
                    <a:pt x="389777" y="291969"/>
                  </a:cubicBezTo>
                  <a:cubicBezTo>
                    <a:pt x="404336" y="268170"/>
                    <a:pt x="417695" y="243652"/>
                    <a:pt x="431294" y="219253"/>
                  </a:cubicBezTo>
                  <a:cubicBezTo>
                    <a:pt x="440294" y="203134"/>
                    <a:pt x="449013" y="186815"/>
                    <a:pt x="459493" y="167536"/>
                  </a:cubicBezTo>
                  <a:cubicBezTo>
                    <a:pt x="495651" y="213133"/>
                    <a:pt x="525889" y="258531"/>
                    <a:pt x="545968" y="310168"/>
                  </a:cubicBezTo>
                  <a:cubicBezTo>
                    <a:pt x="566646" y="363285"/>
                    <a:pt x="568446" y="416961"/>
                    <a:pt x="545328" y="469478"/>
                  </a:cubicBezTo>
                  <a:cubicBezTo>
                    <a:pt x="536088" y="490477"/>
                    <a:pt x="521569" y="509116"/>
                    <a:pt x="508570" y="530315"/>
                  </a:cubicBezTo>
                  <a:cubicBezTo>
                    <a:pt x="511010" y="534075"/>
                    <a:pt x="515929" y="539554"/>
                    <a:pt x="518489" y="545954"/>
                  </a:cubicBezTo>
                  <a:cubicBezTo>
                    <a:pt x="523929" y="559593"/>
                    <a:pt x="518409" y="571032"/>
                    <a:pt x="505170" y="574392"/>
                  </a:cubicBezTo>
                  <a:cubicBezTo>
                    <a:pt x="489011" y="578512"/>
                    <a:pt x="486251" y="588031"/>
                    <a:pt x="486811" y="602151"/>
                  </a:cubicBezTo>
                  <a:cubicBezTo>
                    <a:pt x="487491" y="618670"/>
                    <a:pt x="486971" y="635269"/>
                    <a:pt x="486971" y="651588"/>
                  </a:cubicBezTo>
                  <a:cubicBezTo>
                    <a:pt x="503450" y="655947"/>
                    <a:pt x="519009" y="658907"/>
                    <a:pt x="533648" y="664387"/>
                  </a:cubicBezTo>
                  <a:cubicBezTo>
                    <a:pt x="542328" y="667627"/>
                    <a:pt x="552687" y="672586"/>
                    <a:pt x="545968" y="686706"/>
                  </a:cubicBezTo>
                  <a:cubicBezTo>
                    <a:pt x="544688" y="689425"/>
                    <a:pt x="549287" y="697225"/>
                    <a:pt x="553087" y="699585"/>
                  </a:cubicBezTo>
                  <a:cubicBezTo>
                    <a:pt x="560887" y="704424"/>
                    <a:pt x="570886" y="705944"/>
                    <a:pt x="578406" y="711104"/>
                  </a:cubicBezTo>
                  <a:cubicBezTo>
                    <a:pt x="589325" y="718624"/>
                    <a:pt x="598804" y="728143"/>
                    <a:pt x="608924" y="736823"/>
                  </a:cubicBezTo>
                  <a:cubicBezTo>
                    <a:pt x="598405" y="745222"/>
                    <a:pt x="589125" y="757141"/>
                    <a:pt x="577166" y="761301"/>
                  </a:cubicBezTo>
                  <a:cubicBezTo>
                    <a:pt x="550967" y="770381"/>
                    <a:pt x="523689" y="777380"/>
                    <a:pt x="496291" y="781820"/>
                  </a:cubicBezTo>
                  <a:cubicBezTo>
                    <a:pt x="454453" y="788619"/>
                    <a:pt x="453333" y="787420"/>
                    <a:pt x="455013" y="829017"/>
                  </a:cubicBezTo>
                  <a:cubicBezTo>
                    <a:pt x="459253" y="934451"/>
                    <a:pt x="475332" y="1038045"/>
                    <a:pt x="506130" y="1139199"/>
                  </a:cubicBezTo>
                  <a:cubicBezTo>
                    <a:pt x="514569" y="1166917"/>
                    <a:pt x="527009" y="1190876"/>
                    <a:pt x="555447" y="1203075"/>
                  </a:cubicBezTo>
                  <a:cubicBezTo>
                    <a:pt x="572806" y="1210515"/>
                    <a:pt x="574286" y="1226034"/>
                    <a:pt x="568566" y="1240073"/>
                  </a:cubicBezTo>
                  <a:cubicBezTo>
                    <a:pt x="559647" y="1262032"/>
                    <a:pt x="568086" y="1277151"/>
                    <a:pt x="582486" y="1291870"/>
                  </a:cubicBezTo>
                  <a:cubicBezTo>
                    <a:pt x="616043" y="1326108"/>
                    <a:pt x="649722" y="1360266"/>
                    <a:pt x="682960" y="1394864"/>
                  </a:cubicBezTo>
                  <a:cubicBezTo>
                    <a:pt x="707518" y="1420422"/>
                    <a:pt x="708078" y="1426342"/>
                    <a:pt x="687719" y="1454340"/>
                  </a:cubicBezTo>
                  <a:cubicBezTo>
                    <a:pt x="680600" y="1464100"/>
                    <a:pt x="682360" y="1468859"/>
                    <a:pt x="690439" y="1477419"/>
                  </a:cubicBezTo>
                  <a:cubicBezTo>
                    <a:pt x="698239" y="1485658"/>
                    <a:pt x="703798" y="1498018"/>
                    <a:pt x="705678" y="1509337"/>
                  </a:cubicBezTo>
                  <a:cubicBezTo>
                    <a:pt x="708198" y="1524216"/>
                    <a:pt x="706078" y="1539855"/>
                    <a:pt x="706118" y="1555174"/>
                  </a:cubicBezTo>
                  <a:cubicBezTo>
                    <a:pt x="706158" y="1570853"/>
                    <a:pt x="699199" y="1577413"/>
                    <a:pt x="682880" y="1577373"/>
                  </a:cubicBezTo>
                  <a:cubicBezTo>
                    <a:pt x="603604" y="1577173"/>
                    <a:pt x="524369" y="1578013"/>
                    <a:pt x="445094" y="1578053"/>
                  </a:cubicBezTo>
                  <a:cubicBezTo>
                    <a:pt x="309862" y="1578093"/>
                    <a:pt x="174670" y="1577893"/>
                    <a:pt x="39438" y="1577653"/>
                  </a:cubicBezTo>
                  <a:cubicBezTo>
                    <a:pt x="2440" y="1577573"/>
                    <a:pt x="40" y="1575133"/>
                    <a:pt x="0" y="1537575"/>
                  </a:cubicBezTo>
                  <a:cubicBezTo>
                    <a:pt x="0" y="1524336"/>
                    <a:pt x="600" y="1510897"/>
                    <a:pt x="2920" y="1497898"/>
                  </a:cubicBezTo>
                  <a:cubicBezTo>
                    <a:pt x="4080" y="1491418"/>
                    <a:pt x="8439" y="1483138"/>
                    <a:pt x="13799" y="1480219"/>
                  </a:cubicBezTo>
                  <a:cubicBezTo>
                    <a:pt x="31158" y="1470819"/>
                    <a:pt x="28438" y="1461220"/>
                    <a:pt x="17199" y="1449340"/>
                  </a:cubicBezTo>
                  <a:cubicBezTo>
                    <a:pt x="2520" y="1433781"/>
                    <a:pt x="4480" y="1418742"/>
                    <a:pt x="18839" y="1403783"/>
                  </a:cubicBezTo>
                  <a:cubicBezTo>
                    <a:pt x="54797" y="1366305"/>
                    <a:pt x="90274" y="1328388"/>
                    <a:pt x="126432" y="1291110"/>
                  </a:cubicBezTo>
                  <a:cubicBezTo>
                    <a:pt x="140472" y="1276671"/>
                    <a:pt x="147791" y="1262231"/>
                    <a:pt x="140552" y="1241113"/>
                  </a:cubicBezTo>
                  <a:cubicBezTo>
                    <a:pt x="134832" y="1224314"/>
                    <a:pt x="138112" y="1208555"/>
                    <a:pt x="157951" y="1200395"/>
                  </a:cubicBezTo>
                  <a:cubicBezTo>
                    <a:pt x="178989" y="1191756"/>
                    <a:pt x="190869" y="1174917"/>
                    <a:pt x="197708" y="1153358"/>
                  </a:cubicBezTo>
                  <a:cubicBezTo>
                    <a:pt x="233626" y="1040285"/>
                    <a:pt x="253625" y="924891"/>
                    <a:pt x="251825" y="805938"/>
                  </a:cubicBezTo>
                  <a:cubicBezTo>
                    <a:pt x="251625" y="792379"/>
                    <a:pt x="246665" y="788260"/>
                    <a:pt x="233746" y="785780"/>
                  </a:cubicBezTo>
                  <a:cubicBezTo>
                    <a:pt x="199268" y="779180"/>
                    <a:pt x="165070" y="770901"/>
                    <a:pt x="130992" y="762301"/>
                  </a:cubicBezTo>
                  <a:cubicBezTo>
                    <a:pt x="122193" y="760101"/>
                    <a:pt x="113673" y="755181"/>
                    <a:pt x="106114" y="749942"/>
                  </a:cubicBezTo>
                  <a:cubicBezTo>
                    <a:pt x="92394" y="740422"/>
                    <a:pt x="92394" y="730863"/>
                    <a:pt x="106434" y="722343"/>
                  </a:cubicBezTo>
                  <a:cubicBezTo>
                    <a:pt x="118913" y="714824"/>
                    <a:pt x="132512" y="709184"/>
                    <a:pt x="145671" y="702865"/>
                  </a:cubicBezTo>
                  <a:cubicBezTo>
                    <a:pt x="154351" y="698665"/>
                    <a:pt x="159630" y="694585"/>
                    <a:pt x="160110" y="682346"/>
                  </a:cubicBezTo>
                  <a:cubicBezTo>
                    <a:pt x="160430" y="674826"/>
                    <a:pt x="172470" y="665827"/>
                    <a:pt x="181149" y="661067"/>
                  </a:cubicBezTo>
                  <a:cubicBezTo>
                    <a:pt x="191189" y="655587"/>
                    <a:pt x="209547" y="657187"/>
                    <a:pt x="213267" y="649988"/>
                  </a:cubicBezTo>
                  <a:cubicBezTo>
                    <a:pt x="219027" y="638828"/>
                    <a:pt x="215667" y="622869"/>
                    <a:pt x="215827" y="608950"/>
                  </a:cubicBezTo>
                  <a:cubicBezTo>
                    <a:pt x="216027" y="592951"/>
                    <a:pt x="217347" y="577832"/>
                    <a:pt x="195268" y="572112"/>
                  </a:cubicBezTo>
                  <a:cubicBezTo>
                    <a:pt x="183989" y="569192"/>
                    <a:pt x="180029" y="555953"/>
                    <a:pt x="187549" y="543674"/>
                  </a:cubicBezTo>
                  <a:cubicBezTo>
                    <a:pt x="190789" y="538634"/>
                    <a:pt x="194108" y="533755"/>
                    <a:pt x="198028" y="527715"/>
                  </a:cubicBezTo>
                  <a:close/>
                </a:path>
              </a:pathLst>
            </a:custGeom>
            <a:grpFill/>
            <a:ln w="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632454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2E4D744-C000-4278-9477-C96ED1708BD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18717" y="1479627"/>
            <a:ext cx="3881887" cy="2790448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95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93" r:id="rId3"/>
    <p:sldLayoutId id="2147483654" r:id="rId4"/>
    <p:sldLayoutId id="2147483675" r:id="rId5"/>
    <p:sldLayoutId id="2147483676" r:id="rId6"/>
    <p:sldLayoutId id="2147483678" r:id="rId7"/>
    <p:sldLayoutId id="2147483680" r:id="rId8"/>
    <p:sldLayoutId id="2147483681" r:id="rId9"/>
    <p:sldLayoutId id="2147483682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71" r:id="rId16"/>
    <p:sldLayoutId id="2147483672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el.piliapp.com/symbol/pilcrow/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Improving Project Efficiency with dynamic human resource redistribution in software development companies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DA9A30-FC9B-48F0-8DD4-5AA1628388F2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Presentation for the Master in Business Administration thesis  –</a:t>
            </a:r>
            <a:r>
              <a:rPr lang="el-GR" sz="1600" b="1" dirty="0">
                <a:solidFill>
                  <a:schemeClr val="bg1"/>
                </a:solidFill>
              </a:rPr>
              <a:t>  </a:t>
            </a:r>
            <a:r>
              <a:rPr lang="en-US" sz="1600" b="1" dirty="0">
                <a:solidFill>
                  <a:schemeClr val="bg1"/>
                </a:solidFill>
              </a:rPr>
              <a:t>Ioannis Mandourarakis, Chania, Greece</a:t>
            </a:r>
            <a:r>
              <a:rPr lang="el-GR" sz="1600" b="1" dirty="0">
                <a:solidFill>
                  <a:schemeClr val="bg1"/>
                </a:solidFill>
              </a:rPr>
              <a:t>  </a:t>
            </a:r>
            <a:r>
              <a:rPr lang="en-US" sz="1600" b="1" dirty="0">
                <a:solidFill>
                  <a:schemeClr val="bg1"/>
                </a:solidFill>
              </a:rPr>
              <a:t>–</a:t>
            </a:r>
            <a:r>
              <a:rPr lang="el-GR" sz="1600" b="1" dirty="0">
                <a:solidFill>
                  <a:schemeClr val="bg1"/>
                </a:solidFill>
              </a:rPr>
              <a:t>  </a:t>
            </a:r>
            <a:r>
              <a:rPr lang="en-US" sz="1600" b="1" dirty="0">
                <a:solidFill>
                  <a:schemeClr val="bg1"/>
                </a:solidFill>
              </a:rPr>
              <a:t>25</a:t>
            </a:r>
            <a:r>
              <a:rPr lang="en-US" sz="1600" b="1" baseline="30000" dirty="0">
                <a:solidFill>
                  <a:schemeClr val="bg1"/>
                </a:solidFill>
              </a:rPr>
              <a:t>th</a:t>
            </a:r>
            <a:r>
              <a:rPr lang="en-US" sz="1600" b="1" dirty="0">
                <a:solidFill>
                  <a:schemeClr val="bg1"/>
                </a:solidFill>
              </a:rPr>
              <a:t> of Aug, 2022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DF2F18-ABAB-41D5-9D90-302A58FF5B65}"/>
              </a:ext>
            </a:extLst>
          </p:cNvPr>
          <p:cNvSpPr/>
          <p:nvPr/>
        </p:nvSpPr>
        <p:spPr>
          <a:xfrm>
            <a:off x="0" y="453681"/>
            <a:ext cx="121920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Παρουσίαση της πτυχιακής εργασίας που υποβλήθηκε στη</a:t>
            </a:r>
          </a:p>
          <a:p>
            <a:pPr algn="ctr">
              <a:spcAft>
                <a:spcPts val="1800"/>
              </a:spcAft>
            </a:pPr>
            <a:r>
              <a:rPr lang="el-GR" sz="2000" b="1" dirty="0">
                <a:solidFill>
                  <a:schemeClr val="accent1"/>
                </a:solidFill>
                <a:latin typeface="Roboto Slab" pitchFamily="2" charset="0"/>
              </a:rPr>
              <a:t>Σχολή Μηχανικών Παραγωγής και Διοίκησης</a:t>
            </a:r>
          </a:p>
          <a:p>
            <a:pPr algn="ctr">
              <a:spcAft>
                <a:spcPts val="18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τίτλο</a:t>
            </a:r>
          </a:p>
          <a:p>
            <a:pPr algn="ctr">
              <a:spcAft>
                <a:spcPts val="600"/>
              </a:spcAft>
            </a:pPr>
            <a:r>
              <a:rPr lang="el-GR" sz="2400" b="1" dirty="0">
                <a:solidFill>
                  <a:schemeClr val="accent1"/>
                </a:solidFill>
                <a:latin typeface="Roboto Slab" pitchFamily="2" charset="0"/>
              </a:rPr>
              <a:t>Βελτίωση Αποδοτικότητας Έργων</a:t>
            </a:r>
          </a:p>
          <a:p>
            <a:pPr algn="ctr">
              <a:spcAft>
                <a:spcPts val="600"/>
              </a:spcAft>
            </a:pPr>
            <a:r>
              <a:rPr lang="el-GR" sz="2400" b="1" dirty="0">
                <a:solidFill>
                  <a:schemeClr val="accent1"/>
                </a:solidFill>
                <a:latin typeface="Roboto Slab" pitchFamily="2" charset="0"/>
              </a:rPr>
              <a:t>με δυναμική αναδιάταξη ανθρώπινων πόρων</a:t>
            </a:r>
          </a:p>
          <a:p>
            <a:pPr algn="ctr">
              <a:spcAft>
                <a:spcPts val="1800"/>
              </a:spcAft>
            </a:pPr>
            <a:r>
              <a:rPr lang="el-GR" sz="2400" b="1" dirty="0">
                <a:solidFill>
                  <a:schemeClr val="accent1"/>
                </a:solidFill>
                <a:latin typeface="Roboto Slab" pitchFamily="2" charset="0"/>
              </a:rPr>
              <a:t>σε επιχειρήσεις Ανάπτυξης Λογισμικού</a:t>
            </a:r>
            <a:endParaRPr lang="el-GR" sz="2000" b="1" dirty="0">
              <a:solidFill>
                <a:schemeClr val="accent1"/>
              </a:solidFill>
              <a:latin typeface="Roboto Slab" pitchFamily="2" charset="0"/>
            </a:endParaRPr>
          </a:p>
          <a:p>
            <a:pPr algn="ctr">
              <a:spcAft>
                <a:spcPts val="18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σε μερική εκπλήρωση των απαιτήσεων για την απόδοση πτυχίου</a:t>
            </a:r>
          </a:p>
          <a:p>
            <a:pPr algn="ctr">
              <a:spcAft>
                <a:spcPts val="600"/>
              </a:spcAft>
            </a:pPr>
            <a:r>
              <a:rPr lang="en-US" sz="24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Master </a:t>
            </a:r>
            <a:r>
              <a:rPr lang="en-US" sz="20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in</a:t>
            </a:r>
            <a:r>
              <a:rPr lang="en-US" sz="2000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Business Administration</a:t>
            </a:r>
            <a:endParaRPr lang="el-GR" sz="2400" b="1" dirty="0">
              <a:solidFill>
                <a:schemeClr val="accent1"/>
              </a:solidFill>
              <a:latin typeface="Roboto Slab" pitchFamily="2" charset="0"/>
              <a:ea typeface="Calibri" panose="020F0502020204030204" pitchFamily="34" charset="0"/>
              <a:cs typeface="NimbusRomNo9L-Regu"/>
            </a:endParaRPr>
          </a:p>
          <a:p>
            <a:pPr algn="ctr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στο γνωστικό πεδίο της</a:t>
            </a:r>
          </a:p>
          <a:p>
            <a:pPr algn="ctr">
              <a:spcAft>
                <a:spcPts val="1800"/>
              </a:spcAft>
            </a:pP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Διοίκησης Πληροφοριακών Συστημάτων και Συστημάτων Αποφάσεων</a:t>
            </a:r>
          </a:p>
          <a:p>
            <a:pPr algn="ctr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από τον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  </a:t>
            </a:r>
            <a:r>
              <a:rPr lang="el-GR" sz="2000" b="1" dirty="0" err="1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Μανδουραράκη</a:t>
            </a:r>
            <a:r>
              <a:rPr lang="el-GR" sz="20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 Ιωάννη</a:t>
            </a:r>
            <a:endParaRPr lang="en-US" sz="2000" b="1" dirty="0">
              <a:solidFill>
                <a:schemeClr val="accent1"/>
              </a:solidFill>
              <a:latin typeface="Roboto Slab" pitchFamily="2" charset="0"/>
              <a:ea typeface="Calibri" panose="020F0502020204030204" pitchFamily="34" charset="0"/>
              <a:cs typeface="NimbusRomNo9L-Regu"/>
            </a:endParaRPr>
          </a:p>
          <a:p>
            <a:pPr algn="ctr">
              <a:spcAft>
                <a:spcPts val="18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στο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 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 </a:t>
            </a:r>
            <a:r>
              <a:rPr lang="el-GR" sz="24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NimbusRomNo9L-Regu"/>
              </a:rPr>
              <a:t>Πολυτεχνείο Κρήτης</a:t>
            </a:r>
            <a:endParaRPr lang="el-GR" sz="2000" b="1" dirty="0">
              <a:solidFill>
                <a:schemeClr val="accent1"/>
              </a:solidFill>
              <a:latin typeface="Roboto Slab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23787AD-7009-46A6-B840-A709F1B6A22C}"/>
              </a:ext>
            </a:extLst>
          </p:cNvPr>
          <p:cNvSpPr/>
          <p:nvPr/>
        </p:nvSpPr>
        <p:spPr>
          <a:xfrm>
            <a:off x="-110167" y="6150114"/>
            <a:ext cx="12527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Εξεταστική Επιτροπή: </a:t>
            </a:r>
            <a:r>
              <a:rPr lang="el-GR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Καθ</a:t>
            </a:r>
            <a:r>
              <a:rPr lang="el-G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. Νικόλαος </a:t>
            </a:r>
            <a:r>
              <a:rPr lang="el-GR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Ματσατσίνης</a:t>
            </a:r>
            <a:r>
              <a:rPr lang="el-G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(επιβλέπων),  </a:t>
            </a:r>
            <a:r>
              <a:rPr lang="el-GR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Καθ</a:t>
            </a:r>
            <a:r>
              <a:rPr lang="el-G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. Βασίλειος Μουστάκης,  </a:t>
            </a:r>
            <a:r>
              <a:rPr lang="el-GR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Αναπλ</a:t>
            </a:r>
            <a:r>
              <a:rPr lang="el-G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. </a:t>
            </a:r>
            <a:r>
              <a:rPr lang="el-GR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καθ</a:t>
            </a:r>
            <a:r>
              <a:rPr lang="el-G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. Στέλιος </a:t>
            </a:r>
            <a:r>
              <a:rPr lang="el-GR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Τσαφαράκης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398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- Εκπαίδευση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EF8AC92-12F4-4292-9B41-9377533A8DC4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24E573B-2175-42F2-B922-9A35BEB89011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2" name="Right Triangle 91">
              <a:extLst>
                <a:ext uri="{FF2B5EF4-FFF2-40B4-BE49-F238E27FC236}">
                  <a16:creationId xmlns:a16="http://schemas.microsoft.com/office/drawing/2014/main" id="{6B8D4124-25A8-4F19-B459-09C86263C17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3560353D-FA87-4C37-83B3-531709068367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3CC86D9-5C24-4828-826A-C4E4A63C8194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– Οικονομικό Όφελος / Πακέτα 4</a:t>
            </a:r>
            <a:r>
              <a:rPr lang="en-US" altLang="ko-KR" sz="1600" dirty="0" err="1">
                <a:solidFill>
                  <a:schemeClr val="bg1"/>
                </a:solidFill>
                <a:cs typeface="Arial" pitchFamily="34" charset="0"/>
              </a:rPr>
              <a:t>mh</a:t>
            </a:r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 max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CAAC343-4940-4D81-A910-6D001FD78A12}"/>
              </a:ext>
            </a:extLst>
          </p:cNvPr>
          <p:cNvSpPr/>
          <p:nvPr/>
        </p:nvSpPr>
        <p:spPr>
          <a:xfrm>
            <a:off x="441960" y="1411748"/>
            <a:ext cx="11308080" cy="4947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Εκπαίδευση – </a:t>
            </a:r>
            <a:r>
              <a:rPr lang="en-US" sz="2100" b="1" dirty="0">
                <a:solidFill>
                  <a:schemeClr val="accent1"/>
                </a:solidFill>
              </a:rPr>
              <a:t>Balanced Data</a:t>
            </a:r>
            <a:endParaRPr lang="el-GR" sz="2100" b="1" dirty="0">
              <a:solidFill>
                <a:schemeClr val="accent1"/>
              </a:solidFill>
            </a:endParaRPr>
          </a:p>
          <a:p>
            <a:pPr marL="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Τα σεμινάρια κατάρτισης του προσωπικού έγιναν σε εκείνους τους τομείς (δεξιότητες) με τρόπο ενισχυτικό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       ώστε τελικά η κατανομή των δεξιοτήτων των εργατών να πλησιάσει την κατανομή των προς απαίτηση εργασιών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       (και άρα δεξιοτήτων) του εταιρικό προφίλ των έργων.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l-GR" sz="3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Η εκτίμηση του ποια άτομα έχριζαν των ανάλογων αναγκών κρίθηκε από το γραφείο προσωπικού (HR), </a:t>
            </a:r>
          </a:p>
          <a:p>
            <a:pPr marL="0" lvl="1">
              <a:spcAft>
                <a:spcPts val="300"/>
              </a:spcAft>
            </a:pPr>
            <a:r>
              <a:rPr lang="el-GR" b="1" dirty="0"/>
              <a:t>       κυρίως διαισθητικά </a:t>
            </a:r>
            <a:r>
              <a:rPr lang="el-GR" dirty="0"/>
              <a:t>και με τη σύμφωνη γνώμη </a:t>
            </a:r>
            <a:r>
              <a:rPr lang="el-GR" b="1" dirty="0"/>
              <a:t>και πρόταση </a:t>
            </a:r>
            <a:r>
              <a:rPr lang="el-GR" dirty="0"/>
              <a:t>των ίδιων των υπαλλήλων κατά περίπτωση. 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l-GR" sz="3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Υπήρξαν άτομα που </a:t>
            </a:r>
            <a:r>
              <a:rPr lang="el-GR" b="1" dirty="0"/>
              <a:t>είχαν ανάγκη εκπαίδευσης αλλά δεν είχαν το περιθώριο χρόνου </a:t>
            </a:r>
            <a:r>
              <a:rPr lang="el-GR" dirty="0"/>
              <a:t>να εκπαιδευτούν λόγω της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       έντασης της εργασίας τους τη συγκεκριμένη χρονική περίοδο.</a:t>
            </a:r>
          </a:p>
          <a:p>
            <a:pPr marL="0" lvl="1">
              <a:spcAft>
                <a:spcPts val="600"/>
              </a:spcAft>
            </a:pPr>
            <a:endParaRPr lang="el-GR" sz="300" dirty="0"/>
          </a:p>
          <a:p>
            <a:pPr marL="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Υπήρξαν άτομα που </a:t>
            </a:r>
            <a:r>
              <a:rPr lang="el-GR" b="1" dirty="0"/>
              <a:t>δεν έχριζαν ανάγκη εκπαίδευσης και κατέληξαν να παρακολουθούν </a:t>
            </a:r>
            <a:r>
              <a:rPr lang="el-GR" dirty="0"/>
              <a:t>κυρίως από ενδιαφέρον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       για τη διαδικασία και τη γνώση.</a:t>
            </a:r>
          </a:p>
          <a:p>
            <a:pPr marL="0" lvl="1">
              <a:spcAft>
                <a:spcPts val="300"/>
              </a:spcAft>
            </a:pPr>
            <a:endParaRPr lang="en-US" sz="1400" b="1" dirty="0">
              <a:solidFill>
                <a:schemeClr val="accent1"/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Εκπαίδευση – </a:t>
            </a:r>
            <a:r>
              <a:rPr lang="en-US" sz="2100" b="1" dirty="0">
                <a:solidFill>
                  <a:schemeClr val="accent1"/>
                </a:solidFill>
              </a:rPr>
              <a:t>Unbalanced Data</a:t>
            </a:r>
            <a:endParaRPr lang="el-GR" sz="2100" b="1" dirty="0">
              <a:solidFill>
                <a:schemeClr val="accent1"/>
              </a:solidFill>
            </a:endParaRPr>
          </a:p>
          <a:p>
            <a:pPr marL="2857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Στα </a:t>
            </a:r>
            <a:r>
              <a:rPr lang="el-GR" dirty="0" err="1"/>
              <a:t>Unbalanced</a:t>
            </a:r>
            <a:r>
              <a:rPr lang="el-GR" dirty="0"/>
              <a:t> δεδομένα, συνεπώς, αποτυπώνεται η </a:t>
            </a:r>
            <a:r>
              <a:rPr lang="el-GR" b="1" dirty="0"/>
              <a:t>εκτίμηση του επιπέδου κατάρτισης </a:t>
            </a:r>
            <a:r>
              <a:rPr lang="el-GR" dirty="0"/>
              <a:t>των ατόμων </a:t>
            </a:r>
            <a:endParaRPr lang="en-US" dirty="0"/>
          </a:p>
          <a:p>
            <a:pPr marL="0" lvl="1">
              <a:spcAft>
                <a:spcPts val="300"/>
              </a:spcAft>
            </a:pPr>
            <a:r>
              <a:rPr lang="en-US" dirty="0"/>
              <a:t>     </a:t>
            </a:r>
            <a:r>
              <a:rPr lang="el-GR" b="1" dirty="0"/>
              <a:t>πριν την εκπαίδευση</a:t>
            </a:r>
            <a:r>
              <a:rPr lang="el-GR" dirty="0"/>
              <a:t>, στις ανάλογες δεξιότητες.</a:t>
            </a:r>
          </a:p>
        </p:txBody>
      </p:sp>
    </p:spTree>
    <p:extLst>
      <p:ext uri="{BB962C8B-B14F-4D97-AF65-F5344CB8AC3E}">
        <p14:creationId xmlns:p14="http://schemas.microsoft.com/office/powerpoint/2010/main" val="295223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– Οικονομικό Όφελος / Πακέτα 4</a:t>
            </a:r>
            <a:r>
              <a:rPr lang="en-US" altLang="ko-KR" sz="1600" b="1" dirty="0" err="1">
                <a:solidFill>
                  <a:schemeClr val="bg1"/>
                </a:solidFill>
                <a:cs typeface="Arial" pitchFamily="34" charset="0"/>
              </a:rPr>
              <a:t>mh</a:t>
            </a: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 max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EF8AC92-12F4-4292-9B41-9377533A8DC4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24E573B-2175-42F2-B922-9A35BEB89011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2" name="Right Triangle 91">
              <a:extLst>
                <a:ext uri="{FF2B5EF4-FFF2-40B4-BE49-F238E27FC236}">
                  <a16:creationId xmlns:a16="http://schemas.microsoft.com/office/drawing/2014/main" id="{6B8D4124-25A8-4F19-B459-09C86263C17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</a:t>
            </a:r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Εταιρικά προφίλ δεξιοτήτων (1 από 2)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CAAC343-4940-4D81-A910-6D001FD78A12}"/>
              </a:ext>
            </a:extLst>
          </p:cNvPr>
          <p:cNvSpPr/>
          <p:nvPr/>
        </p:nvSpPr>
        <p:spPr>
          <a:xfrm>
            <a:off x="441960" y="1411748"/>
            <a:ext cx="11308080" cy="5039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Εκπαίδευση – Οικονομικό όφελος</a:t>
            </a:r>
          </a:p>
          <a:p>
            <a:pPr marL="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Μισθολογικά η απόπειρα εκπαίδευσης συντελεί στην αύξηση του θεωρητικού </a:t>
            </a:r>
            <a:r>
              <a:rPr lang="en-US" dirty="0"/>
              <a:t>Skill Index (Competence Rating)</a:t>
            </a:r>
            <a:r>
              <a:rPr lang="el-GR" dirty="0"/>
              <a:t>.</a:t>
            </a:r>
          </a:p>
          <a:p>
            <a:pPr marL="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Η εταιρία </a:t>
            </a:r>
            <a:r>
              <a:rPr lang="el-GR" b="1" dirty="0"/>
              <a:t>δεν έπραξε με το σκεπτικό να κάνει άμεσες προαγωγές ή αυξήσεις 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l-GR" dirty="0"/>
              <a:t>επανεξέταση το επόμενο έτος</a:t>
            </a:r>
          </a:p>
          <a:p>
            <a:pPr marL="0" lvl="1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l-GR" dirty="0"/>
          </a:p>
          <a:p>
            <a:pPr marL="0" lvl="1">
              <a:spcAft>
                <a:spcPts val="600"/>
              </a:spcAft>
            </a:pPr>
            <a:r>
              <a:rPr lang="el-GR" dirty="0"/>
              <a:t>	Ωστόσο, αξίζει να εξεταστεί </a:t>
            </a:r>
          </a:p>
          <a:p>
            <a:pPr marL="0" lvl="1">
              <a:spcAft>
                <a:spcPts val="600"/>
              </a:spcAft>
            </a:pPr>
            <a:r>
              <a:rPr lang="el-GR" b="1" dirty="0"/>
              <a:t>	σε ποιο βαθμό επηρεάστηκε το κόστος εργασιών της εταιρίας σε βραχυπρόθεσμο ορίζοντα</a:t>
            </a:r>
          </a:p>
          <a:p>
            <a:pPr marL="0" lvl="1">
              <a:spcAft>
                <a:spcPts val="600"/>
              </a:spcAft>
            </a:pPr>
            <a:endParaRPr lang="el-GR" sz="100" b="1" dirty="0"/>
          </a:p>
          <a:p>
            <a:pPr marL="0" lvl="1">
              <a:spcAft>
                <a:spcPts val="600"/>
              </a:spcAft>
            </a:pPr>
            <a:r>
              <a:rPr lang="el-GR" dirty="0"/>
              <a:t>	καθώς με μεσοπρόθεσμο και μακροπρόθεσμο είναι βέβαιο πως θα επηρεαστεί θετικά</a:t>
            </a:r>
          </a:p>
          <a:p>
            <a:pPr marL="0" lvl="1">
              <a:spcAft>
                <a:spcPts val="600"/>
              </a:spcAft>
            </a:pPr>
            <a:r>
              <a:rPr lang="el-GR" dirty="0"/>
              <a:t>	ειδικά αν συνυπολογιστεί η </a:t>
            </a:r>
            <a:r>
              <a:rPr lang="el-GR" b="1" dirty="0"/>
              <a:t>μείωση του Κόστους του Τεχνικού Χρέους</a:t>
            </a:r>
            <a:r>
              <a:rPr lang="el-GR" dirty="0"/>
              <a:t> (</a:t>
            </a:r>
            <a:r>
              <a:rPr lang="en-US" dirty="0"/>
              <a:t>technical debt)</a:t>
            </a:r>
            <a:endParaRPr lang="el-GR" dirty="0"/>
          </a:p>
          <a:p>
            <a:pPr marL="0" lvl="1">
              <a:spcAft>
                <a:spcPts val="600"/>
              </a:spcAft>
            </a:pPr>
            <a:r>
              <a:rPr lang="el-GR" dirty="0"/>
              <a:t>	το οποίο είναι αδύνατο να </a:t>
            </a:r>
            <a:r>
              <a:rPr lang="el-GR" dirty="0" err="1"/>
              <a:t>ποσοτικοποιηθεί</a:t>
            </a:r>
            <a:r>
              <a:rPr lang="el-GR" dirty="0"/>
              <a:t> άμεσα.</a:t>
            </a:r>
          </a:p>
          <a:p>
            <a:pPr marL="0" lvl="1">
              <a:spcAft>
                <a:spcPts val="600"/>
              </a:spcAft>
            </a:pPr>
            <a:endParaRPr lang="el-GR" b="1" dirty="0">
              <a:solidFill>
                <a:schemeClr val="accent1"/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Απόδοση Πακέτων Εργασίας </a:t>
            </a:r>
            <a:endParaRPr lang="en-US" sz="2100" b="1" dirty="0">
              <a:solidFill>
                <a:schemeClr val="accent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lang="el-GR" dirty="0"/>
              <a:t>Η απόδοση των πακέτων εργασίας (</a:t>
            </a:r>
            <a:r>
              <a:rPr lang="en-US" b="1" dirty="0">
                <a:solidFill>
                  <a:schemeClr val="accent1"/>
                </a:solidFill>
              </a:rPr>
              <a:t>maximum 4 manhours per task</a:t>
            </a:r>
            <a:r>
              <a:rPr lang="el-GR" dirty="0"/>
              <a:t>) γίνεται σε από τους </a:t>
            </a:r>
            <a:r>
              <a:rPr lang="en-US" dirty="0"/>
              <a:t>team leaders</a:t>
            </a:r>
            <a:r>
              <a:rPr lang="el-GR" dirty="0"/>
              <a:t>,</a:t>
            </a:r>
            <a:endParaRPr lang="en-US" dirty="0"/>
          </a:p>
          <a:p>
            <a:pPr marL="0" lvl="1">
              <a:spcAft>
                <a:spcPts val="600"/>
              </a:spcAft>
            </a:pPr>
            <a:r>
              <a:rPr lang="el-GR" dirty="0"/>
              <a:t>με καθοδήγηση από τους </a:t>
            </a:r>
            <a:r>
              <a:rPr lang="en-US" dirty="0"/>
              <a:t>project managers</a:t>
            </a:r>
            <a:r>
              <a:rPr lang="el-GR" dirty="0"/>
              <a:t> για να καλυφθούν απαιτήσεις έργων</a:t>
            </a:r>
            <a:endParaRPr lang="en-US" dirty="0"/>
          </a:p>
          <a:p>
            <a:pPr marL="0" lvl="1">
              <a:spcAft>
                <a:spcPts val="600"/>
              </a:spcAft>
            </a:pPr>
            <a:r>
              <a:rPr lang="el-GR" dirty="0"/>
              <a:t>όπως αυτές έχουν προταθεί από τους </a:t>
            </a:r>
            <a:r>
              <a:rPr lang="en-US" b="1" dirty="0">
                <a:solidFill>
                  <a:schemeClr val="accent1"/>
                </a:solidFill>
              </a:rPr>
              <a:t>business analysts</a:t>
            </a:r>
            <a:r>
              <a:rPr lang="el-GR" dirty="0"/>
              <a:t>. 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3CC86D9-5C24-4828-826A-C4E4A63C8194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560353D-FA87-4C37-83B3-531709068367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329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</a:t>
            </a: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Εταιρικά προφίλ διαθέσιμων δεξιοτήτων (1 από 2)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8225C36-8A62-4BDD-9058-B0A980F4022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66" y="1411122"/>
            <a:ext cx="5114493" cy="5029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71EA693-058C-4588-9352-CC15D78324A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221" y="1404492"/>
            <a:ext cx="5155983" cy="5021817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2E4B1B7-A0E2-48CB-B7B3-E83409EC908A}"/>
              </a:ext>
            </a:extLst>
          </p:cNvPr>
          <p:cNvSpPr/>
          <p:nvPr/>
        </p:nvSpPr>
        <p:spPr>
          <a:xfrm>
            <a:off x="5318760" y="1615563"/>
            <a:ext cx="14769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300"/>
              </a:spcAft>
            </a:pPr>
            <a:r>
              <a:rPr lang="el-GR" dirty="0"/>
              <a:t>Αριστερά: 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Καταγραφή 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πριν τα 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εκπαιδευτικά 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σεμινάρια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5434631" y="4873612"/>
            <a:ext cx="14769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r">
              <a:spcAft>
                <a:spcPts val="300"/>
              </a:spcAft>
            </a:pPr>
            <a:r>
              <a:rPr lang="el-GR" dirty="0"/>
              <a:t>Δεξιά:</a:t>
            </a:r>
          </a:p>
          <a:p>
            <a:pPr marL="0" lvl="1" algn="r">
              <a:spcAft>
                <a:spcPts val="300"/>
              </a:spcAft>
            </a:pPr>
            <a:r>
              <a:rPr lang="el-GR" dirty="0"/>
              <a:t>Καταγραφή </a:t>
            </a:r>
          </a:p>
          <a:p>
            <a:pPr marL="0" lvl="1" algn="r">
              <a:spcAft>
                <a:spcPts val="300"/>
              </a:spcAft>
            </a:pPr>
            <a:r>
              <a:rPr lang="el-GR" dirty="0"/>
              <a:t>μετά τα </a:t>
            </a:r>
          </a:p>
          <a:p>
            <a:pPr marL="0" lvl="1" algn="r">
              <a:spcAft>
                <a:spcPts val="300"/>
              </a:spcAft>
            </a:pPr>
            <a:r>
              <a:rPr lang="el-GR" dirty="0"/>
              <a:t>εκπαιδευτικά </a:t>
            </a:r>
          </a:p>
          <a:p>
            <a:pPr marL="0" lvl="1" algn="r">
              <a:spcAft>
                <a:spcPts val="300"/>
              </a:spcAft>
            </a:pPr>
            <a:r>
              <a:rPr lang="el-GR" dirty="0"/>
              <a:t>σεμινάρια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13553C0-F8BE-41FF-9727-846C082A8D08}"/>
              </a:ext>
            </a:extLst>
          </p:cNvPr>
          <p:cNvSpPr/>
          <p:nvPr/>
        </p:nvSpPr>
        <p:spPr>
          <a:xfrm>
            <a:off x="6985680" y="388756"/>
            <a:ext cx="50391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000" b="1" dirty="0">
                <a:solidFill>
                  <a:schemeClr val="accent1"/>
                </a:solidFill>
              </a:rPr>
              <a:t>Τα εταιρικά προφίλ </a:t>
            </a:r>
            <a:r>
              <a:rPr lang="el-GR" sz="2000" b="1" dirty="0">
                <a:solidFill>
                  <a:schemeClr val="bg2">
                    <a:lumMod val="25000"/>
                  </a:schemeClr>
                </a:solidFill>
              </a:rPr>
              <a:t>διαθέσιμων</a:t>
            </a:r>
            <a:r>
              <a:rPr lang="el-GR" sz="2000" b="1" dirty="0">
                <a:solidFill>
                  <a:schemeClr val="accent1"/>
                </a:solidFill>
              </a:rPr>
              <a:t> δεξιοτήτων ανά εργαζόμενο (75, σε 5 κατηγορίες) και δεξιότητα (97, σε 15 κατηγορίες)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9853ACF-C253-4B8C-A349-CF00C88C124C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</a:t>
            </a:r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Εταιρικά προφίλ διαθέσιμων δεξιοτήτων (2 από 2)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321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</a:t>
            </a: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Εταιρικά προφίλ διαθέσιμων δεξιοτήτων (2 από 2)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2E4B1B7-A0E2-48CB-B7B3-E83409EC908A}"/>
              </a:ext>
            </a:extLst>
          </p:cNvPr>
          <p:cNvSpPr/>
          <p:nvPr/>
        </p:nvSpPr>
        <p:spPr>
          <a:xfrm>
            <a:off x="5318760" y="1615563"/>
            <a:ext cx="14769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300"/>
              </a:spcAft>
            </a:pPr>
            <a:r>
              <a:rPr lang="el-GR" dirty="0"/>
              <a:t>Αριστερά: 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Πίνακας που αποτυπώνει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τις περιοχές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και την ένταση των διαφορών.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5318760" y="5454406"/>
            <a:ext cx="163109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r">
              <a:spcAft>
                <a:spcPts val="300"/>
              </a:spcAft>
            </a:pPr>
            <a:r>
              <a:rPr lang="el-GR" dirty="0"/>
              <a:t>Δεξιά:</a:t>
            </a:r>
          </a:p>
          <a:p>
            <a:pPr marL="0" lvl="1" algn="r">
              <a:spcAft>
                <a:spcPts val="300"/>
              </a:spcAft>
            </a:pPr>
            <a:r>
              <a:rPr lang="el-GR" dirty="0"/>
              <a:t>Μεγεθυμένα</a:t>
            </a:r>
          </a:p>
          <a:p>
            <a:pPr marL="0" lvl="1" algn="r">
              <a:spcAft>
                <a:spcPts val="300"/>
              </a:spcAft>
            </a:pPr>
            <a:r>
              <a:rPr lang="el-GR" dirty="0"/>
              <a:t>στιγμιότυπα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1C6C9D0-260C-49AA-A103-B061DD76F30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96" y="1435928"/>
            <a:ext cx="5105657" cy="5021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06469EA-023B-4889-8095-1AA8ABAA25D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7" t="-2" r="17990" b="24610"/>
          <a:stretch/>
        </p:blipFill>
        <p:spPr bwMode="auto">
          <a:xfrm>
            <a:off x="6911546" y="1365233"/>
            <a:ext cx="5076000" cy="2516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F0AF40D-32BA-4BA6-9468-77BD6ECFCB26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8" t="-426" r="17673" b="24712"/>
          <a:stretch/>
        </p:blipFill>
        <p:spPr bwMode="auto">
          <a:xfrm>
            <a:off x="6911547" y="3946837"/>
            <a:ext cx="5076000" cy="250784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6B9A003-FE18-421D-A900-558FD13D4D2E}"/>
              </a:ext>
            </a:extLst>
          </p:cNvPr>
          <p:cNvSpPr/>
          <p:nvPr/>
        </p:nvSpPr>
        <p:spPr>
          <a:xfrm>
            <a:off x="6985680" y="388756"/>
            <a:ext cx="50391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000" b="1" dirty="0">
                <a:solidFill>
                  <a:schemeClr val="accent1"/>
                </a:solidFill>
              </a:rPr>
              <a:t>Τα εταιρικά προφίλ </a:t>
            </a:r>
            <a:r>
              <a:rPr lang="el-GR" sz="2000" b="1" dirty="0">
                <a:solidFill>
                  <a:schemeClr val="bg2">
                    <a:lumMod val="25000"/>
                  </a:schemeClr>
                </a:solidFill>
              </a:rPr>
              <a:t>διαθέσιμων</a:t>
            </a:r>
            <a:r>
              <a:rPr lang="el-GR" sz="2000" b="1" dirty="0">
                <a:solidFill>
                  <a:schemeClr val="accent1"/>
                </a:solidFill>
              </a:rPr>
              <a:t> δεξιοτήτων ανά εργαζόμενο (75, σε 5 κατηγορίες) και δεξιότητα (97, σε 15 κατηγορίες)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22CC9B-2AA2-4BBF-B9BD-12AA8A2E9C3B}"/>
              </a:ext>
            </a:extLst>
          </p:cNvPr>
          <p:cNvSpPr/>
          <p:nvPr/>
        </p:nvSpPr>
        <p:spPr>
          <a:xfrm>
            <a:off x="5735163" y="3966442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(§4.2)</a:t>
            </a:r>
            <a:endParaRPr lang="el-GR" sz="1600" b="0" i="0" u="none" strike="noStrike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AA405AB-A156-4FD3-B96A-B25B94B0C9EF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</a:t>
            </a:r>
            <a:r>
              <a:rPr lang="en-US" altLang="ko-KR" sz="1600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Εταιρικά προφίλ απαιτούμενων δεξιοτήτων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102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– Τρόποι διαμόρφωσης προφίλ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344290" y="4721075"/>
            <a:ext cx="11456056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/>
              <a:t>Σε αντιστοιχία με το προφίλ διαθέσιμων δεξιοτήτων </a:t>
            </a:r>
            <a:r>
              <a:rPr lang="el-GR" dirty="0"/>
              <a:t>των υπαλλήλων διαμορφώθηκαν και το εταιρικό προφίλ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      απαιτούμενων δεξιοτήτων. Οι τιμές εκτιμήθηκαν με την κρίση μιας ομάδας ειδικών επί του θέματος (</a:t>
            </a:r>
            <a:r>
              <a:rPr lang="en-US" dirty="0"/>
              <a:t>subject experts</a:t>
            </a:r>
            <a:r>
              <a:rPr lang="el-GR" dirty="0"/>
              <a:t>) </a:t>
            </a:r>
            <a:br>
              <a:rPr lang="el-GR" dirty="0"/>
            </a:br>
            <a:r>
              <a:rPr lang="el-GR" dirty="0"/>
              <a:t>      η οποία είχε συσταθεί από τους </a:t>
            </a:r>
            <a:r>
              <a:rPr lang="el-GR" b="1" dirty="0"/>
              <a:t>12 πιο έμπειρους εκ των 75</a:t>
            </a:r>
            <a:r>
              <a:rPr lang="el-GR" dirty="0"/>
              <a:t> και από </a:t>
            </a:r>
            <a:r>
              <a:rPr lang="el-GR" b="1" dirty="0"/>
              <a:t>4 στελέχη της </a:t>
            </a:r>
            <a:r>
              <a:rPr lang="en-US" dirty="0"/>
              <a:t>C</a:t>
            </a:r>
            <a:r>
              <a:rPr lang="el-GR" dirty="0"/>
              <a:t>-</a:t>
            </a:r>
            <a:r>
              <a:rPr lang="en-US" dirty="0"/>
              <a:t>level</a:t>
            </a:r>
            <a:r>
              <a:rPr lang="el-GR" dirty="0"/>
              <a:t> </a:t>
            </a:r>
            <a:r>
              <a:rPr lang="el-GR" b="1" dirty="0"/>
              <a:t>ιεραρχίας </a:t>
            </a:r>
            <a:r>
              <a:rPr lang="el-GR" dirty="0"/>
              <a:t>της εταιρίας. </a:t>
            </a:r>
          </a:p>
          <a:p>
            <a:pPr marL="2857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Ο βαθμός δυσκολίας κάθε </a:t>
            </a:r>
            <a:r>
              <a:rPr lang="en-US" dirty="0"/>
              <a:t>project</a:t>
            </a:r>
            <a:r>
              <a:rPr lang="el-GR" dirty="0"/>
              <a:t> παρουσιάζεται ως αλγεβρικό άθροισμα των επιμέρους ανθρωποωρών ανά</a:t>
            </a:r>
          </a:p>
          <a:p>
            <a:pPr marL="0" lvl="1">
              <a:spcAft>
                <a:spcPts val="300"/>
              </a:spcAft>
            </a:pPr>
            <a:r>
              <a:rPr lang="el-GR" dirty="0"/>
              <a:t>     κατηγορία δεξιοτήτων.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650549-13A0-477D-977C-27A351B63709}"/>
              </a:ext>
            </a:extLst>
          </p:cNvPr>
          <p:cNvSpPr/>
          <p:nvPr/>
        </p:nvSpPr>
        <p:spPr>
          <a:xfrm>
            <a:off x="7488600" y="561838"/>
            <a:ext cx="40298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000" b="1" dirty="0">
                <a:solidFill>
                  <a:schemeClr val="accent1"/>
                </a:solidFill>
              </a:rPr>
              <a:t>Το εταιρικό προφίλ </a:t>
            </a:r>
            <a:r>
              <a:rPr lang="el-GR" sz="2000" b="1" dirty="0">
                <a:solidFill>
                  <a:schemeClr val="bg2">
                    <a:lumMod val="25000"/>
                  </a:schemeClr>
                </a:solidFill>
              </a:rPr>
              <a:t>απαιτούμενων </a:t>
            </a:r>
            <a:r>
              <a:rPr lang="el-GR" sz="2000" b="1" dirty="0">
                <a:solidFill>
                  <a:schemeClr val="accent1"/>
                </a:solidFill>
              </a:rPr>
              <a:t>δεξιοτήτων ανά εταιρικό έργο.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F3BCF4E-465F-4935-810A-56BB30AED9C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76" y="1404419"/>
            <a:ext cx="11819084" cy="313114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D79C65A-B069-4546-8D93-5E09B0EFCB7D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</a:t>
            </a: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Εταιρικά προφίλ απαιτούμενων δεξιοτήτων</a:t>
            </a:r>
            <a:endParaRPr lang="el-GR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49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Διάρθρωση Εργασίας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218362" y="1415511"/>
            <a:ext cx="11600258" cy="5024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Οι ανθρωποώρες κατανέμονται σε 8ωρο εργασίας σύμφωνα με τις δεξιότητες κάθε ρόλου, ατομικά. </a:t>
            </a:r>
          </a:p>
          <a:p>
            <a:pPr marL="2857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Όπως και στην πραγματικότητα, κάθε υπάλληλος χαρακτηρίζεται από </a:t>
            </a:r>
            <a:r>
              <a:rPr lang="el-GR" b="1" dirty="0"/>
              <a:t>την κατανομή των δεξιοτήτων του στα κέντρα κόστους</a:t>
            </a:r>
            <a:r>
              <a:rPr lang="el-GR" dirty="0"/>
              <a:t>, ασχέτως ρόλου ή τίτλου. </a:t>
            </a:r>
          </a:p>
          <a:p>
            <a:pPr marL="0" lvl="1">
              <a:spcAft>
                <a:spcPts val="300"/>
              </a:spcAft>
            </a:pPr>
            <a:endParaRPr lang="el-GR" sz="1400" dirty="0"/>
          </a:p>
          <a:p>
            <a:pPr marL="0" lvl="1">
              <a:spcAft>
                <a:spcPts val="300"/>
              </a:spcAft>
            </a:pP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Βεβαίως, είναι γεγονός πως οι ρόλοι (ή τίτλοι) αποτελούν </a:t>
            </a:r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εύστοχους ταξινομητές (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classifiers</a:t>
            </a:r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δεξιοτήτων 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αλλά στην παρούσα εργασία, όπως και στις περισσότερες εταιρίες λογισμικού, δίνεται μεγαλύτερο βάρος </a:t>
            </a:r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στο άτομο και στις αλληλεπιδράσεις του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Αυτή η φιλοσοφία συνάδει με τη πρώτη θεώρηση του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Agile Manifesto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και ευθυγραμμίζεται με την εφικτότητα (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feasibility</a:t>
            </a:r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της αρχικής υπόθεσης.</a:t>
            </a:r>
          </a:p>
          <a:p>
            <a:pPr marL="0" lvl="1">
              <a:spcAft>
                <a:spcPts val="300"/>
              </a:spcAft>
            </a:pPr>
            <a:endParaRPr lang="el-GR" sz="1400" dirty="0"/>
          </a:p>
          <a:p>
            <a:pPr marL="2857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dirty="0"/>
              <a:t>Η δυνατότητα αναβάθμισης της κατανομής των δεξιοτήτων συγκεκριμένων ατόμων με τρόπο που να ταιριάζει περισσότερο στο προφίλ των έργων της εταιρίας μπορεί να γίνει με την επιλογή αρμοστών έργων ή ευκολότερα με:</a:t>
            </a:r>
          </a:p>
          <a:p>
            <a:pPr marL="7429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accent1"/>
                </a:solidFill>
              </a:rPr>
              <a:t>ενισχυτική</a:t>
            </a:r>
            <a:r>
              <a:rPr lang="el-GR" dirty="0"/>
              <a:t> εκπαίδευση.</a:t>
            </a:r>
          </a:p>
          <a:p>
            <a:pPr marL="7429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accent1"/>
                </a:solidFill>
              </a:rPr>
              <a:t>πρόσληψη</a:t>
            </a:r>
            <a:r>
              <a:rPr lang="el-GR" dirty="0"/>
              <a:t> νέων υπαλλήλων με όσο το δυνατόν πιο ταυτόσημο προφίλ με αυτό των έργων.</a:t>
            </a:r>
          </a:p>
          <a:p>
            <a:pPr marL="7429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accent1"/>
                </a:solidFill>
              </a:rPr>
              <a:t>παύση/απόλυση </a:t>
            </a:r>
            <a:r>
              <a:rPr lang="el-GR" dirty="0"/>
              <a:t>αν το προφίλ κάποιου αποκλίνει κατά πολύ από το προφίλ των έργων.</a:t>
            </a:r>
          </a:p>
          <a:p>
            <a:pPr marL="457200" lvl="2">
              <a:spcAft>
                <a:spcPts val="300"/>
              </a:spcAft>
            </a:pPr>
            <a:r>
              <a:rPr lang="el-GR" dirty="0"/>
              <a:t>Πέρα από τα ηθικά διλήμματα που εισάγονται στην απόφαση μιας απόλυσης, μια τέτοια πράξη </a:t>
            </a:r>
            <a:r>
              <a:rPr lang="el-GR" b="1" i="1" dirty="0">
                <a:solidFill>
                  <a:schemeClr val="accent1"/>
                </a:solidFill>
              </a:rPr>
              <a:t>δε συνεπάγεται ότι το κέρδος από τη βελτίωση λόγω ταύτισης των προφίλ απαιτήσεων και διάθεσης θα υπερκεράσει τις επιπτώσεις επέκτασης του χρονοπρογραμματισμού των έργων</a:t>
            </a:r>
            <a:r>
              <a:rPr lang="el-GR" dirty="0"/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74B9FC-D497-463C-AB00-F6FBD42C42FA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– Ιστορική Αναφορά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51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– Ιστορική Αναφορά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217940" y="1526339"/>
            <a:ext cx="11600258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Ιστορική Αναφορά</a:t>
            </a:r>
          </a:p>
          <a:p>
            <a:pPr>
              <a:spcAft>
                <a:spcPts val="300"/>
              </a:spcAft>
            </a:pPr>
            <a:r>
              <a:rPr lang="el-GR" dirty="0"/>
              <a:t>Η επιλογή του </a:t>
            </a:r>
            <a:r>
              <a:rPr lang="en-US" dirty="0"/>
              <a:t>HR </a:t>
            </a:r>
            <a:r>
              <a:rPr lang="el-GR" dirty="0"/>
              <a:t>τμήματος της εταιρίας να εφαρμόσει την εκπαιδευτική διαδικασία έγινε διότι κρίθηκε</a:t>
            </a:r>
          </a:p>
          <a:p>
            <a:pPr>
              <a:spcAft>
                <a:spcPts val="300"/>
              </a:spcAft>
            </a:pPr>
            <a:r>
              <a:rPr lang="el-GR" dirty="0"/>
              <a:t>(επίσης διαισθητικά) πως αποτελεί </a:t>
            </a:r>
            <a:r>
              <a:rPr lang="el-GR" b="1" dirty="0"/>
              <a:t>την οικονομικότερη λύση</a:t>
            </a:r>
            <a:r>
              <a:rPr lang="el-GR" dirty="0"/>
              <a:t>,</a:t>
            </a:r>
          </a:p>
          <a:p>
            <a:pPr>
              <a:spcAft>
                <a:spcPts val="300"/>
              </a:spcAft>
            </a:pPr>
            <a:r>
              <a:rPr lang="el-GR" dirty="0"/>
              <a:t>δεδομένου ότι υπήρχαν 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/>
              <a:t>μεγάλες δυσκολίες πρόσληψης </a:t>
            </a:r>
            <a:r>
              <a:rPr lang="el-GR" dirty="0"/>
              <a:t>και </a:t>
            </a:r>
            <a:r>
              <a:rPr lang="el-GR" b="1" dirty="0"/>
              <a:t>εύρεσης</a:t>
            </a:r>
            <a:r>
              <a:rPr lang="el-GR" dirty="0"/>
              <a:t> έστω και μερικώς κατάλληλου προσωπικού αφενός, αφετέρου υπήρχαν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/>
              <a:t>αρκετά διαθέσιμα έργα προς τέλεση</a:t>
            </a:r>
          </a:p>
          <a:p>
            <a:pPr>
              <a:spcAft>
                <a:spcPts val="300"/>
              </a:spcAft>
            </a:pPr>
            <a:r>
              <a:rPr lang="el-GR" dirty="0"/>
              <a:t>και η όποια καθυστέρηση σήμαινε </a:t>
            </a:r>
            <a:r>
              <a:rPr lang="el-GR" b="1" dirty="0"/>
              <a:t>μεγαλύτερο μακροπρόθεσμο κόστος</a:t>
            </a:r>
            <a:r>
              <a:rPr lang="el-GR" dirty="0"/>
              <a:t>.</a:t>
            </a:r>
          </a:p>
          <a:p>
            <a:pPr>
              <a:spcAft>
                <a:spcPts val="300"/>
              </a:spcAft>
            </a:pPr>
            <a:endParaRPr lang="el-GR" dirty="0"/>
          </a:p>
          <a:p>
            <a:pPr>
              <a:spcAft>
                <a:spcPts val="300"/>
              </a:spcAft>
            </a:pPr>
            <a:r>
              <a:rPr lang="el-GR" dirty="0"/>
              <a:t>Η πίεση ανάληψης που ασκείται από τους πελάτες σημαίνει σε μια τέτοια περίπτωση κωλυσιεργίας, </a:t>
            </a:r>
          </a:p>
          <a:p>
            <a:pPr>
              <a:spcAft>
                <a:spcPts val="300"/>
              </a:spcAft>
            </a:pPr>
            <a:r>
              <a:rPr lang="el-GR" dirty="0"/>
              <a:t>το </a:t>
            </a:r>
            <a:r>
              <a:rPr lang="el-GR" b="1" dirty="0"/>
              <a:t>αυξημένο ρίσκο </a:t>
            </a:r>
            <a:r>
              <a:rPr lang="el-GR" b="1" dirty="0">
                <a:solidFill>
                  <a:schemeClr val="accent1"/>
                </a:solidFill>
              </a:rPr>
              <a:t>ανάληψης των έργων </a:t>
            </a:r>
            <a:r>
              <a:rPr lang="el-GR" dirty="0">
                <a:solidFill>
                  <a:schemeClr val="accent1"/>
                </a:solidFill>
              </a:rPr>
              <a:t>από </a:t>
            </a:r>
            <a:r>
              <a:rPr lang="el-GR" b="1" dirty="0">
                <a:solidFill>
                  <a:schemeClr val="accent1"/>
                </a:solidFill>
              </a:rPr>
              <a:t>ανταγωνιστές</a:t>
            </a:r>
            <a:r>
              <a:rPr lang="el-GR" dirty="0"/>
              <a:t>. Επίσης η πρόωρη ανάληψη συνεπάγεται το</a:t>
            </a:r>
          </a:p>
          <a:p>
            <a:pPr>
              <a:spcAft>
                <a:spcPts val="300"/>
              </a:spcAft>
            </a:pPr>
            <a:r>
              <a:rPr lang="el-GR" b="1" dirty="0"/>
              <a:t>ρίσκο </a:t>
            </a:r>
            <a:r>
              <a:rPr lang="el-GR" b="1" dirty="0">
                <a:solidFill>
                  <a:schemeClr val="accent1"/>
                </a:solidFill>
              </a:rPr>
              <a:t>μερικής τέλεσης </a:t>
            </a:r>
            <a:r>
              <a:rPr lang="el-GR" dirty="0"/>
              <a:t>με αποτέλεσμα τις όποιες οικονομικές επιπτώσεις από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/>
              <a:t>ασφαλιστικές ρήτρες</a:t>
            </a:r>
            <a:r>
              <a:rPr lang="el-GR" dirty="0"/>
              <a:t>,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/>
              <a:t>εταιρική δυσφήμιση</a:t>
            </a:r>
            <a:r>
              <a:rPr lang="el-GR" dirty="0"/>
              <a:t>, ή/και προϊόντα που παραδόθηκαν μεν αλλά περιέχουν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l-GR" b="1" dirty="0"/>
              <a:t>μεγάλο τεχνικό χρέος </a:t>
            </a:r>
            <a:r>
              <a:rPr lang="el-GR" dirty="0"/>
              <a:t>το οποίο θα εκδηλωθεί μακροπρόθεσμα.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F803EB-44F4-4FAA-8F9D-9C553788667B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Σχεδιαστικές Επιλογές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–</a:t>
            </a:r>
            <a:r>
              <a:rPr lang="el-GR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itchFamily="34" charset="0"/>
              </a:rPr>
              <a:t>PoC</a:t>
            </a:r>
            <a:r>
              <a:rPr lang="en-US" sz="16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l-GR" sz="1600" dirty="0">
                <a:solidFill>
                  <a:schemeClr val="bg1"/>
                </a:solidFill>
                <a:cs typeface="Arial" pitchFamily="34" charset="0"/>
              </a:rPr>
              <a:t>και ατομική προσαρμοστικότητα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06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Σχεδιαστικές Επιλογές 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–</a:t>
            </a:r>
            <a:r>
              <a:rPr lang="el-GR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cs typeface="Arial" pitchFamily="34" charset="0"/>
              </a:rPr>
              <a:t>PoC</a:t>
            </a:r>
            <a:r>
              <a:rPr lang="en-US" sz="16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l-GR" sz="1600" b="1" dirty="0">
                <a:solidFill>
                  <a:schemeClr val="bg1"/>
                </a:solidFill>
                <a:cs typeface="Arial" pitchFamily="34" charset="0"/>
              </a:rPr>
              <a:t>και ατομική προσαρμοστικότητα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174838" y="1507282"/>
            <a:ext cx="11813618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l-GR" dirty="0"/>
              <a:t>Για αυτούς τους λόγους, συγκυριακά οι περισσότερες νεοσύστατες εταιρίες λογισμικού καταλήγουν να </a:t>
            </a:r>
          </a:p>
          <a:p>
            <a:pPr>
              <a:spcAft>
                <a:spcPts val="300"/>
              </a:spcAft>
            </a:pPr>
            <a:r>
              <a:rPr lang="el-GR" b="1" dirty="0"/>
              <a:t>στρέφονται στην </a:t>
            </a:r>
            <a:r>
              <a:rPr lang="el-GR" b="1" dirty="0">
                <a:solidFill>
                  <a:schemeClr val="accent1"/>
                </a:solidFill>
              </a:rPr>
              <a:t>πρόσληψη και κατ’ επέκταση εκπαίδευση </a:t>
            </a:r>
            <a:r>
              <a:rPr lang="el-GR" dirty="0"/>
              <a:t>του προσωπικού </a:t>
            </a:r>
            <a:r>
              <a:rPr lang="el-GR" b="1" dirty="0"/>
              <a:t>καθώς </a:t>
            </a:r>
            <a:endParaRPr lang="el-GR" dirty="0"/>
          </a:p>
          <a:p>
            <a:pPr>
              <a:spcAft>
                <a:spcPts val="300"/>
              </a:spcAft>
            </a:pPr>
            <a:r>
              <a:rPr lang="el-GR" b="1" dirty="0"/>
              <a:t>μειώνει αρκετά το </a:t>
            </a:r>
            <a:r>
              <a:rPr lang="el-GR" b="1" dirty="0">
                <a:solidFill>
                  <a:schemeClr val="accent1"/>
                </a:solidFill>
              </a:rPr>
              <a:t>ρίσκο βιώσιμης εισαγωγής </a:t>
            </a:r>
            <a:r>
              <a:rPr lang="el-GR" b="1" dirty="0"/>
              <a:t>στον αντίστοιχο επιχειρηματικό κλάδο</a:t>
            </a:r>
            <a:r>
              <a:rPr lang="el-GR" dirty="0"/>
              <a:t>, </a:t>
            </a:r>
          </a:p>
          <a:p>
            <a:pPr>
              <a:spcAft>
                <a:spcPts val="300"/>
              </a:spcAft>
            </a:pPr>
            <a:r>
              <a:rPr lang="el-GR" dirty="0"/>
              <a:t>με το κύριο πρόβλημα να μετατίθεται στη </a:t>
            </a:r>
            <a:r>
              <a:rPr lang="el-GR" b="1" dirty="0">
                <a:solidFill>
                  <a:schemeClr val="accent1"/>
                </a:solidFill>
              </a:rPr>
              <a:t>μείωση του περιθωρίου κέρδους   </a:t>
            </a:r>
            <a:r>
              <a:rPr lang="el-GR" b="1" dirty="0"/>
              <a:t>&gt;&gt;&gt;   </a:t>
            </a:r>
            <a:r>
              <a:rPr lang="el-GR" b="1" dirty="0">
                <a:solidFill>
                  <a:schemeClr val="accent1"/>
                </a:solidFill>
              </a:rPr>
              <a:t>αύξηση ανταγωνιστικότητας</a:t>
            </a:r>
            <a:r>
              <a:rPr lang="el-GR" dirty="0">
                <a:solidFill>
                  <a:schemeClr val="accent1"/>
                </a:solidFill>
              </a:rPr>
              <a:t>.</a:t>
            </a:r>
          </a:p>
          <a:p>
            <a:pPr>
              <a:spcAft>
                <a:spcPts val="300"/>
              </a:spcAft>
            </a:pPr>
            <a:endParaRPr lang="el-GR" dirty="0">
              <a:solidFill>
                <a:schemeClr val="accent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Διάχυση επιδόσεων δεξιοτήτων και ατομική προσαρμοστικότητα </a:t>
            </a:r>
            <a:r>
              <a:rPr lang="el-GR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(§4.4.1)</a:t>
            </a:r>
            <a:endParaRPr lang="el-GR" sz="1400" b="1" dirty="0">
              <a:solidFill>
                <a:schemeClr val="accent1"/>
              </a:solidFill>
            </a:endParaRPr>
          </a:p>
          <a:p>
            <a:pPr>
              <a:spcAft>
                <a:spcPts val="300"/>
              </a:spcAft>
            </a:pPr>
            <a:r>
              <a:rPr lang="el-GR" b="1" dirty="0">
                <a:solidFill>
                  <a:schemeClr val="accent1"/>
                </a:solidFill>
              </a:rPr>
              <a:t>Στο  1</a:t>
            </a:r>
            <a:r>
              <a:rPr lang="el-GR" b="1" baseline="30000" dirty="0">
                <a:solidFill>
                  <a:schemeClr val="accent1"/>
                </a:solidFill>
              </a:rPr>
              <a:t>ο</a:t>
            </a:r>
            <a:r>
              <a:rPr lang="el-GR" b="1" dirty="0">
                <a:solidFill>
                  <a:schemeClr val="accent1"/>
                </a:solidFill>
              </a:rPr>
              <a:t> στάδιο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el-GR" dirty="0"/>
              <a:t>διαμόρφωση των </a:t>
            </a:r>
            <a:r>
              <a:rPr lang="el-GR" b="1" dirty="0"/>
              <a:t>συνεισφερόμενων ανθρωποωρών </a:t>
            </a:r>
            <a:r>
              <a:rPr lang="el-GR" dirty="0"/>
              <a:t>σύμφωνα με την </a:t>
            </a:r>
            <a:r>
              <a:rPr lang="el-GR" b="1" dirty="0"/>
              <a:t>ατομική κατανομή των δεξιοτήτων</a:t>
            </a:r>
            <a:r>
              <a:rPr lang="el-GR" dirty="0"/>
              <a:t>.</a:t>
            </a:r>
          </a:p>
          <a:p>
            <a:pPr>
              <a:spcAft>
                <a:spcPts val="300"/>
              </a:spcAft>
            </a:pPr>
            <a:r>
              <a:rPr lang="el-GR" dirty="0"/>
              <a:t>                            (παρουσιάζει </a:t>
            </a:r>
            <a:r>
              <a:rPr lang="el-GR" b="1" dirty="0"/>
              <a:t>ανελαστικότητα</a:t>
            </a:r>
            <a:r>
              <a:rPr lang="el-GR" dirty="0"/>
              <a:t> στις εξαιρετικές περιπτώσεις)</a:t>
            </a:r>
          </a:p>
          <a:p>
            <a:pPr>
              <a:spcAft>
                <a:spcPts val="300"/>
              </a:spcAft>
            </a:pPr>
            <a:endParaRPr lang="el-GR" sz="200" dirty="0"/>
          </a:p>
          <a:p>
            <a:pPr>
              <a:spcAft>
                <a:spcPts val="300"/>
              </a:spcAft>
            </a:pPr>
            <a:r>
              <a:rPr lang="el-GR" b="1" dirty="0">
                <a:solidFill>
                  <a:schemeClr val="accent1"/>
                </a:solidFill>
              </a:rPr>
              <a:t>Στο 2</a:t>
            </a:r>
            <a:r>
              <a:rPr lang="el-GR" b="1" baseline="30000" dirty="0">
                <a:solidFill>
                  <a:schemeClr val="accent1"/>
                </a:solidFill>
              </a:rPr>
              <a:t>ο</a:t>
            </a:r>
            <a:r>
              <a:rPr lang="el-GR" b="1" dirty="0">
                <a:solidFill>
                  <a:schemeClr val="accent1"/>
                </a:solidFill>
              </a:rPr>
              <a:t> στάδιο</a:t>
            </a:r>
            <a:r>
              <a:rPr lang="el-GR" dirty="0"/>
              <a:t>: </a:t>
            </a:r>
            <a:r>
              <a:rPr lang="el-GR" b="1" dirty="0"/>
              <a:t>εισάγεται ένας συντελεστής προσαρμοστικότητας</a:t>
            </a:r>
            <a:r>
              <a:rPr lang="el-GR" dirty="0"/>
              <a:t>.</a:t>
            </a:r>
          </a:p>
          <a:p>
            <a:pPr>
              <a:spcAft>
                <a:spcPts val="300"/>
              </a:spcAft>
            </a:pPr>
            <a:r>
              <a:rPr lang="el-GR" dirty="0"/>
              <a:t>                           Αυτός ορίζει τον τρόπο με τον οποίο </a:t>
            </a:r>
            <a:r>
              <a:rPr lang="el-GR" b="1" dirty="0"/>
              <a:t>το μεγαλύτερο μέρος του διαθέσιμου χρόνου του εργαζόμενου</a:t>
            </a:r>
          </a:p>
          <a:p>
            <a:pPr>
              <a:spcAft>
                <a:spcPts val="300"/>
              </a:spcAft>
            </a:pPr>
            <a:r>
              <a:rPr lang="el-GR" b="1" dirty="0"/>
              <a:t>                           θα αποδοθεί για να καλύψει την πιο απαιτητή δεξιότητα </a:t>
            </a:r>
            <a:r>
              <a:rPr lang="el-GR" dirty="0"/>
              <a:t>από όσες περιέχονται στο έργο για το οποίο</a:t>
            </a:r>
          </a:p>
          <a:p>
            <a:pPr>
              <a:spcAft>
                <a:spcPts val="300"/>
              </a:spcAft>
            </a:pPr>
            <a:r>
              <a:rPr lang="el-GR" dirty="0"/>
              <a:t>                           επιλέχθηκε ο εργαζόμενος. Μειώνει το </a:t>
            </a:r>
            <a:r>
              <a:rPr lang="el-GR" b="1" dirty="0">
                <a:solidFill>
                  <a:schemeClr val="accent1"/>
                </a:solidFill>
              </a:rPr>
              <a:t>φαινόμενο της στρέβλωσης της δημόσιας επιλογής </a:t>
            </a:r>
            <a:r>
              <a:rPr lang="en-US" dirty="0"/>
              <a:t>(spoiler effect)</a:t>
            </a:r>
          </a:p>
          <a:p>
            <a:pPr>
              <a:spcAft>
                <a:spcPts val="300"/>
              </a:spcAft>
            </a:pPr>
            <a:r>
              <a:rPr lang="en-US" dirty="0"/>
              <a:t>                           (</a:t>
            </a:r>
            <a:r>
              <a:rPr lang="el-GR" dirty="0"/>
              <a:t>όταν κάποιος υποψήφιος αφαιρεί, μόνο και μόνο λόγω της συμμετοχής του, την εύνοια από τον 1</a:t>
            </a:r>
            <a:r>
              <a:rPr lang="el-GR" baseline="30000" dirty="0"/>
              <a:t>ο</a:t>
            </a:r>
            <a:r>
              <a:rPr lang="el-GR" dirty="0"/>
              <a:t> άξιο </a:t>
            </a:r>
          </a:p>
          <a:p>
            <a:pPr>
              <a:spcAft>
                <a:spcPts val="300"/>
              </a:spcAft>
            </a:pPr>
            <a:r>
              <a:rPr lang="el-GR" dirty="0"/>
              <a:t>                             προς επιλογή μεταφέροντας την σε κάποιον λιγότερο ικανό υποψήφιο).</a:t>
            </a:r>
            <a:endParaRPr lang="en-US" dirty="0"/>
          </a:p>
          <a:p>
            <a:pPr>
              <a:spcAft>
                <a:spcPts val="300"/>
              </a:spcAft>
            </a:pPr>
            <a:endParaRPr lang="el-GR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231FB1-D59B-4732-A5C8-06B9C0F2507D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– Πίνακας κατανομής δεξιοτήτων ανά εργαζόμενο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708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– Πίνακας κατανομής δεξιοτήτων ανά εργαζόμενο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4BA07D-2AD0-4F96-954F-E66DFFD091D9}"/>
              </a:ext>
            </a:extLst>
          </p:cNvPr>
          <p:cNvSpPr/>
          <p:nvPr/>
        </p:nvSpPr>
        <p:spPr>
          <a:xfrm>
            <a:off x="1012546" y="1530625"/>
            <a:ext cx="103210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/>
              <a:t>Μεγέθυνση της </a:t>
            </a:r>
            <a:r>
              <a:rPr lang="el-GR" b="1" dirty="0">
                <a:solidFill>
                  <a:schemeClr val="accent1"/>
                </a:solidFill>
              </a:rPr>
              <a:t>κατανομής δεξιοτήτων </a:t>
            </a:r>
            <a:r>
              <a:rPr lang="el-GR" b="1" dirty="0"/>
              <a:t>για κάθε εργαζόμενο (εκφρασμένη σε ώρες που αθροίζουν 8ώρο).</a:t>
            </a:r>
            <a:endParaRPr lang="el-GR" sz="2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A941823-4BED-4991-A275-E9769569FCE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272727" y="1946717"/>
            <a:ext cx="9646546" cy="296456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545527E-B1E9-4379-83C1-09A0BA49BDCB}"/>
              </a:ext>
            </a:extLst>
          </p:cNvPr>
          <p:cNvSpPr/>
          <p:nvPr/>
        </p:nvSpPr>
        <p:spPr>
          <a:xfrm>
            <a:off x="203734" y="5036568"/>
            <a:ext cx="117845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300"/>
              </a:spcAft>
            </a:pPr>
            <a:r>
              <a:rPr lang="el-GR" dirty="0"/>
              <a:t>Στο 1</a:t>
            </a:r>
            <a:r>
              <a:rPr lang="el-GR" baseline="30000" dirty="0"/>
              <a:t>ο</a:t>
            </a:r>
            <a:r>
              <a:rPr lang="el-GR" dirty="0"/>
              <a:t> στάδιο, η κατανομή των ανθρωποωρών για κάθε εργαζόμενο έχει διαμορφωθεί </a:t>
            </a:r>
            <a:r>
              <a:rPr lang="el-GR" b="1" dirty="0"/>
              <a:t>σύμφωνα με την σχετικότητα που χαρακτηρίζει τις επιδόσεις του σε κάθε δεξιότητα</a:t>
            </a:r>
            <a:r>
              <a:rPr lang="el-GR" dirty="0"/>
              <a:t>. Αυτό σημαίνει πως δύο εργαζόμενοι με την ίδια κατανομή δεξιοτήτων αλλά με διαφορετικές επιδόσεις, όπου για παράδειγμα ο ένας είναι 2 φορές ικανότερος από τον δεύτερο, στον παραπάνω πίνακα θα παρουσιαστούν πανομοιότυπα. </a:t>
            </a:r>
            <a:r>
              <a:rPr lang="el-G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διαφορά τους θα αποτυπωθεί στην μισθολογική τους απόδοση.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2A3302-9359-452A-A3C2-435A5A01E2A7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– Ατομική Προσαρμοστικότητα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559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– Ατομική Προσαρμοστικότητα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Παράδειγμα απόδοσης Εργατοωρών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45527E-B1E9-4379-83C1-09A0BA49BDCB}"/>
              </a:ext>
            </a:extLst>
          </p:cNvPr>
          <p:cNvSpPr/>
          <p:nvPr/>
        </p:nvSpPr>
        <p:spPr>
          <a:xfrm>
            <a:off x="1130124" y="1696233"/>
            <a:ext cx="99989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300"/>
              </a:spcAft>
            </a:pPr>
            <a:r>
              <a:rPr lang="el-GR" dirty="0"/>
              <a:t>Στο 2</a:t>
            </a:r>
            <a:r>
              <a:rPr lang="el-GR" baseline="30000" dirty="0"/>
              <a:t>ο</a:t>
            </a:r>
            <a:r>
              <a:rPr lang="el-GR" dirty="0"/>
              <a:t> στάδιο, οι διαθέσιμες ανθρωποώρες εστιάζουν (με τον συντελεστή </a:t>
            </a:r>
            <a:r>
              <a:rPr lang="el-GR" u="sng" dirty="0"/>
              <a:t>0 &lt; </a:t>
            </a:r>
            <a:r>
              <a:rPr lang="en-US" b="1" u="sng" dirty="0"/>
              <a:t>Efficiency-drop factor</a:t>
            </a:r>
            <a:r>
              <a:rPr lang="el-GR" b="1" u="sng" dirty="0"/>
              <a:t> </a:t>
            </a:r>
            <a:r>
              <a:rPr lang="el-GR" u="sng" dirty="0"/>
              <a:t>&lt; 1</a:t>
            </a:r>
            <a:r>
              <a:rPr lang="el-GR" dirty="0"/>
              <a:t>)</a:t>
            </a:r>
          </a:p>
          <a:p>
            <a:pPr marL="0" lvl="1" algn="just">
              <a:spcAft>
                <a:spcPts val="300"/>
              </a:spcAft>
            </a:pPr>
            <a:r>
              <a:rPr lang="el-GR" b="1" dirty="0">
                <a:solidFill>
                  <a:schemeClr val="accent1"/>
                </a:solidFill>
              </a:rPr>
              <a:t>πρωτίστως</a:t>
            </a:r>
            <a:r>
              <a:rPr lang="el-GR" dirty="0"/>
              <a:t> </a:t>
            </a:r>
            <a:r>
              <a:rPr lang="el-GR" b="1" dirty="0"/>
              <a:t>στην πιο απαιτητή από τις κοινές δεξιότητες</a:t>
            </a:r>
            <a:r>
              <a:rPr lang="el-GR" dirty="0"/>
              <a:t> που έχει ο εργαζόμενος με το έργο,</a:t>
            </a:r>
          </a:p>
          <a:p>
            <a:pPr marL="0" lvl="1" algn="just">
              <a:spcAft>
                <a:spcPts val="300"/>
              </a:spcAft>
            </a:pPr>
            <a:r>
              <a:rPr lang="el-GR" dirty="0"/>
              <a:t>αξιοποιώντας έτσι (σε κάποιο ποσοστό) τις εργατοώρες άλλων δεξιοτήτων. </a:t>
            </a:r>
          </a:p>
          <a:p>
            <a:pPr marL="0" lvl="1" algn="just">
              <a:spcAft>
                <a:spcPts val="300"/>
              </a:spcAft>
            </a:pPr>
            <a:endParaRPr lang="el-GR" dirty="0"/>
          </a:p>
          <a:p>
            <a:pPr marL="0" lvl="1" algn="just">
              <a:spcAft>
                <a:spcPts val="300"/>
              </a:spcAft>
            </a:pPr>
            <a:r>
              <a:rPr lang="el-GR" dirty="0"/>
              <a:t>Μαθηματικά, η διάθεση ανθρωποωρών του εργαζόμενου σε κάθε έργο μοντελοποιείται ως εξής: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FBD475-BA80-4550-8485-2F8B99EDE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4180" y="588234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947C346-0923-4EF9-AF09-6AC296C4F3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154726"/>
              </p:ext>
            </p:extLst>
          </p:nvPr>
        </p:nvGraphicFramePr>
        <p:xfrm>
          <a:off x="1339522" y="3381731"/>
          <a:ext cx="8963507" cy="478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" name="Equation" r:id="rId3" imgW="4851360" imgH="266400" progId="Equation.DSMT4">
                  <p:embed/>
                </p:oleObj>
              </mc:Choice>
              <mc:Fallback>
                <p:oleObj name="Equation" r:id="rId3" imgW="4851360" imgH="266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9522" y="3381731"/>
                        <a:ext cx="8963507" cy="4789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B79341B-5A47-4904-A8C1-30AC841A9033}"/>
              </a:ext>
            </a:extLst>
          </p:cNvPr>
          <p:cNvSpPr/>
          <p:nvPr/>
        </p:nvSpPr>
        <p:spPr>
          <a:xfrm>
            <a:off x="1130125" y="3997736"/>
            <a:ext cx="99989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300"/>
              </a:spcAft>
            </a:pPr>
            <a:r>
              <a:rPr lang="el-GR" dirty="0"/>
              <a:t>Ως                              ορίζονται οι νέες απαιτητές ανθρωποώρες της </a:t>
            </a:r>
            <a:r>
              <a:rPr lang="en-US" dirty="0"/>
              <a:t>x </a:t>
            </a:r>
            <a:r>
              <a:rPr lang="el-GR" dirty="0"/>
              <a:t>δεξιότητας του </a:t>
            </a:r>
            <a:r>
              <a:rPr lang="en-US" dirty="0"/>
              <a:t>P project</a:t>
            </a:r>
            <a:r>
              <a:rPr lang="el-GR" dirty="0"/>
              <a:t>.</a:t>
            </a:r>
          </a:p>
          <a:p>
            <a:pPr marL="0" lvl="1" algn="just">
              <a:spcAft>
                <a:spcPts val="300"/>
              </a:spcAft>
            </a:pPr>
            <a:r>
              <a:rPr lang="el-GR" dirty="0"/>
              <a:t>Ως                              ορίζονται οι προηγούμενες απαιτητές ανθρωποώρες της </a:t>
            </a:r>
            <a:r>
              <a:rPr lang="en-US" dirty="0"/>
              <a:t>x </a:t>
            </a:r>
            <a:r>
              <a:rPr lang="el-GR" dirty="0"/>
              <a:t>δεξιότητας του </a:t>
            </a:r>
            <a:r>
              <a:rPr lang="en-US" dirty="0"/>
              <a:t>P project</a:t>
            </a:r>
            <a:r>
              <a:rPr lang="el-GR" dirty="0"/>
              <a:t>.</a:t>
            </a:r>
          </a:p>
          <a:p>
            <a:pPr marL="0" lvl="1" algn="just">
              <a:spcAft>
                <a:spcPts val="300"/>
              </a:spcAft>
            </a:pPr>
            <a:r>
              <a:rPr lang="el-GR" dirty="0"/>
              <a:t>Ως                              ορίζονται οι διαθέσιμες ανθρωποώρες της</a:t>
            </a:r>
            <a:r>
              <a:rPr lang="en-US" dirty="0"/>
              <a:t> y </a:t>
            </a:r>
            <a:r>
              <a:rPr lang="el-GR" dirty="0"/>
              <a:t>δεξιότητας του εργαζόμενου.</a:t>
            </a:r>
          </a:p>
          <a:p>
            <a:pPr marL="0" lvl="1" algn="just">
              <a:spcAft>
                <a:spcPts val="300"/>
              </a:spcAft>
            </a:pPr>
            <a:endParaRPr lang="el-GR" sz="800" dirty="0"/>
          </a:p>
          <a:p>
            <a:pPr marL="0" lvl="1" algn="just">
              <a:spcAft>
                <a:spcPts val="300"/>
              </a:spcAft>
            </a:pPr>
            <a:r>
              <a:rPr lang="el-GR" dirty="0"/>
              <a:t>Οι μαθηματικές πράξεις που εφαρμόζονται γίνονται </a:t>
            </a:r>
            <a:r>
              <a:rPr lang="el-GR" b="1" dirty="0"/>
              <a:t>ώστε να αποδοθεί ο όγκος εργασίας</a:t>
            </a:r>
            <a:r>
              <a:rPr lang="el-GR" dirty="0"/>
              <a:t> </a:t>
            </a:r>
            <a:r>
              <a:rPr lang="el-GR" b="1" dirty="0"/>
              <a:t>εκεί που κρίνεται ότι είναι σημαντικότερο</a:t>
            </a:r>
            <a:r>
              <a:rPr lang="el-GR" dirty="0"/>
              <a:t>, ανάλογα με τις κατανομές των δεξιοτήτων έργου και εργαζόμενου, όπως δηλαδή συμβαίνει και στην πραγματικότητα. (</a:t>
            </a:r>
            <a:r>
              <a:rPr lang="el-GR" u="sng" dirty="0"/>
              <a:t>Η εξίσωση εφαρμόζεται β = 3 φορές επαναληπτικά</a:t>
            </a:r>
            <a:r>
              <a:rPr lang="el-GR" dirty="0"/>
              <a:t>).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A6782BB-0B9C-42B2-80AE-D7F6201C80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137925"/>
              </p:ext>
            </p:extLst>
          </p:nvPr>
        </p:nvGraphicFramePr>
        <p:xfrm>
          <a:off x="1536778" y="3995732"/>
          <a:ext cx="1511302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Equation" r:id="rId5" imgW="888840" imgH="215640" progId="Equation.DSMT4">
                  <p:embed/>
                </p:oleObj>
              </mc:Choice>
              <mc:Fallback>
                <p:oleObj name="Equation" r:id="rId5" imgW="8888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6778" y="3995732"/>
                        <a:ext cx="1511302" cy="367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9F65CCE-2C88-4AE6-A8CB-3BA58E4118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431238"/>
              </p:ext>
            </p:extLst>
          </p:nvPr>
        </p:nvGraphicFramePr>
        <p:xfrm>
          <a:off x="1536778" y="4304020"/>
          <a:ext cx="136048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" name="Equation" r:id="rId7" imgW="799920" imgH="215640" progId="Equation.DSMT4">
                  <p:embed/>
                </p:oleObj>
              </mc:Choice>
              <mc:Fallback>
                <p:oleObj name="Equation" r:id="rId7" imgW="799920" imgH="2156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A6782BB-0B9C-42B2-80AE-D7F6201C80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36778" y="4304020"/>
                        <a:ext cx="1360487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DA7B1F2-2E95-4B52-BCF9-84BF1E1C35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52394"/>
              </p:ext>
            </p:extLst>
          </p:nvPr>
        </p:nvGraphicFramePr>
        <p:xfrm>
          <a:off x="1520713" y="4617175"/>
          <a:ext cx="1399216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" name="Equation" r:id="rId9" imgW="799920" imgH="215640" progId="Equation.DSMT4">
                  <p:embed/>
                </p:oleObj>
              </mc:Choice>
              <mc:Fallback>
                <p:oleObj name="Equation" r:id="rId9" imgW="79992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947C346-0923-4EF9-AF09-6AC296C4F3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713" y="4617175"/>
                        <a:ext cx="1399216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6ED6797A-FC7B-4D28-B37B-E32A20D57010}"/>
              </a:ext>
            </a:extLst>
          </p:cNvPr>
          <p:cNvSpPr/>
          <p:nvPr/>
        </p:nvSpPr>
        <p:spPr>
          <a:xfrm>
            <a:off x="6001258" y="5957959"/>
            <a:ext cx="6077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300"/>
              </a:spcAft>
            </a:pPr>
            <a:r>
              <a:rPr lang="el-GR" dirty="0"/>
              <a:t>Η παράμετρος β ονομάζεται και ‘</a:t>
            </a:r>
            <a:r>
              <a:rPr lang="el-GR" b="1" dirty="0"/>
              <a:t>βάθος αναπροσαρμογής</a:t>
            </a:r>
            <a:r>
              <a:rPr lang="el-GR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374589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Διάρθρωση Εργασίας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EE118E-9D45-4FFF-AD74-8A40FC82F4FA}"/>
              </a:ext>
            </a:extLst>
          </p:cNvPr>
          <p:cNvSpPr/>
          <p:nvPr/>
        </p:nvSpPr>
        <p:spPr>
          <a:xfrm>
            <a:off x="541580" y="566175"/>
            <a:ext cx="6577312" cy="755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E9C16-B2FA-48A9-9EA3-BF0707B7A3AE}"/>
              </a:ext>
            </a:extLst>
          </p:cNvPr>
          <p:cNvSpPr txBox="1"/>
          <p:nvPr/>
        </p:nvSpPr>
        <p:spPr>
          <a:xfrm>
            <a:off x="1053331" y="582600"/>
            <a:ext cx="50877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Κρατούσα Κατάσταση</a:t>
            </a:r>
            <a:br>
              <a:rPr lang="el-GR" altLang="ko-KR" sz="2000" b="1" dirty="0">
                <a:cs typeface="Arial" pitchFamily="34" charset="0"/>
              </a:rPr>
            </a:br>
            <a:r>
              <a:rPr lang="el-GR" altLang="ko-KR" sz="2000" b="1" dirty="0">
                <a:cs typeface="Arial" pitchFamily="34" charset="0"/>
              </a:rPr>
              <a:t>     Τεχνολογία Πληροφορίας &amp; Επικοινωνίας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91C2A0E-114A-44D4-A74A-3EA5F5C66E02}"/>
              </a:ext>
            </a:extLst>
          </p:cNvPr>
          <p:cNvSpPr/>
          <p:nvPr/>
        </p:nvSpPr>
        <p:spPr>
          <a:xfrm>
            <a:off x="1422360" y="1549280"/>
            <a:ext cx="6568352" cy="7558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01AC364-B22B-4893-BE84-348F2D7268FF}"/>
              </a:ext>
            </a:extLst>
          </p:cNvPr>
          <p:cNvSpPr txBox="1"/>
          <p:nvPr/>
        </p:nvSpPr>
        <p:spPr>
          <a:xfrm>
            <a:off x="1934111" y="1565705"/>
            <a:ext cx="5079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Η ανάγκη διασταύρωσης των</a:t>
            </a:r>
          </a:p>
          <a:p>
            <a:r>
              <a:rPr lang="el-GR" altLang="ko-KR" sz="2000" b="1" dirty="0">
                <a:cs typeface="Arial" pitchFamily="34" charset="0"/>
              </a:rPr>
              <a:t>    προφίλ τεχνικής κατάρτισης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0273F68-D448-4F57-A7BE-2033243C324C}"/>
              </a:ext>
            </a:extLst>
          </p:cNvPr>
          <p:cNvGrpSpPr/>
          <p:nvPr/>
        </p:nvGrpSpPr>
        <p:grpSpPr>
          <a:xfrm>
            <a:off x="2294180" y="2533073"/>
            <a:ext cx="6577313" cy="755843"/>
            <a:chOff x="395536" y="1496735"/>
            <a:chExt cx="1995400" cy="648072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32C1852-6644-4D7D-8429-7212EAB8CBBD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7" name="Right Triangle 86">
              <a:extLst>
                <a:ext uri="{FF2B5EF4-FFF2-40B4-BE49-F238E27FC236}">
                  <a16:creationId xmlns:a16="http://schemas.microsoft.com/office/drawing/2014/main" id="{CC017FEF-3515-4945-89C0-F7796F287E0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2243036" y="283733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2826713" y="2692995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EF8AC92-12F4-4292-9B41-9377533A8DC4}"/>
              </a:ext>
            </a:extLst>
          </p:cNvPr>
          <p:cNvGrpSpPr/>
          <p:nvPr/>
        </p:nvGrpSpPr>
        <p:grpSpPr>
          <a:xfrm>
            <a:off x="3174960" y="3516178"/>
            <a:ext cx="6577313" cy="755843"/>
            <a:chOff x="395536" y="1496735"/>
            <a:chExt cx="1995400" cy="648072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24E573B-2175-42F2-B922-9A35BEB89011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2" name="Right Triangle 91">
              <a:extLst>
                <a:ext uri="{FF2B5EF4-FFF2-40B4-BE49-F238E27FC236}">
                  <a16:creationId xmlns:a16="http://schemas.microsoft.com/office/drawing/2014/main" id="{6B8D4124-25A8-4F19-B459-09C86263C17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3560353D-FA87-4C37-83B3-531709068367}"/>
              </a:ext>
            </a:extLst>
          </p:cNvPr>
          <p:cNvSpPr txBox="1"/>
          <p:nvPr/>
        </p:nvSpPr>
        <p:spPr>
          <a:xfrm>
            <a:off x="3123816" y="382044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3CC86D9-5C24-4828-826A-C4E4A63C8194}"/>
              </a:ext>
            </a:extLst>
          </p:cNvPr>
          <p:cNvSpPr txBox="1"/>
          <p:nvPr/>
        </p:nvSpPr>
        <p:spPr>
          <a:xfrm>
            <a:off x="3717884" y="367610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4056270" y="4519974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4005126" y="4824240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4568021" y="4679896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0EE43D4-0EC1-4E4E-9024-F0D23F70CAFA}"/>
              </a:ext>
            </a:extLst>
          </p:cNvPr>
          <p:cNvSpPr/>
          <p:nvPr/>
        </p:nvSpPr>
        <p:spPr>
          <a:xfrm>
            <a:off x="4937049" y="5503079"/>
            <a:ext cx="6577312" cy="7558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44E09FC-7D75-416C-93AB-34B9FA8DF0D6}"/>
              </a:ext>
            </a:extLst>
          </p:cNvPr>
          <p:cNvSpPr txBox="1"/>
          <p:nvPr/>
        </p:nvSpPr>
        <p:spPr>
          <a:xfrm>
            <a:off x="5448801" y="5673392"/>
            <a:ext cx="504601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 Τρέχοντα Ζητήματα &amp; Προτάσεις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Κρατούσα Κατάσταση </a:t>
            </a:r>
            <a:r>
              <a:rPr lang="el-GR" sz="1600" dirty="0">
                <a:solidFill>
                  <a:schemeClr val="bg1"/>
                </a:solidFill>
              </a:rPr>
              <a:t>–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 Τεχνολογία Πληροφορίας &amp; Επικοινωνίας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E9700775-9BEF-4112-852A-D8E61C8476DA}"/>
              </a:ext>
            </a:extLst>
          </p:cNvPr>
          <p:cNvSpPr/>
          <p:nvPr/>
        </p:nvSpPr>
        <p:spPr>
          <a:xfrm>
            <a:off x="547627" y="558621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490436" y="87044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5" name="Right Triangle 114">
            <a:extLst>
              <a:ext uri="{FF2B5EF4-FFF2-40B4-BE49-F238E27FC236}">
                <a16:creationId xmlns:a16="http://schemas.microsoft.com/office/drawing/2014/main" id="{5B247FAE-8B36-4DAA-B68D-3937CB43BF62}"/>
              </a:ext>
            </a:extLst>
          </p:cNvPr>
          <p:cNvSpPr/>
          <p:nvPr/>
        </p:nvSpPr>
        <p:spPr>
          <a:xfrm>
            <a:off x="1423143" y="1549279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1A6372C-E47F-44B9-873C-A1C4E2E64253}"/>
              </a:ext>
            </a:extLst>
          </p:cNvPr>
          <p:cNvSpPr txBox="1"/>
          <p:nvPr/>
        </p:nvSpPr>
        <p:spPr>
          <a:xfrm>
            <a:off x="1371216" y="1853546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6" name="Right Triangle 115">
            <a:extLst>
              <a:ext uri="{FF2B5EF4-FFF2-40B4-BE49-F238E27FC236}">
                <a16:creationId xmlns:a16="http://schemas.microsoft.com/office/drawing/2014/main" id="{D634627B-5694-45B4-B6E2-E98FAD02DD99}"/>
              </a:ext>
            </a:extLst>
          </p:cNvPr>
          <p:cNvSpPr/>
          <p:nvPr/>
        </p:nvSpPr>
        <p:spPr>
          <a:xfrm>
            <a:off x="4944654" y="5496149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885906" y="5807345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694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Σχεδιαστικές Επιλογές – Παράδειγμα απόδοσης Εργατοωρών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1</a:t>
            </a:r>
            <a:r>
              <a:rPr lang="el-GR" altLang="ko-KR" sz="1600" baseline="30000" dirty="0">
                <a:solidFill>
                  <a:schemeClr val="bg1"/>
                </a:solidFill>
                <a:cs typeface="Arial" pitchFamily="34" charset="0"/>
              </a:rPr>
              <a:t>ο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 στάδιο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7BBA5D-EAED-4E76-A3DD-31CBD4D261D7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F30BD3-620A-4BD9-8883-3174C7D32168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B84924-26A0-49D8-A813-7E4C9C262F06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08B08C8-0105-4012-9850-10A3FC7A3299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75E44E-0D23-49A9-A027-2EFE70343972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878C4147-7B6E-48A5-BA8A-CE1946B061B6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0928857-D4B5-4F91-81F7-888FE91CA39E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75C9C0-7971-4156-8ACB-D61393864F6F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FBD475-BA80-4550-8485-2F8B99EDE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4180" y="588234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D6797A-FC7B-4D28-B37B-E32A20D57010}"/>
              </a:ext>
            </a:extLst>
          </p:cNvPr>
          <p:cNvSpPr/>
          <p:nvPr/>
        </p:nvSpPr>
        <p:spPr>
          <a:xfrm>
            <a:off x="6096000" y="2628223"/>
            <a:ext cx="1308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Aft>
                <a:spcPts val="300"/>
              </a:spcAft>
            </a:pPr>
            <a:r>
              <a:rPr lang="el-GR" dirty="0"/>
              <a:t>Αρχή μέρας εργασίας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26DB589-5B5D-452D-A560-BB8F2D464D0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" t="2686" r="1618" b="48192"/>
          <a:stretch/>
        </p:blipFill>
        <p:spPr bwMode="auto">
          <a:xfrm>
            <a:off x="645260" y="3112022"/>
            <a:ext cx="4320000" cy="24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8DAE38B-1780-4171-B923-456412ECBD3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" t="54971" r="1782" b="888"/>
          <a:stretch/>
        </p:blipFill>
        <p:spPr bwMode="auto">
          <a:xfrm>
            <a:off x="7500060" y="4108027"/>
            <a:ext cx="4320000" cy="2310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3B18A545-C1FC-4F35-A978-109C8FF9457B}"/>
              </a:ext>
            </a:extLst>
          </p:cNvPr>
          <p:cNvSpPr/>
          <p:nvPr/>
        </p:nvSpPr>
        <p:spPr>
          <a:xfrm>
            <a:off x="3508619" y="3908488"/>
            <a:ext cx="137554" cy="137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4BB7802-4135-4AA0-8BFA-7BCD754B0A22}"/>
              </a:ext>
            </a:extLst>
          </p:cNvPr>
          <p:cNvSpPr/>
          <p:nvPr/>
        </p:nvSpPr>
        <p:spPr>
          <a:xfrm>
            <a:off x="3515708" y="4414294"/>
            <a:ext cx="137554" cy="137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9588ABC-535B-4FD1-9A90-1CE70AA4A42F}"/>
              </a:ext>
            </a:extLst>
          </p:cNvPr>
          <p:cNvSpPr/>
          <p:nvPr/>
        </p:nvSpPr>
        <p:spPr>
          <a:xfrm>
            <a:off x="3508619" y="4091048"/>
            <a:ext cx="137554" cy="137554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0411B60-8C85-42B3-8515-FC24A4D43E7B}"/>
              </a:ext>
            </a:extLst>
          </p:cNvPr>
          <p:cNvSpPr/>
          <p:nvPr/>
        </p:nvSpPr>
        <p:spPr>
          <a:xfrm>
            <a:off x="3508619" y="4577429"/>
            <a:ext cx="137554" cy="13755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6BAF4F8-F7DD-43C3-B897-77FB74FCB016}"/>
              </a:ext>
            </a:extLst>
          </p:cNvPr>
          <p:cNvSpPr/>
          <p:nvPr/>
        </p:nvSpPr>
        <p:spPr>
          <a:xfrm>
            <a:off x="3515708" y="4003036"/>
            <a:ext cx="137554" cy="13755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0041302-B59B-4301-B208-40BF891EF9FF}"/>
              </a:ext>
            </a:extLst>
          </p:cNvPr>
          <p:cNvSpPr/>
          <p:nvPr/>
        </p:nvSpPr>
        <p:spPr>
          <a:xfrm>
            <a:off x="1245061" y="3919216"/>
            <a:ext cx="137554" cy="137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838F6EB-EA51-484D-8C84-8B4D791E1F91}"/>
              </a:ext>
            </a:extLst>
          </p:cNvPr>
          <p:cNvSpPr/>
          <p:nvPr/>
        </p:nvSpPr>
        <p:spPr>
          <a:xfrm>
            <a:off x="1245061" y="3991101"/>
            <a:ext cx="137554" cy="137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913FBCF-4BC5-44A2-95B5-1824AA0E00E5}"/>
              </a:ext>
            </a:extLst>
          </p:cNvPr>
          <p:cNvSpPr/>
          <p:nvPr/>
        </p:nvSpPr>
        <p:spPr>
          <a:xfrm>
            <a:off x="1245061" y="4825473"/>
            <a:ext cx="137554" cy="137554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3D78500-AD02-4D79-9DE1-4C8F5DF14CB1}"/>
              </a:ext>
            </a:extLst>
          </p:cNvPr>
          <p:cNvSpPr/>
          <p:nvPr/>
        </p:nvSpPr>
        <p:spPr>
          <a:xfrm>
            <a:off x="1245061" y="4753588"/>
            <a:ext cx="137554" cy="13755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8A6828E5-01B2-4ACF-BD4F-CAFF210A9CC5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t="54689" r="1452" b="1171"/>
          <a:stretch/>
        </p:blipFill>
        <p:spPr bwMode="auto">
          <a:xfrm>
            <a:off x="7500060" y="1818044"/>
            <a:ext cx="4320000" cy="22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FC0A719-59A2-4E1F-9162-FC17E21CDC21}"/>
              </a:ext>
            </a:extLst>
          </p:cNvPr>
          <p:cNvSpPr/>
          <p:nvPr/>
        </p:nvSpPr>
        <p:spPr>
          <a:xfrm>
            <a:off x="1129541" y="1786082"/>
            <a:ext cx="13088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Aft>
                <a:spcPts val="300"/>
              </a:spcAft>
            </a:pPr>
            <a:r>
              <a:rPr lang="en-US" b="1" u="sng" dirty="0"/>
              <a:t>Project P</a:t>
            </a:r>
            <a:br>
              <a:rPr lang="en-US" dirty="0"/>
            </a:br>
            <a:r>
              <a:rPr lang="el-GR" dirty="0"/>
              <a:t>Οι 3 πιο απαιτητές δεξιότητες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1B30C63-3515-46C9-8355-0378BE386DC7}"/>
              </a:ext>
            </a:extLst>
          </p:cNvPr>
          <p:cNvSpPr/>
          <p:nvPr/>
        </p:nvSpPr>
        <p:spPr>
          <a:xfrm>
            <a:off x="3706207" y="6048456"/>
            <a:ext cx="3793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r">
              <a:spcAft>
                <a:spcPts val="300"/>
              </a:spcAft>
            </a:pPr>
            <a:r>
              <a:rPr lang="el-GR" b="1" dirty="0">
                <a:solidFill>
                  <a:srgbClr val="7030A0"/>
                </a:solidFill>
              </a:rPr>
              <a:t>280 = 500 - (60+40+20+60+40)</a:t>
            </a:r>
            <a:endParaRPr lang="el-GR" dirty="0">
              <a:solidFill>
                <a:srgbClr val="7030A0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97B961F-E341-450A-9BD4-F2C6C91C09DC}"/>
              </a:ext>
            </a:extLst>
          </p:cNvPr>
          <p:cNvSpPr/>
          <p:nvPr/>
        </p:nvSpPr>
        <p:spPr>
          <a:xfrm>
            <a:off x="7943173" y="321514"/>
            <a:ext cx="130885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Aft>
                <a:spcPts val="300"/>
              </a:spcAft>
            </a:pPr>
            <a:r>
              <a:rPr lang="en-US" b="1" u="sng" dirty="0"/>
              <a:t>Project P</a:t>
            </a:r>
            <a:br>
              <a:rPr lang="en-US" dirty="0"/>
            </a:br>
            <a:r>
              <a:rPr lang="el-GR" dirty="0"/>
              <a:t>Απαιτητές </a:t>
            </a:r>
            <a:r>
              <a:rPr lang="el-GR" dirty="0" err="1"/>
              <a:t>Ανθρωπο</a:t>
            </a:r>
            <a:r>
              <a:rPr lang="el-GR" dirty="0"/>
              <a:t>-ώρες ανά δεξιότητα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DF12FBD-5427-481D-9012-E5D98CD566B0}"/>
              </a:ext>
            </a:extLst>
          </p:cNvPr>
          <p:cNvSpPr/>
          <p:nvPr/>
        </p:nvSpPr>
        <p:spPr>
          <a:xfrm>
            <a:off x="10129093" y="304184"/>
            <a:ext cx="130885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Aft>
                <a:spcPts val="300"/>
              </a:spcAft>
            </a:pPr>
            <a:r>
              <a:rPr lang="en-US" b="1" u="sng" dirty="0"/>
              <a:t>Employee E</a:t>
            </a:r>
            <a:br>
              <a:rPr lang="en-US" dirty="0"/>
            </a:br>
            <a:r>
              <a:rPr lang="el-GR" dirty="0"/>
              <a:t>Διαθέσιμες </a:t>
            </a:r>
            <a:r>
              <a:rPr lang="el-GR" dirty="0" err="1"/>
              <a:t>Ανθρωπο</a:t>
            </a:r>
            <a:r>
              <a:rPr lang="el-GR" dirty="0"/>
              <a:t>-ώρες ανά δεξιότητα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EAA9459-D461-448E-AD1B-4AE1605EE454}"/>
              </a:ext>
            </a:extLst>
          </p:cNvPr>
          <p:cNvSpPr/>
          <p:nvPr/>
        </p:nvSpPr>
        <p:spPr>
          <a:xfrm>
            <a:off x="5972183" y="5130415"/>
            <a:ext cx="1432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Aft>
                <a:spcPts val="300"/>
              </a:spcAft>
            </a:pPr>
            <a:r>
              <a:rPr lang="el-GR" dirty="0"/>
              <a:t>Τέλος μέρας εργασίας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44146ED-0E68-4C83-9B1D-E8036536C6FB}"/>
              </a:ext>
            </a:extLst>
          </p:cNvPr>
          <p:cNvCxnSpPr>
            <a:cxnSpLocks/>
          </p:cNvCxnSpPr>
          <p:nvPr/>
        </p:nvCxnSpPr>
        <p:spPr>
          <a:xfrm flipH="1" flipV="1">
            <a:off x="8242728" y="4980085"/>
            <a:ext cx="2097612" cy="28766"/>
          </a:xfrm>
          <a:prstGeom prst="straightConnector1">
            <a:avLst/>
          </a:prstGeom>
          <a:ln w="3492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9569D83-871D-416D-A975-C30EC8F1E379}"/>
              </a:ext>
            </a:extLst>
          </p:cNvPr>
          <p:cNvCxnSpPr>
            <a:cxnSpLocks/>
          </p:cNvCxnSpPr>
          <p:nvPr/>
        </p:nvCxnSpPr>
        <p:spPr>
          <a:xfrm flipH="1" flipV="1">
            <a:off x="8242728" y="4994469"/>
            <a:ext cx="2097612" cy="108740"/>
          </a:xfrm>
          <a:prstGeom prst="straightConnector1">
            <a:avLst/>
          </a:prstGeom>
          <a:ln w="3492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A6406446-4514-4E19-B044-79C62BE47F08}"/>
              </a:ext>
            </a:extLst>
          </p:cNvPr>
          <p:cNvCxnSpPr>
            <a:cxnSpLocks/>
          </p:cNvCxnSpPr>
          <p:nvPr/>
        </p:nvCxnSpPr>
        <p:spPr>
          <a:xfrm flipH="1" flipV="1">
            <a:off x="8242728" y="4980085"/>
            <a:ext cx="2097612" cy="200517"/>
          </a:xfrm>
          <a:prstGeom prst="straightConnector1">
            <a:avLst/>
          </a:prstGeom>
          <a:ln w="3492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8F1FFDD-ECFA-47C2-A179-6152441E3B4F}"/>
              </a:ext>
            </a:extLst>
          </p:cNvPr>
          <p:cNvCxnSpPr>
            <a:cxnSpLocks/>
          </p:cNvCxnSpPr>
          <p:nvPr/>
        </p:nvCxnSpPr>
        <p:spPr>
          <a:xfrm flipH="1" flipV="1">
            <a:off x="8242728" y="4969654"/>
            <a:ext cx="2097612" cy="531200"/>
          </a:xfrm>
          <a:prstGeom prst="straightConnector1">
            <a:avLst/>
          </a:prstGeom>
          <a:ln w="3492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D3E0BC4B-607A-4649-9245-DDD01ACC099A}"/>
              </a:ext>
            </a:extLst>
          </p:cNvPr>
          <p:cNvCxnSpPr>
            <a:cxnSpLocks/>
          </p:cNvCxnSpPr>
          <p:nvPr/>
        </p:nvCxnSpPr>
        <p:spPr>
          <a:xfrm flipH="1" flipV="1">
            <a:off x="8242728" y="4969654"/>
            <a:ext cx="2097612" cy="698864"/>
          </a:xfrm>
          <a:prstGeom prst="straightConnector1">
            <a:avLst/>
          </a:prstGeom>
          <a:ln w="3492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CB9DB494-9D63-4EEE-A7F9-EA8D0F5A5E83}"/>
              </a:ext>
            </a:extLst>
          </p:cNvPr>
          <p:cNvSpPr/>
          <p:nvPr/>
        </p:nvSpPr>
        <p:spPr>
          <a:xfrm>
            <a:off x="3408536" y="1408132"/>
            <a:ext cx="13088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Aft>
                <a:spcPts val="300"/>
              </a:spcAft>
            </a:pPr>
            <a:r>
              <a:rPr lang="en-US" b="1" u="sng" dirty="0"/>
              <a:t>Employee E</a:t>
            </a:r>
            <a:br>
              <a:rPr lang="en-US" dirty="0"/>
            </a:br>
            <a:r>
              <a:rPr lang="el-GR" dirty="0"/>
              <a:t>Οι 3 πιο δυνατές από τις διαθέσιμες δεξιότητες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BAB2EDB-5C7D-4105-8E3D-1784FA5B658F}"/>
              </a:ext>
            </a:extLst>
          </p:cNvPr>
          <p:cNvSpPr/>
          <p:nvPr/>
        </p:nvSpPr>
        <p:spPr>
          <a:xfrm>
            <a:off x="10225624" y="2617255"/>
            <a:ext cx="297596" cy="31385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4CA15E8-0333-47A8-94A0-89FCA8B76507}"/>
              </a:ext>
            </a:extLst>
          </p:cNvPr>
          <p:cNvSpPr/>
          <p:nvPr/>
        </p:nvSpPr>
        <p:spPr>
          <a:xfrm>
            <a:off x="10267583" y="3099552"/>
            <a:ext cx="240397" cy="16145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C94464E-2E51-4F1D-BA6D-1633ED6437BD}"/>
              </a:ext>
            </a:extLst>
          </p:cNvPr>
          <p:cNvSpPr/>
          <p:nvPr/>
        </p:nvSpPr>
        <p:spPr>
          <a:xfrm>
            <a:off x="10267583" y="3255712"/>
            <a:ext cx="240397" cy="17669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3664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1</a:t>
            </a:r>
            <a:r>
              <a:rPr lang="el-GR" altLang="ko-KR" sz="1600" b="1" baseline="30000" dirty="0">
                <a:solidFill>
                  <a:schemeClr val="bg1"/>
                </a:solidFill>
                <a:cs typeface="Arial" pitchFamily="34" charset="0"/>
              </a:rPr>
              <a:t>ο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 στάδιο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2</a:t>
            </a:r>
            <a:r>
              <a:rPr lang="el-GR" altLang="ko-KR" sz="1600" baseline="30000" dirty="0">
                <a:solidFill>
                  <a:schemeClr val="bg1"/>
                </a:solidFill>
                <a:cs typeface="Arial" pitchFamily="34" charset="0"/>
              </a:rPr>
              <a:t>ο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 στάδιο</a:t>
            </a:r>
            <a:endParaRPr lang="el-GR" sz="16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802701-03B7-43DB-AACC-461BAA432BD2}"/>
              </a:ext>
            </a:extLst>
          </p:cNvPr>
          <p:cNvSpPr/>
          <p:nvPr/>
        </p:nvSpPr>
        <p:spPr>
          <a:xfrm>
            <a:off x="-32339" y="1620170"/>
            <a:ext cx="1162304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>
              <a:spcAft>
                <a:spcPts val="600"/>
              </a:spcAft>
            </a:pPr>
            <a:r>
              <a:rPr lang="el-GR" b="1" dirty="0">
                <a:solidFill>
                  <a:schemeClr val="accent1"/>
                </a:solidFill>
              </a:rPr>
              <a:t>Στο 1ο στάδιο (</a:t>
            </a:r>
            <a:r>
              <a:rPr lang="en-US" b="1" dirty="0" err="1">
                <a:solidFill>
                  <a:schemeClr val="accent1"/>
                </a:solidFill>
              </a:rPr>
              <a:t>PoC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l-GR" b="1" dirty="0">
                <a:solidFill>
                  <a:schemeClr val="accent1"/>
                </a:solidFill>
              </a:rPr>
              <a:t>έλεγχος):</a:t>
            </a:r>
          </a:p>
          <a:p>
            <a:pPr marL="457200" lvl="2">
              <a:spcAft>
                <a:spcPts val="300"/>
              </a:spcAft>
            </a:pPr>
            <a:r>
              <a:rPr lang="el-GR" dirty="0"/>
              <a:t>Τα πρώτα αποτελέσματα είναι αρκετά ενθαρρυντικά καθώς έδειξαν βελτίωση (</a:t>
            </a:r>
            <a:r>
              <a:rPr lang="el-GR" b="1" dirty="0"/>
              <a:t>χρόνο ολοκλήρωσης</a:t>
            </a:r>
            <a:r>
              <a:rPr lang="el-GR" dirty="0"/>
              <a:t>) περίπου</a:t>
            </a:r>
          </a:p>
          <a:p>
            <a:pPr marL="457200" lvl="2">
              <a:spcAft>
                <a:spcPts val="300"/>
              </a:spcAft>
            </a:pPr>
            <a:r>
              <a:rPr lang="el-GR" b="1" dirty="0">
                <a:solidFill>
                  <a:schemeClr val="accent1"/>
                </a:solidFill>
              </a:rPr>
              <a:t>20 % στα </a:t>
            </a:r>
            <a:r>
              <a:rPr lang="el-GR" b="1" dirty="0" err="1">
                <a:solidFill>
                  <a:schemeClr val="accent1"/>
                </a:solidFill>
              </a:rPr>
              <a:t>Balanced</a:t>
            </a:r>
            <a:r>
              <a:rPr lang="el-GR" b="1" dirty="0">
                <a:solidFill>
                  <a:schemeClr val="accent1"/>
                </a:solidFill>
              </a:rPr>
              <a:t> </a:t>
            </a:r>
            <a:r>
              <a:rPr lang="el-GR" b="1" dirty="0" err="1">
                <a:solidFill>
                  <a:schemeClr val="accent1"/>
                </a:solidFill>
              </a:rPr>
              <a:t>Data</a:t>
            </a:r>
            <a:r>
              <a:rPr lang="el-GR" dirty="0"/>
              <a:t> και </a:t>
            </a:r>
            <a:r>
              <a:rPr lang="el-GR" b="1" dirty="0">
                <a:solidFill>
                  <a:schemeClr val="accent1"/>
                </a:solidFill>
              </a:rPr>
              <a:t>18.6 % στα </a:t>
            </a:r>
            <a:r>
              <a:rPr lang="en-US" b="1" dirty="0">
                <a:solidFill>
                  <a:schemeClr val="accent1"/>
                </a:solidFill>
              </a:rPr>
              <a:t>Unbalanced</a:t>
            </a:r>
            <a:r>
              <a:rPr lang="el-GR" b="1" dirty="0">
                <a:solidFill>
                  <a:schemeClr val="accent1"/>
                </a:solidFill>
              </a:rPr>
              <a:t> </a:t>
            </a:r>
            <a:r>
              <a:rPr lang="el-GR" dirty="0"/>
              <a:t>σε σχέση με την τυχαία ανάθεση και</a:t>
            </a:r>
          </a:p>
          <a:p>
            <a:pPr marL="457200" lvl="2">
              <a:spcAft>
                <a:spcPts val="300"/>
              </a:spcAft>
            </a:pPr>
            <a:r>
              <a:rPr lang="el-GR" b="1" dirty="0">
                <a:solidFill>
                  <a:schemeClr val="accent1"/>
                </a:solidFill>
              </a:rPr>
              <a:t>34 % στα </a:t>
            </a:r>
            <a:r>
              <a:rPr lang="el-GR" b="1" dirty="0" err="1">
                <a:solidFill>
                  <a:schemeClr val="accent1"/>
                </a:solidFill>
              </a:rPr>
              <a:t>Balanced</a:t>
            </a:r>
            <a:r>
              <a:rPr lang="el-GR" b="1" dirty="0">
                <a:solidFill>
                  <a:schemeClr val="accent1"/>
                </a:solidFill>
              </a:rPr>
              <a:t> </a:t>
            </a:r>
            <a:r>
              <a:rPr lang="el-GR" b="1" dirty="0" err="1">
                <a:solidFill>
                  <a:schemeClr val="accent1"/>
                </a:solidFill>
              </a:rPr>
              <a:t>Data</a:t>
            </a:r>
            <a:r>
              <a:rPr lang="el-GR" dirty="0"/>
              <a:t> και </a:t>
            </a:r>
            <a:r>
              <a:rPr lang="el-GR" b="1" dirty="0">
                <a:solidFill>
                  <a:schemeClr val="accent1"/>
                </a:solidFill>
              </a:rPr>
              <a:t>18.6 % στα </a:t>
            </a:r>
            <a:r>
              <a:rPr lang="en-US" b="1" dirty="0">
                <a:solidFill>
                  <a:schemeClr val="accent1"/>
                </a:solidFill>
              </a:rPr>
              <a:t>Unbalanced</a:t>
            </a:r>
            <a:r>
              <a:rPr lang="el-GR" b="1" dirty="0">
                <a:solidFill>
                  <a:schemeClr val="accent1"/>
                </a:solidFill>
              </a:rPr>
              <a:t> </a:t>
            </a:r>
            <a:r>
              <a:rPr lang="el-GR" dirty="0"/>
              <a:t>σε σχέση με την διατεταγμένη χειροκίνητα.</a:t>
            </a:r>
          </a:p>
          <a:p>
            <a:pPr marL="457200" lvl="2">
              <a:spcAft>
                <a:spcPts val="300"/>
              </a:spcAft>
            </a:pPr>
            <a:r>
              <a:rPr lang="el-GR" dirty="0"/>
              <a:t>Θεωρώντας πάντα ως δεδομένο ότι τα </a:t>
            </a:r>
            <a:r>
              <a:rPr lang="en-US" dirty="0"/>
              <a:t>tasks </a:t>
            </a:r>
            <a:r>
              <a:rPr lang="el-GR" dirty="0"/>
              <a:t>είναι </a:t>
            </a:r>
            <a:r>
              <a:rPr lang="el-GR" b="1" dirty="0"/>
              <a:t>αυτοτελή 4ώρα το πολύ </a:t>
            </a:r>
            <a:r>
              <a:rPr lang="el-GR" dirty="0"/>
              <a:t>και άρα η χειροκίνητη διάταξη δεν βοηθά ιδιαίτερα τις </a:t>
            </a:r>
            <a:r>
              <a:rPr lang="el-GR" b="1" dirty="0" err="1"/>
              <a:t>αλληλοεξαρτήσεις</a:t>
            </a:r>
            <a:r>
              <a:rPr lang="el-GR" dirty="0"/>
              <a:t>.</a:t>
            </a:r>
          </a:p>
          <a:p>
            <a:pPr marL="457200" lvl="2">
              <a:spcAft>
                <a:spcPts val="300"/>
              </a:spcAft>
            </a:pPr>
            <a:endParaRPr lang="el-GR" sz="1400" dirty="0"/>
          </a:p>
          <a:p>
            <a:pPr marL="457200" lvl="2">
              <a:spcAft>
                <a:spcPts val="600"/>
              </a:spcAft>
            </a:pPr>
            <a:r>
              <a:rPr lang="el-GR" b="1" dirty="0">
                <a:solidFill>
                  <a:schemeClr val="accent1"/>
                </a:solidFill>
              </a:rPr>
              <a:t>Στο 2ο στάδιο (εκτενής έλεγχος – και εισαγωγή προσαρμοστικότητας):</a:t>
            </a:r>
          </a:p>
          <a:p>
            <a:pPr marL="457200" lvl="2">
              <a:spcAft>
                <a:spcPts val="300"/>
              </a:spcAft>
            </a:pPr>
            <a:r>
              <a:rPr lang="el-GR" dirty="0"/>
              <a:t>Η εμπλουτισμένη μοντελοποίηση που περιλαμβάνει την ιδέα της </a:t>
            </a:r>
            <a:r>
              <a:rPr lang="el-GR" b="1" dirty="0"/>
              <a:t>αναπροσαρμογής</a:t>
            </a:r>
            <a:r>
              <a:rPr lang="el-GR" dirty="0"/>
              <a:t>,</a:t>
            </a:r>
          </a:p>
          <a:p>
            <a:pPr marL="457200" lvl="2">
              <a:spcAft>
                <a:spcPts val="300"/>
              </a:spcAft>
            </a:pPr>
            <a:r>
              <a:rPr lang="el-GR" dirty="0"/>
              <a:t>αναμένεται να προσφέρει </a:t>
            </a:r>
            <a:r>
              <a:rPr lang="el-GR" b="1" dirty="0">
                <a:solidFill>
                  <a:schemeClr val="accent1"/>
                </a:solidFill>
              </a:rPr>
              <a:t>ρεαλιστικότερη προσέγγιση </a:t>
            </a:r>
            <a:r>
              <a:rPr lang="el-GR" dirty="0"/>
              <a:t>στην εργασιακή συμπεριφορά </a:t>
            </a:r>
            <a:r>
              <a:rPr lang="el-GR" b="1" dirty="0"/>
              <a:t>και να μειώσει τα περιθώρια</a:t>
            </a:r>
          </a:p>
          <a:p>
            <a:pPr marL="457200" lvl="2">
              <a:spcAft>
                <a:spcPts val="300"/>
              </a:spcAft>
            </a:pPr>
            <a:r>
              <a:rPr lang="el-GR" b="1" dirty="0"/>
              <a:t>βελτιστοποίησης </a:t>
            </a:r>
            <a:r>
              <a:rPr lang="el-GR" dirty="0"/>
              <a:t>μεταξύ των δύο προφίλ δεξιοτήτων των υπαλλήλων (</a:t>
            </a:r>
            <a:r>
              <a:rPr lang="en-US" dirty="0"/>
              <a:t>Unbalanced vs</a:t>
            </a:r>
            <a:r>
              <a:rPr lang="el-GR" dirty="0"/>
              <a:t>. </a:t>
            </a:r>
            <a:r>
              <a:rPr lang="en-US" dirty="0"/>
              <a:t>Balanced</a:t>
            </a:r>
            <a:r>
              <a:rPr lang="el-GR" dirty="0"/>
              <a:t>). </a:t>
            </a:r>
          </a:p>
          <a:p>
            <a:pPr marL="457200" lvl="2">
              <a:spcAft>
                <a:spcPts val="300"/>
              </a:spcAft>
            </a:pPr>
            <a:endParaRPr lang="el-GR" sz="1200" dirty="0"/>
          </a:p>
          <a:p>
            <a:pPr marL="457200" lvl="2">
              <a:spcAft>
                <a:spcPts val="300"/>
              </a:spcAft>
            </a:pPr>
            <a:r>
              <a:rPr lang="el-GR" dirty="0"/>
              <a:t>Επίσης εξετάζονται διάφορα σενάρια, με τον αλγόριθμο να εξετάζει χρονικά διαστήματα έκτασης</a:t>
            </a:r>
          </a:p>
          <a:p>
            <a:pPr marL="457200" lvl="2">
              <a:spcAft>
                <a:spcPts val="300"/>
              </a:spcAft>
            </a:pPr>
            <a:r>
              <a:rPr lang="el-GR" b="1" dirty="0">
                <a:solidFill>
                  <a:schemeClr val="accent1"/>
                </a:solidFill>
              </a:rPr>
              <a:t>1</a:t>
            </a:r>
            <a:r>
              <a:rPr lang="el-GR" dirty="0"/>
              <a:t>ας, </a:t>
            </a:r>
            <a:r>
              <a:rPr lang="el-GR" b="1" dirty="0">
                <a:solidFill>
                  <a:schemeClr val="accent1"/>
                </a:solidFill>
              </a:rPr>
              <a:t>5</a:t>
            </a:r>
            <a:r>
              <a:rPr lang="el-GR" dirty="0"/>
              <a:t> (</a:t>
            </a:r>
            <a:r>
              <a:rPr lang="el-GR" dirty="0" err="1"/>
              <a:t>ημερ</a:t>
            </a:r>
            <a:r>
              <a:rPr lang="el-GR" dirty="0"/>
              <a:t>. εβδομάδα), </a:t>
            </a:r>
            <a:r>
              <a:rPr lang="el-GR" b="1" dirty="0">
                <a:solidFill>
                  <a:schemeClr val="accent1"/>
                </a:solidFill>
              </a:rPr>
              <a:t>10</a:t>
            </a:r>
            <a:r>
              <a:rPr lang="el-GR" dirty="0"/>
              <a:t> και </a:t>
            </a:r>
            <a:r>
              <a:rPr lang="el-GR" b="1" dirty="0">
                <a:solidFill>
                  <a:schemeClr val="accent1"/>
                </a:solidFill>
              </a:rPr>
              <a:t>22</a:t>
            </a:r>
            <a:r>
              <a:rPr lang="el-GR" dirty="0"/>
              <a:t> εργασιακών ημερών (</a:t>
            </a:r>
            <a:r>
              <a:rPr lang="el-GR" dirty="0" err="1"/>
              <a:t>ημερ</a:t>
            </a:r>
            <a:r>
              <a:rPr lang="el-GR" dirty="0"/>
              <a:t>. μήνας).</a:t>
            </a:r>
          </a:p>
          <a:p>
            <a:pPr marL="457200" lvl="2">
              <a:spcAft>
                <a:spcPts val="300"/>
              </a:spcAft>
            </a:pPr>
            <a:r>
              <a:rPr lang="el-GR" dirty="0"/>
              <a:t>Η παράμετρος αυτή ονομάστηκε </a:t>
            </a:r>
            <a:r>
              <a:rPr lang="el-GR" b="1" dirty="0">
                <a:solidFill>
                  <a:schemeClr val="accent1"/>
                </a:solidFill>
              </a:rPr>
              <a:t>περίοδος δειγματοληψίας Τ.</a:t>
            </a:r>
          </a:p>
        </p:txBody>
      </p:sp>
    </p:spTree>
    <p:extLst>
      <p:ext uri="{BB962C8B-B14F-4D97-AF65-F5344CB8AC3E}">
        <p14:creationId xmlns:p14="http://schemas.microsoft.com/office/powerpoint/2010/main" val="4014987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2</a:t>
            </a:r>
            <a:r>
              <a:rPr lang="el-GR" altLang="ko-KR" sz="1600" b="1" baseline="30000" dirty="0">
                <a:solidFill>
                  <a:schemeClr val="bg1"/>
                </a:solidFill>
                <a:cs typeface="Arial" pitchFamily="34" charset="0"/>
              </a:rPr>
              <a:t>ο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 στάδιο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Μετρικές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802701-03B7-43DB-AACC-461BAA432BD2}"/>
              </a:ext>
            </a:extLst>
          </p:cNvPr>
          <p:cNvSpPr/>
          <p:nvPr/>
        </p:nvSpPr>
        <p:spPr>
          <a:xfrm>
            <a:off x="334303" y="1657806"/>
            <a:ext cx="118420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/>
              <a:t>Χαμένες ανθρωποώρες ανά κατηγορία δεξιότητας ανά ημέρα για τα προφίλ </a:t>
            </a:r>
            <a:r>
              <a:rPr lang="en-US" altLang="el-GR" b="1" dirty="0"/>
              <a:t>Balanced</a:t>
            </a:r>
            <a:r>
              <a:rPr lang="el-GR" altLang="el-GR" b="1" dirty="0"/>
              <a:t> (επάνω) και </a:t>
            </a:r>
            <a:r>
              <a:rPr lang="en-US" altLang="el-GR" b="1" dirty="0"/>
              <a:t>Unbalanced</a:t>
            </a:r>
            <a:r>
              <a:rPr lang="el-GR" altLang="el-GR" b="1" dirty="0"/>
              <a:t> (κάτω).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386C8A-2D48-460B-8E99-0219E0C21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442" y="2702699"/>
            <a:ext cx="12421707" cy="50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47AA2B-2EC6-46DA-AFEB-2051D91E072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62" y="2333143"/>
            <a:ext cx="11709478" cy="32063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E4CD5A0-4351-429E-9B3A-4ACA96FAAC7B}"/>
              </a:ext>
            </a:extLst>
          </p:cNvPr>
          <p:cNvSpPr/>
          <p:nvPr/>
        </p:nvSpPr>
        <p:spPr>
          <a:xfrm>
            <a:off x="174838" y="2015026"/>
            <a:ext cx="117094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>
                <a:ea typeface="Calibri" panose="020F0502020204030204" pitchFamily="34" charset="0"/>
                <a:cs typeface="Times New Roman" panose="02020603050405020304" pitchFamily="18" charset="0"/>
              </a:rPr>
              <a:t>Άξονας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y: </a:t>
            </a:r>
            <a:r>
              <a:rPr lang="el-GR" dirty="0">
                <a:ea typeface="Calibri" panose="020F0502020204030204" pitchFamily="34" charset="0"/>
                <a:cs typeface="Times New Roman" panose="02020603050405020304" pitchFamily="18" charset="0"/>
              </a:rPr>
              <a:t>χαμένες ανθρωποώρες ανά κατηγορία δεξιότητας  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l-GR" dirty="0">
                <a:ea typeface="Calibri" panose="020F0502020204030204" pitchFamily="34" charset="0"/>
                <a:cs typeface="Times New Roman" panose="02020603050405020304" pitchFamily="18" charset="0"/>
              </a:rPr>
              <a:t>   Άξονας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l-GR" dirty="0">
                <a:ea typeface="Calibri" panose="020F0502020204030204" pitchFamily="34" charset="0"/>
                <a:cs typeface="Times New Roman" panose="02020603050405020304" pitchFamily="18" charset="0"/>
              </a:rPr>
              <a:t>: διαδοχή ημερών</a:t>
            </a:r>
            <a:endParaRPr lang="el-G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E3D8AB2-1FE3-4598-AE59-9D649F5185F9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5F870A-BC91-4778-9F4B-6F91952ABA92}"/>
              </a:ext>
            </a:extLst>
          </p:cNvPr>
          <p:cNvSpPr/>
          <p:nvPr/>
        </p:nvSpPr>
        <p:spPr>
          <a:xfrm>
            <a:off x="467931" y="5615969"/>
            <a:ext cx="11459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/>
              <a:t>Πρακτικά, η </a:t>
            </a:r>
            <a:r>
              <a:rPr lang="el-GR" sz="2000" b="1" dirty="0">
                <a:solidFill>
                  <a:schemeClr val="accent1"/>
                </a:solidFill>
              </a:rPr>
              <a:t>προσαρμοστικότητα</a:t>
            </a:r>
            <a:r>
              <a:rPr lang="el-GR" sz="2000" dirty="0"/>
              <a:t> των υπαλλήλων ήταν αυτή που </a:t>
            </a:r>
            <a:r>
              <a:rPr lang="el-GR" sz="2000" b="1" dirty="0">
                <a:solidFill>
                  <a:schemeClr val="accent1"/>
                </a:solidFill>
              </a:rPr>
              <a:t>κάλυψε τις όποιες αστοχίες </a:t>
            </a:r>
            <a:r>
              <a:rPr lang="el-GR" sz="2000" dirty="0"/>
              <a:t>εξισώνοντας τις συνολικές ημέρες απασχόλησης και μειώνοντάς τες σε μόλις 69 εργάσιμες.</a:t>
            </a:r>
          </a:p>
        </p:txBody>
      </p:sp>
    </p:spTree>
    <p:extLst>
      <p:ext uri="{BB962C8B-B14F-4D97-AF65-F5344CB8AC3E}">
        <p14:creationId xmlns:p14="http://schemas.microsoft.com/office/powerpoint/2010/main" val="527966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Μετρικές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Επιρροή πλήθους αναδιατάξεων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517D6BE-77D2-4B5F-BF42-1BE1E1A049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14300" cy="12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quation" r:id="rId3" imgW="114102" imgH="126780" progId="Equation.DSMT4">
                  <p:embed/>
                </p:oleObj>
              </mc:Choice>
              <mc:Fallback>
                <p:oleObj name="Equation" r:id="rId3" imgW="114102" imgH="12678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4300" cy="122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F6A999CD-4545-4AC7-9E96-E2373793EB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22238"/>
          <a:ext cx="114300" cy="12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Equation" r:id="rId5" imgW="114102" imgH="126780" progId="Equation.DSMT4">
                  <p:embed/>
                </p:oleObj>
              </mc:Choice>
              <mc:Fallback>
                <p:oleObj name="Equation" r:id="rId5" imgW="114102" imgH="12678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2238"/>
                        <a:ext cx="114300" cy="122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25">
            <a:extLst>
              <a:ext uri="{FF2B5EF4-FFF2-40B4-BE49-F238E27FC236}">
                <a16:creationId xmlns:a16="http://schemas.microsoft.com/office/drawing/2014/main" id="{DEB12110-EC19-4016-A063-510DDC749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362" y="1558006"/>
            <a:ext cx="11790757" cy="447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1" fontAlgn="base">
              <a:spcBef>
                <a:spcPct val="0"/>
              </a:spcBef>
              <a:spcAft>
                <a:spcPts val="600"/>
              </a:spcAft>
            </a:pPr>
            <a:r>
              <a:rPr lang="el-GR" altLang="el-GR" sz="2100" b="1" dirty="0">
                <a:solidFill>
                  <a:schemeClr val="accent1"/>
                </a:solidFill>
              </a:rPr>
              <a:t>Μετρικές:</a:t>
            </a:r>
          </a:p>
          <a:p>
            <a:pPr marL="0" lvl="1" fontAlgn="base">
              <a:spcBef>
                <a:spcPct val="0"/>
              </a:spcBef>
              <a:spcAft>
                <a:spcPts val="600"/>
              </a:spcAft>
            </a:pPr>
            <a:r>
              <a:rPr lang="el-GR" altLang="el-GR" sz="2100" b="1" dirty="0">
                <a:solidFill>
                  <a:schemeClr val="accent1"/>
                </a:solidFill>
              </a:rPr>
              <a:t>Ημέρες τέλεσης, χαμένες ανθρωποώρες, % </a:t>
            </a:r>
            <a:r>
              <a:rPr lang="el-GR" altLang="el-GR" sz="2100" b="1" dirty="0" err="1">
                <a:solidFill>
                  <a:schemeClr val="accent1"/>
                </a:solidFill>
              </a:rPr>
              <a:t>χαμ</a:t>
            </a:r>
            <a:r>
              <a:rPr lang="el-GR" altLang="el-GR" sz="2100" b="1" dirty="0">
                <a:solidFill>
                  <a:schemeClr val="accent1"/>
                </a:solidFill>
              </a:rPr>
              <a:t>. Ανθρωποώρες, αναδιατάξεις, μισθολογικό κόστος</a:t>
            </a:r>
            <a:endParaRPr lang="en-US" altLang="el-GR" sz="2100" b="1" dirty="0">
              <a:solidFill>
                <a:schemeClr val="accent1"/>
              </a:solidFill>
            </a:endParaRPr>
          </a:p>
          <a:p>
            <a:pPr marL="0" lvl="1" fontAlgn="base">
              <a:spcBef>
                <a:spcPct val="0"/>
              </a:spcBef>
              <a:spcAft>
                <a:spcPts val="600"/>
              </a:spcAft>
            </a:pPr>
            <a:r>
              <a:rPr lang="el-GR" altLang="el-GR" sz="2000" b="1" dirty="0">
                <a:solidFill>
                  <a:schemeClr val="tx2"/>
                </a:solidFill>
              </a:rPr>
              <a:t>(</a:t>
            </a:r>
            <a:r>
              <a:rPr lang="en-US" altLang="el-GR" sz="2000" b="1" dirty="0">
                <a:solidFill>
                  <a:schemeClr val="tx2"/>
                </a:solidFill>
              </a:rPr>
              <a:t>days to completion,</a:t>
            </a:r>
            <a:r>
              <a:rPr lang="el-GR" altLang="el-GR" sz="2000" b="1" dirty="0">
                <a:solidFill>
                  <a:schemeClr val="tx2"/>
                </a:solidFill>
              </a:rPr>
              <a:t>  </a:t>
            </a:r>
            <a:r>
              <a:rPr lang="en-US" altLang="el-GR" sz="2000" b="1" dirty="0">
                <a:solidFill>
                  <a:schemeClr val="tx2"/>
                </a:solidFill>
              </a:rPr>
              <a:t>dropped manhours, </a:t>
            </a:r>
            <a:r>
              <a:rPr lang="el-GR" altLang="el-GR" sz="2000" b="1" dirty="0">
                <a:solidFill>
                  <a:schemeClr val="tx2"/>
                </a:solidFill>
              </a:rPr>
              <a:t> %</a:t>
            </a:r>
            <a:r>
              <a:rPr lang="en-US" altLang="el-GR" sz="2000" b="1" dirty="0">
                <a:solidFill>
                  <a:schemeClr val="tx2"/>
                </a:solidFill>
              </a:rPr>
              <a:t> dropped manhours,</a:t>
            </a:r>
            <a:r>
              <a:rPr lang="el-GR" altLang="el-GR" sz="2000" b="1" dirty="0">
                <a:solidFill>
                  <a:schemeClr val="tx2"/>
                </a:solidFill>
              </a:rPr>
              <a:t>  </a:t>
            </a:r>
            <a:r>
              <a:rPr lang="en-US" altLang="el-GR" sz="2000" b="1" dirty="0">
                <a:solidFill>
                  <a:schemeClr val="tx2"/>
                </a:solidFill>
              </a:rPr>
              <a:t>reallocations, </a:t>
            </a:r>
            <a:r>
              <a:rPr lang="el-GR" altLang="el-GR" sz="2000" b="1" dirty="0">
                <a:solidFill>
                  <a:schemeClr val="tx2"/>
                </a:solidFill>
              </a:rPr>
              <a:t> </a:t>
            </a:r>
            <a:r>
              <a:rPr lang="en-US" altLang="el-GR" sz="2000" b="1" dirty="0">
                <a:solidFill>
                  <a:schemeClr val="tx2"/>
                </a:solidFill>
              </a:rPr>
              <a:t>involved skillset</a:t>
            </a:r>
            <a:r>
              <a:rPr lang="el-GR" altLang="el-GR" sz="2000" b="1" dirty="0">
                <a:solidFill>
                  <a:schemeClr val="tx2"/>
                </a:solidFill>
              </a:rPr>
              <a:t> </a:t>
            </a:r>
            <a:r>
              <a:rPr lang="en-US" altLang="el-GR" sz="2000" b="1" dirty="0">
                <a:solidFill>
                  <a:schemeClr val="tx2"/>
                </a:solidFill>
              </a:rPr>
              <a:t>eval</a:t>
            </a:r>
            <a:r>
              <a:rPr lang="el-GR" altLang="el-GR" sz="2000" b="1" dirty="0">
                <a:solidFill>
                  <a:schemeClr val="tx2"/>
                </a:solidFill>
              </a:rPr>
              <a:t>.</a:t>
            </a:r>
            <a:r>
              <a:rPr lang="en-US" altLang="el-GR" sz="2000" b="1" dirty="0">
                <a:solidFill>
                  <a:schemeClr val="tx2"/>
                </a:solidFill>
              </a:rPr>
              <a:t>)</a:t>
            </a:r>
            <a:endParaRPr lang="el-GR" altLang="el-GR" sz="2000" b="1" dirty="0">
              <a:solidFill>
                <a:schemeClr val="tx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dirty="0"/>
              <a:t>Οι κύριες διαφορές εντοπίζονται στην εσωτερική αναδιάταξη καθώς και στις δύο περιπτώσεις χάθηκαν:</a:t>
            </a:r>
            <a:endParaRPr lang="en-US" altLang="el-GR" sz="20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b="1" dirty="0"/>
              <a:t>Χάθηκαν</a:t>
            </a:r>
            <a:r>
              <a:rPr lang="el-GR" altLang="el-GR" sz="2000" dirty="0"/>
              <a:t> 6825</a:t>
            </a:r>
            <a:r>
              <a:rPr lang="el-GR" altLang="el-GR" sz="2000" b="1" dirty="0">
                <a:solidFill>
                  <a:schemeClr val="accent1"/>
                </a:solidFill>
              </a:rPr>
              <a:t> εργατοώρες </a:t>
            </a:r>
            <a:r>
              <a:rPr lang="el-GR" altLang="el-GR" sz="2000" dirty="0"/>
              <a:t>από τις 8 </a:t>
            </a:r>
            <a:r>
              <a:rPr lang="en-US" altLang="el-GR" sz="2000" dirty="0"/>
              <a:t>x 75 x 69 = 41400,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dirty="0"/>
              <a:t>δηλαδή περίπου το </a:t>
            </a:r>
            <a:r>
              <a:rPr lang="el-GR" altLang="el-GR" sz="2000" b="1" dirty="0">
                <a:solidFill>
                  <a:schemeClr val="accent1"/>
                </a:solidFill>
              </a:rPr>
              <a:t>16.5 % </a:t>
            </a:r>
            <a:r>
              <a:rPr lang="el-GR" altLang="el-GR" sz="2000" dirty="0"/>
              <a:t>των συνολικών ωρών εργασίας.</a:t>
            </a:r>
            <a:endParaRPr lang="en-US" altLang="el-GR" sz="20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dirty="0"/>
              <a:t>Επίσης, οι </a:t>
            </a:r>
            <a:r>
              <a:rPr lang="el-GR" altLang="el-GR" sz="2000" b="1" dirty="0">
                <a:solidFill>
                  <a:schemeClr val="accent1"/>
                </a:solidFill>
              </a:rPr>
              <a:t>αναδιατάξεις</a:t>
            </a:r>
            <a:r>
              <a:rPr lang="el-GR" altLang="el-GR" sz="2000" dirty="0"/>
              <a:t> </a:t>
            </a:r>
            <a:r>
              <a:rPr lang="el-GR" altLang="el-GR" sz="2000" b="1" dirty="0"/>
              <a:t>μειώθηκαν</a:t>
            </a:r>
            <a:r>
              <a:rPr lang="el-GR" altLang="el-GR" sz="2000" dirty="0"/>
              <a:t> από συνολικά 2515 έγιναν 2540.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1050" dirty="0"/>
              <a:t> </a:t>
            </a:r>
            <a:endParaRPr lang="en-US" altLang="el-GR" sz="10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dirty="0"/>
              <a:t>Άρα </a:t>
            </a:r>
            <a:r>
              <a:rPr lang="el-GR" altLang="el-GR" sz="2000" b="1" dirty="0"/>
              <a:t>το κέρδος από τα εκπαιδευτικά σεμινάρια σκιάζεται </a:t>
            </a:r>
            <a:r>
              <a:rPr lang="el-GR" altLang="el-GR" sz="2000" dirty="0"/>
              <a:t>αν επιλεχθεί </a:t>
            </a:r>
            <a:r>
              <a:rPr lang="el-GR" altLang="el-GR" sz="2000" b="1" dirty="0">
                <a:solidFill>
                  <a:schemeClr val="accent1"/>
                </a:solidFill>
              </a:rPr>
              <a:t>η συχνή αναδιάταξη των εργαζομένων με υψηλή προσαρμοστικότητα</a:t>
            </a:r>
            <a:r>
              <a:rPr lang="el-GR" altLang="el-GR" sz="2000" dirty="0"/>
              <a:t>, με τη διάμεσο να αναφέρεται σε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 altLang="el-GR" sz="8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dirty="0"/>
              <a:t>33 αναδιατάξεις εργαζομένων για το </a:t>
            </a:r>
            <a:r>
              <a:rPr lang="en-US" altLang="el-GR" sz="2000" dirty="0"/>
              <a:t>Unbalanced</a:t>
            </a:r>
            <a:r>
              <a:rPr lang="el-GR" altLang="el-GR" sz="2000" dirty="0"/>
              <a:t> προφίλ και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dirty="0"/>
              <a:t>34 αναδιατάξεις εργαζομένων για το </a:t>
            </a:r>
            <a:r>
              <a:rPr lang="en-US" altLang="el-GR" sz="2000" dirty="0"/>
              <a:t>Balanced</a:t>
            </a:r>
            <a:r>
              <a:rPr lang="el-GR" altLang="el-GR" sz="2000" dirty="0"/>
              <a:t> προφίλ.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sz="2000" b="1" dirty="0">
                <a:solidFill>
                  <a:schemeClr val="accent1"/>
                </a:solidFill>
              </a:rPr>
              <a:t>δηλαδή περίπου 1 αναδιάταξη ανά 2 εργάσιμες </a:t>
            </a:r>
            <a:r>
              <a:rPr lang="el-GR" altLang="el-GR" sz="2000" dirty="0"/>
              <a:t>και για τα δύο προφίλ.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277760D-094F-4100-84E8-265D4A3F7CEA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3718035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Επιρροή πλήθους αναδιατάξεων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Επιρροή παραμέτρου α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517D6BE-77D2-4B5F-BF42-1BE1E1A049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14300" cy="12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3" imgW="114102" imgH="126780" progId="Equation.DSMT4">
                  <p:embed/>
                </p:oleObj>
              </mc:Choice>
              <mc:Fallback>
                <p:oleObj name="Equation" r:id="rId3" imgW="114102" imgH="1267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0517D6BE-77D2-4B5F-BF42-1BE1E1A049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4300" cy="122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F6A999CD-4545-4AC7-9E96-E2373793EB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22238"/>
          <a:ext cx="114300" cy="12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5" imgW="114102" imgH="126780" progId="Equation.DSMT4">
                  <p:embed/>
                </p:oleObj>
              </mc:Choice>
              <mc:Fallback>
                <p:oleObj name="Equation" r:id="rId5" imgW="114102" imgH="1267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F6A999CD-4545-4AC7-9E96-E2373793EB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2238"/>
                        <a:ext cx="114300" cy="122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F57AF6-C2D9-4473-AD27-9BCF110556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348494"/>
              </p:ext>
            </p:extLst>
          </p:nvPr>
        </p:nvGraphicFramePr>
        <p:xfrm>
          <a:off x="1231213" y="2358102"/>
          <a:ext cx="9729573" cy="3583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2330">
                  <a:extLst>
                    <a:ext uri="{9D8B030D-6E8A-4147-A177-3AD203B41FA5}">
                      <a16:colId xmlns:a16="http://schemas.microsoft.com/office/drawing/2014/main" val="952288596"/>
                    </a:ext>
                  </a:extLst>
                </a:gridCol>
                <a:gridCol w="1312390">
                  <a:extLst>
                    <a:ext uri="{9D8B030D-6E8A-4147-A177-3AD203B41FA5}">
                      <a16:colId xmlns:a16="http://schemas.microsoft.com/office/drawing/2014/main" val="2110636294"/>
                    </a:ext>
                  </a:extLst>
                </a:gridCol>
                <a:gridCol w="1400330">
                  <a:extLst>
                    <a:ext uri="{9D8B030D-6E8A-4147-A177-3AD203B41FA5}">
                      <a16:colId xmlns:a16="http://schemas.microsoft.com/office/drawing/2014/main" val="394529010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03743877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3501015286"/>
                    </a:ext>
                  </a:extLst>
                </a:gridCol>
                <a:gridCol w="1585543">
                  <a:extLst>
                    <a:ext uri="{9D8B030D-6E8A-4147-A177-3AD203B41FA5}">
                      <a16:colId xmlns:a16="http://schemas.microsoft.com/office/drawing/2014/main" val="3713335173"/>
                    </a:ext>
                  </a:extLst>
                </a:gridCol>
              </a:tblGrid>
              <a:tr h="37915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του πλήθους αναδιατάξεων στις μετρικές απόδοσης των έργων</a:t>
                      </a:r>
                    </a:p>
                  </a:txBody>
                  <a:tcPr marL="16859" marR="16859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l-GR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6485541"/>
                  </a:ext>
                </a:extLst>
              </a:tr>
              <a:tr h="748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Profile (a, b, sampling period in days)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Days to completion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Percentage of 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Involved Skillset Evaluation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4268091588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Unbalanced (</a:t>
                      </a:r>
                      <a:r>
                        <a:rPr lang="el-GR" sz="1600">
                          <a:effectLst/>
                        </a:rPr>
                        <a:t>5%, 5</a:t>
                      </a:r>
                      <a:r>
                        <a:rPr lang="en-US" sz="1600">
                          <a:effectLst/>
                        </a:rPr>
                        <a:t>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effectLst/>
                        </a:rPr>
                        <a:t>69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16,5 %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2515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03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4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3233738593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Balanced (5%,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69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6825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16,5 %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2540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125,2</a:t>
                      </a:r>
                      <a:r>
                        <a:rPr lang="en-US" sz="1600">
                          <a:effectLst/>
                        </a:rPr>
                        <a:t>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2704391699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Unbalanced (</a:t>
                      </a:r>
                      <a:r>
                        <a:rPr lang="el-GR" sz="1600">
                          <a:effectLst/>
                        </a:rPr>
                        <a:t>5%, 5</a:t>
                      </a:r>
                      <a:r>
                        <a:rPr lang="en-US" sz="1600">
                          <a:effectLst/>
                        </a:rPr>
                        <a:t>, 5)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16425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32,2 %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880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03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4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2083892065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Balanced (5%, 5, 5)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16425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32,2 %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787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125,2</a:t>
                      </a:r>
                      <a:r>
                        <a:rPr lang="en-US" sz="1600">
                          <a:effectLst/>
                        </a:rPr>
                        <a:t>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560411365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Unbalanced (</a:t>
                      </a:r>
                      <a:r>
                        <a:rPr lang="el-GR" sz="1600">
                          <a:effectLst/>
                        </a:rPr>
                        <a:t>5%, 5</a:t>
                      </a:r>
                      <a:r>
                        <a:rPr lang="en-US" sz="1600">
                          <a:effectLst/>
                        </a:rPr>
                        <a:t>, 10)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31425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47,6 %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543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03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4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1456849131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Balanced (5%, 5, 10)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25425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42,4 %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523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125,2</a:t>
                      </a:r>
                      <a:r>
                        <a:rPr lang="en-US" sz="1600">
                          <a:effectLst/>
                        </a:rPr>
                        <a:t>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75010819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Unbalanced (</a:t>
                      </a:r>
                      <a:r>
                        <a:rPr lang="el-GR" sz="1600">
                          <a:effectLst/>
                        </a:rPr>
                        <a:t>5%, 5</a:t>
                      </a:r>
                      <a:r>
                        <a:rPr lang="en-US" sz="1600">
                          <a:effectLst/>
                        </a:rPr>
                        <a:t>, 22)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154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57825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62,6 %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374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03</a:t>
                      </a:r>
                      <a:r>
                        <a:rPr lang="el-GR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4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3487988635"/>
                  </a:ext>
                </a:extLst>
              </a:tr>
              <a:tr h="306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Balanced (5%, 5, 22)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44625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56,3 %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324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125,2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59" marR="16859" marT="0" marB="0" anchor="ctr"/>
                </a:tc>
                <a:extLst>
                  <a:ext uri="{0D108BD9-81ED-4DB2-BD59-A6C34878D82A}">
                    <a16:rowId xmlns:a16="http://schemas.microsoft.com/office/drawing/2014/main" val="127126956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4A093E8-B8DD-4CAD-A7E5-312DC4CD001E}"/>
              </a:ext>
            </a:extLst>
          </p:cNvPr>
          <p:cNvSpPr/>
          <p:nvPr/>
        </p:nvSpPr>
        <p:spPr>
          <a:xfrm>
            <a:off x="908562" y="1805780"/>
            <a:ext cx="104869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altLang="el-GR" b="1" dirty="0">
                <a:solidFill>
                  <a:schemeClr val="accent1"/>
                </a:solidFill>
              </a:rPr>
              <a:t>Όσο αυξάνει η περίοδος δειγματοληψίας Τ, αυξάνονται οι μέρες τέλεσης αλλά μειώνονται οι αναδιατάξεις.</a:t>
            </a:r>
            <a:endParaRPr lang="el-GR" b="1" dirty="0">
              <a:solidFill>
                <a:schemeClr val="accent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4EF9F8-922A-40BA-836D-24AF523003EF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μεταβλητό (1,5,10,22)</a:t>
            </a:r>
          </a:p>
        </p:txBody>
      </p:sp>
    </p:spTree>
    <p:extLst>
      <p:ext uri="{BB962C8B-B14F-4D97-AF65-F5344CB8AC3E}">
        <p14:creationId xmlns:p14="http://schemas.microsoft.com/office/powerpoint/2010/main" val="709039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Επιρροή παραμέτρου α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885906" y="5807345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3BD968D-8243-42CA-9F2C-3FCBF6F0F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076858"/>
              </p:ext>
            </p:extLst>
          </p:nvPr>
        </p:nvGraphicFramePr>
        <p:xfrm>
          <a:off x="1202346" y="2245183"/>
          <a:ext cx="9729573" cy="1854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3027">
                  <a:extLst>
                    <a:ext uri="{9D8B030D-6E8A-4147-A177-3AD203B41FA5}">
                      <a16:colId xmlns:a16="http://schemas.microsoft.com/office/drawing/2014/main" val="747226321"/>
                    </a:ext>
                  </a:extLst>
                </a:gridCol>
                <a:gridCol w="1264920">
                  <a:extLst>
                    <a:ext uri="{9D8B030D-6E8A-4147-A177-3AD203B41FA5}">
                      <a16:colId xmlns:a16="http://schemas.microsoft.com/office/drawing/2014/main" val="3325109905"/>
                    </a:ext>
                  </a:extLst>
                </a:gridCol>
                <a:gridCol w="1394460">
                  <a:extLst>
                    <a:ext uri="{9D8B030D-6E8A-4147-A177-3AD203B41FA5}">
                      <a16:colId xmlns:a16="http://schemas.microsoft.com/office/drawing/2014/main" val="2022102962"/>
                    </a:ext>
                  </a:extLst>
                </a:gridCol>
                <a:gridCol w="1836420">
                  <a:extLst>
                    <a:ext uri="{9D8B030D-6E8A-4147-A177-3AD203B41FA5}">
                      <a16:colId xmlns:a16="http://schemas.microsoft.com/office/drawing/2014/main" val="2033010006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1631902044"/>
                    </a:ext>
                  </a:extLst>
                </a:gridCol>
                <a:gridCol w="1588186">
                  <a:extLst>
                    <a:ext uri="{9D8B030D-6E8A-4147-A177-3AD203B41FA5}">
                      <a16:colId xmlns:a16="http://schemas.microsoft.com/office/drawing/2014/main" val="4147886414"/>
                    </a:ext>
                  </a:extLst>
                </a:gridCol>
              </a:tblGrid>
              <a:tr h="13948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της παραμέτρου α στις μετρικές απόδοσης των έργων</a:t>
                      </a:r>
                      <a:r>
                        <a:rPr lang="el-GR" sz="1600" dirty="0">
                          <a:effectLst/>
                        </a:rPr>
                        <a:t> 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204453"/>
                  </a:ext>
                </a:extLst>
              </a:tr>
              <a:tr h="782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Profile (a, b, sampling period in days)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Days to completion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Dropped Manhours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Percentage of Dropped Manhours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Reallocations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Involved Skillset Evaluation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extLst>
                  <a:ext uri="{0D108BD9-81ED-4DB2-BD59-A6C34878D82A}">
                    <a16:rowId xmlns:a16="http://schemas.microsoft.com/office/drawing/2014/main" val="2696504099"/>
                  </a:ext>
                </a:extLst>
              </a:tr>
              <a:tr h="387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effectLst/>
                        </a:rPr>
                        <a:t>69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16,5 %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2540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125,2</a:t>
                      </a:r>
                      <a:r>
                        <a:rPr lang="en-US" sz="1600">
                          <a:effectLst/>
                        </a:rPr>
                        <a:t>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extLst>
                  <a:ext uri="{0D108BD9-81ED-4DB2-BD59-A6C34878D82A}">
                    <a16:rowId xmlns:a16="http://schemas.microsoft.com/office/drawing/2014/main" val="1521469433"/>
                  </a:ext>
                </a:extLst>
              </a:tr>
              <a:tr h="387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Balanced (</a:t>
                      </a:r>
                      <a:r>
                        <a:rPr lang="el-GR" sz="1600" dirty="0">
                          <a:effectLst/>
                        </a:rPr>
                        <a:t>10</a:t>
                      </a:r>
                      <a:r>
                        <a:rPr lang="en-US" sz="1600" dirty="0">
                          <a:effectLst/>
                        </a:rPr>
                        <a:t>%, 5, 1)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72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8625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20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0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2672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125,2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extLst>
                  <a:ext uri="{0D108BD9-81ED-4DB2-BD59-A6C34878D82A}">
                    <a16:rowId xmlns:a16="http://schemas.microsoft.com/office/drawing/2014/main" val="2584229615"/>
                  </a:ext>
                </a:extLst>
              </a:tr>
            </a:tbl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19D97C0A-6DC1-40D1-B704-EAA62B7BA4BC}"/>
              </a:ext>
            </a:extLst>
          </p:cNvPr>
          <p:cNvSpPr/>
          <p:nvPr/>
        </p:nvSpPr>
        <p:spPr>
          <a:xfrm>
            <a:off x="1144612" y="4288482"/>
            <a:ext cx="10270147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Η αύξηση της προσαρμοστικότητας (</a:t>
            </a:r>
            <a:r>
              <a:rPr lang="en-US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) επηρεάζει ιδιαίτερα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την ταχύτερη τέλεση των έργων.</a:t>
            </a:r>
          </a:p>
          <a:p>
            <a:pPr>
              <a:spcAft>
                <a:spcPts val="600"/>
              </a:spcAft>
            </a:pP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Εκτιμάται σε 3 μέρες κέρδος ή (μέσω υπολογισμών) σε 3.6 μέσους μηνιαίους μισθούς. </a:t>
            </a:r>
            <a:endParaRPr lang="el-GR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7339F0-37ED-4CC4-A94A-960BB7B9FF65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Επιρροή εκπαίδευσης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098776D-C9C4-4D4C-A4F1-DEED84D2E7F1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μεταβλητό (5%, 10%)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13432191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Αποτελέσματα και Συμπεράσματα – Επιρροή εκπαίδευσης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885906" y="552045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6EE42BC-DF13-47B6-9083-48CDD9134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523544"/>
              </p:ext>
            </p:extLst>
          </p:nvPr>
        </p:nvGraphicFramePr>
        <p:xfrm>
          <a:off x="1231213" y="1652232"/>
          <a:ext cx="9729573" cy="19298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2547">
                  <a:extLst>
                    <a:ext uri="{9D8B030D-6E8A-4147-A177-3AD203B41FA5}">
                      <a16:colId xmlns:a16="http://schemas.microsoft.com/office/drawing/2014/main" val="322943851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403608163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375410982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523397244"/>
                    </a:ext>
                  </a:extLst>
                </a:gridCol>
                <a:gridCol w="1420924">
                  <a:extLst>
                    <a:ext uri="{9D8B030D-6E8A-4147-A177-3AD203B41FA5}">
                      <a16:colId xmlns:a16="http://schemas.microsoft.com/office/drawing/2014/main" val="4257035804"/>
                    </a:ext>
                  </a:extLst>
                </a:gridCol>
                <a:gridCol w="1599822">
                  <a:extLst>
                    <a:ext uri="{9D8B030D-6E8A-4147-A177-3AD203B41FA5}">
                      <a16:colId xmlns:a16="http://schemas.microsoft.com/office/drawing/2014/main" val="3846691946"/>
                    </a:ext>
                  </a:extLst>
                </a:gridCol>
              </a:tblGrid>
              <a:tr h="83201">
                <a:tc grid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Η επιρροή της νέας εκπαίδευσης στις μετρικές απόδοσης των έργων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600" dirty="0">
                          <a:effectLst/>
                        </a:rPr>
                        <a:t> </a:t>
                      </a:r>
                      <a:endParaRPr lang="el-GR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1354577"/>
                  </a:ext>
                </a:extLst>
              </a:tr>
              <a:tr h="9214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Profile (a, b, sampling period in days)</a:t>
                      </a:r>
                      <a:endParaRPr lang="el-GR" sz="18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047" marR="35047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Days to completion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Percentage of 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Involved Skillset Evaluation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extLst>
                  <a:ext uri="{0D108BD9-81ED-4DB2-BD59-A6C34878D82A}">
                    <a16:rowId xmlns:a16="http://schemas.microsoft.com/office/drawing/2014/main" val="4225489138"/>
                  </a:ext>
                </a:extLst>
              </a:tr>
              <a:tr h="2820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Balanced (</a:t>
                      </a:r>
                      <a:r>
                        <a:rPr lang="el-GR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%, 5, 1)</a:t>
                      </a:r>
                      <a:endParaRPr lang="el-GR" sz="18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047" marR="35047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69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16,5 %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effectLst/>
                        </a:rPr>
                        <a:t>2540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125,2</a:t>
                      </a:r>
                      <a:r>
                        <a:rPr lang="en-US" sz="1600">
                          <a:effectLst/>
                        </a:rPr>
                        <a:t>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extLst>
                  <a:ext uri="{0D108BD9-81ED-4DB2-BD59-A6C34878D82A}">
                    <a16:rowId xmlns:a16="http://schemas.microsoft.com/office/drawing/2014/main" val="1615159608"/>
                  </a:ext>
                </a:extLst>
              </a:tr>
              <a:tr h="2820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Χ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Balanced (</a:t>
                      </a:r>
                      <a:r>
                        <a:rPr lang="el-GR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%, 5, 1)</a:t>
                      </a:r>
                      <a:endParaRPr lang="el-GR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047" marR="35047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68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6225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effectLst/>
                        </a:rPr>
                        <a:t>15</a:t>
                      </a:r>
                      <a:r>
                        <a:rPr lang="en-US" sz="1600" dirty="0">
                          <a:effectLst/>
                        </a:rPr>
                        <a:t>,</a:t>
                      </a:r>
                      <a:r>
                        <a:rPr lang="el-GR" sz="16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 %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effectLst/>
                        </a:rPr>
                        <a:t>2512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134,2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47" marR="35047" marT="0" marB="0" anchor="ctr"/>
                </a:tc>
                <a:extLst>
                  <a:ext uri="{0D108BD9-81ED-4DB2-BD59-A6C34878D82A}">
                    <a16:rowId xmlns:a16="http://schemas.microsoft.com/office/drawing/2014/main" val="3779356368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20D0E8CB-9172-4585-A2DA-A943FFECE100}"/>
              </a:ext>
            </a:extLst>
          </p:cNvPr>
          <p:cNvSpPr/>
          <p:nvPr/>
        </p:nvSpPr>
        <p:spPr>
          <a:xfrm>
            <a:off x="1173480" y="4216909"/>
            <a:ext cx="978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Με την παράμετρο προσαρμοστικότητας να είναι 5%, η τέλεση γίνεται ταχύτερα κατά μια ημέρα. Συνεπώς, αν θεωρηθεί ότι μια τέτοια εκπαίδευση στοιχίζει περίπου 22000 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euros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η αποπληρωμή της γίνεται σε περίπου 12  μήνες. </a:t>
            </a:r>
            <a:endParaRPr lang="el-G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B46A32-1B4E-4E94-887B-46583CE17C89}"/>
              </a:ext>
            </a:extLst>
          </p:cNvPr>
          <p:cNvSpPr/>
          <p:nvPr/>
        </p:nvSpPr>
        <p:spPr>
          <a:xfrm>
            <a:off x="1173480" y="3770919"/>
            <a:ext cx="9635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Ακολουθεί μια θεωρητική δεύτερη, στοχευμένη εκπαίδευση, και το προφίλ </a:t>
            </a:r>
            <a:r>
              <a:rPr lang="en-US" dirty="0" err="1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Xbalanced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l-G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7B74F5-E9D4-481E-AEB5-FCA2CFB1EA89}"/>
              </a:ext>
            </a:extLst>
          </p:cNvPr>
          <p:cNvSpPr/>
          <p:nvPr/>
        </p:nvSpPr>
        <p:spPr>
          <a:xfrm>
            <a:off x="1173480" y="5205435"/>
            <a:ext cx="10111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Ωστόσο, προκύπτει ένα έμμεσο κόστος από το γεγονός ότι δεν αξιοποιούνται ικανοποιητικά </a:t>
            </a:r>
            <a:r>
              <a:rPr lang="el-GR" b="1" dirty="0">
                <a:solidFill>
                  <a:schemeClr val="tx2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οι πλεονάζουσες νέες δεξιότητες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στον βαθμό που θα αναμενόταν (8931 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euros)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Αυτές δεν αποδίδονται σε χρήματα αλλά πρέπει να συνεκτιμηθούν για το μέλλον.</a:t>
            </a:r>
            <a:endParaRPr lang="el-G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1BCED4-ED70-4BC2-9521-0819F3D3F284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Επιρροή Αντικατάστασης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7C9780-2685-4924-BBE4-4B1A3DA7E2A7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32879440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Επιρροή Αντικατάστασης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70819" y="4995402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B46A32-1B4E-4E94-887B-46583CE17C89}"/>
              </a:ext>
            </a:extLst>
          </p:cNvPr>
          <p:cNvSpPr/>
          <p:nvPr/>
        </p:nvSpPr>
        <p:spPr>
          <a:xfrm>
            <a:off x="758394" y="3381318"/>
            <a:ext cx="108809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Εξετάζεται η διαμόρφωση νέου προφίλ (</a:t>
            </a:r>
            <a:r>
              <a:rPr lang="en-US" b="1" dirty="0" err="1">
                <a:solidFill>
                  <a:schemeClr val="tx2"/>
                </a:solidFill>
              </a:rPr>
              <a:t>ChangeBalanced</a:t>
            </a:r>
            <a:r>
              <a:rPr lang="el-GR" dirty="0"/>
              <a:t>) δεξιοτήτων των εργαζομένων όπου χρησιμοποιήθηκε</a:t>
            </a:r>
          </a:p>
          <a:p>
            <a:r>
              <a:rPr lang="el-GR" dirty="0"/>
              <a:t>ως βάση το προφίλ </a:t>
            </a:r>
            <a:r>
              <a:rPr lang="en-US" dirty="0"/>
              <a:t>Balanced</a:t>
            </a:r>
            <a:r>
              <a:rPr lang="el-GR" dirty="0"/>
              <a:t> για να αλλάξουν λιγότερο απαιτητές με περισσότερο απαιτητές θέσεις.</a:t>
            </a:r>
          </a:p>
          <a:p>
            <a:r>
              <a:rPr lang="el-GR" b="1" dirty="0">
                <a:solidFill>
                  <a:schemeClr val="tx2"/>
                </a:solidFill>
              </a:rPr>
              <a:t>Οι αλλαγές αφορούν 18 από τους 75 εργαζόμενους </a:t>
            </a:r>
            <a:r>
              <a:rPr lang="el-GR" dirty="0"/>
              <a:t>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7CAEA2-3CEC-4C05-B5CC-BD5DF5946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572613"/>
              </p:ext>
            </p:extLst>
          </p:nvPr>
        </p:nvGraphicFramePr>
        <p:xfrm>
          <a:off x="1149748" y="1699691"/>
          <a:ext cx="9859305" cy="15346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3192">
                  <a:extLst>
                    <a:ext uri="{9D8B030D-6E8A-4147-A177-3AD203B41FA5}">
                      <a16:colId xmlns:a16="http://schemas.microsoft.com/office/drawing/2014/main" val="2599351929"/>
                    </a:ext>
                  </a:extLst>
                </a:gridCol>
                <a:gridCol w="1061129">
                  <a:extLst>
                    <a:ext uri="{9D8B030D-6E8A-4147-A177-3AD203B41FA5}">
                      <a16:colId xmlns:a16="http://schemas.microsoft.com/office/drawing/2014/main" val="3033094620"/>
                    </a:ext>
                  </a:extLst>
                </a:gridCol>
                <a:gridCol w="1420775">
                  <a:extLst>
                    <a:ext uri="{9D8B030D-6E8A-4147-A177-3AD203B41FA5}">
                      <a16:colId xmlns:a16="http://schemas.microsoft.com/office/drawing/2014/main" val="1965301200"/>
                    </a:ext>
                  </a:extLst>
                </a:gridCol>
                <a:gridCol w="1853185">
                  <a:extLst>
                    <a:ext uri="{9D8B030D-6E8A-4147-A177-3AD203B41FA5}">
                      <a16:colId xmlns:a16="http://schemas.microsoft.com/office/drawing/2014/main" val="3948506473"/>
                    </a:ext>
                  </a:extLst>
                </a:gridCol>
                <a:gridCol w="1443940">
                  <a:extLst>
                    <a:ext uri="{9D8B030D-6E8A-4147-A177-3AD203B41FA5}">
                      <a16:colId xmlns:a16="http://schemas.microsoft.com/office/drawing/2014/main" val="3826931407"/>
                    </a:ext>
                  </a:extLst>
                </a:gridCol>
                <a:gridCol w="1617084">
                  <a:extLst>
                    <a:ext uri="{9D8B030D-6E8A-4147-A177-3AD203B41FA5}">
                      <a16:colId xmlns:a16="http://schemas.microsoft.com/office/drawing/2014/main" val="3034600149"/>
                    </a:ext>
                  </a:extLst>
                </a:gridCol>
              </a:tblGrid>
              <a:tr h="461384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αντικατάστασης εργαζόμενων στις μετρικές απόδοσης των έργων</a:t>
                      </a:r>
                    </a:p>
                  </a:txBody>
                  <a:tcPr marL="41648" marR="41648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823845"/>
                  </a:ext>
                </a:extLst>
              </a:tr>
              <a:tr h="545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Profile (a, b, sampling period in days)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Days to completion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Percentage of 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Involved Skillset Evaluation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extLst>
                  <a:ext uri="{0D108BD9-81ED-4DB2-BD59-A6C34878D82A}">
                    <a16:rowId xmlns:a16="http://schemas.microsoft.com/office/drawing/2014/main" val="1829945645"/>
                  </a:ext>
                </a:extLst>
              </a:tr>
              <a:tr h="888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69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16,5 %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2540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125,2</a:t>
                      </a:r>
                      <a:r>
                        <a:rPr lang="en-US" sz="1600">
                          <a:effectLst/>
                        </a:rPr>
                        <a:t>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extLst>
                  <a:ext uri="{0D108BD9-81ED-4DB2-BD59-A6C34878D82A}">
                    <a16:rowId xmlns:a16="http://schemas.microsoft.com/office/drawing/2014/main" val="17107924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ChangeBalanced</a:t>
                      </a:r>
                      <a:r>
                        <a:rPr lang="en-US" sz="1600" dirty="0">
                          <a:effectLst/>
                        </a:rPr>
                        <a:t> (</a:t>
                      </a:r>
                      <a:r>
                        <a:rPr lang="el-GR" sz="1600" dirty="0">
                          <a:effectLst/>
                        </a:rPr>
                        <a:t>5</a:t>
                      </a:r>
                      <a:r>
                        <a:rPr lang="en-US" sz="1600" dirty="0">
                          <a:effectLst/>
                        </a:rPr>
                        <a:t>%, 5, 1)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5025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2,7 %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443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25</a:t>
                      </a:r>
                      <a:r>
                        <a:rPr lang="el-GR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5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648" marR="41648" marT="0" marB="0" anchor="ctr"/>
                </a:tc>
                <a:extLst>
                  <a:ext uri="{0D108BD9-81ED-4DB2-BD59-A6C34878D82A}">
                    <a16:rowId xmlns:a16="http://schemas.microsoft.com/office/drawing/2014/main" val="375191534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100C5E51-BBA7-4098-8010-F0D04E3091A9}"/>
              </a:ext>
            </a:extLst>
          </p:cNvPr>
          <p:cNvSpPr/>
          <p:nvPr/>
        </p:nvSpPr>
        <p:spPr>
          <a:xfrm>
            <a:off x="773024" y="4318521"/>
            <a:ext cx="106127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εργαζόμενοι με δεξιότητες σαν του προγραμματιστή </a:t>
            </a:r>
            <a:r>
              <a:rPr lang="en-US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 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αντικατέστησαν τους προγραμματιστές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10,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11,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12,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13 και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14,</a:t>
            </a:r>
            <a:endParaRPr lang="el-GR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εργαζόμενοι με δεξιότητες σαν του διαχειριστή δικτύων </a:t>
            </a:r>
            <a:r>
              <a:rPr lang="en-US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αντικατέστησαν τους προγραμματιστές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15,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16,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17,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18 και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19,</a:t>
            </a:r>
            <a:endParaRPr lang="el-GR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εργαζόμενοι με δεξιότητες σαν του διαχειριστή δικτύων </a:t>
            </a:r>
            <a:r>
              <a:rPr lang="en-US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αντικατέστησαν τους προγραμματιστές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31,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32,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33,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34 και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35,</a:t>
            </a:r>
            <a:endParaRPr lang="el-GR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εργαζόμενοι με δεξιότητες σαν του διαχειριστή έργων </a:t>
            </a:r>
            <a:r>
              <a:rPr lang="en-US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PM</a:t>
            </a:r>
            <a:r>
              <a:rPr lang="el-GR" sz="1200" b="1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αντικατέστησαν τους γραφίστες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GD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1,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GD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2, και </a:t>
            </a:r>
            <a:r>
              <a:rPr lang="en-US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GD</a:t>
            </a:r>
            <a:r>
              <a:rPr lang="el-GR" sz="12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endParaRPr lang="el-GR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71B5A2-7B8C-419F-8C14-AD733A91C79E}"/>
              </a:ext>
            </a:extLst>
          </p:cNvPr>
          <p:cNvSpPr/>
          <p:nvPr/>
        </p:nvSpPr>
        <p:spPr>
          <a:xfrm>
            <a:off x="816128" y="5249868"/>
            <a:ext cx="10697692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Η δραστική αντικατάσταση (που θεωρεί ως δεδομένο ότι μπορεί να πράξει μια τέτοια αλλαγή) καταλήγει σε </a:t>
            </a:r>
            <a:r>
              <a:rPr lang="el-GR" sz="16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26 % μείωση των χαμένων ωρών </a:t>
            </a:r>
            <a:r>
              <a:rPr lang="el-GR" sz="1600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και περίπου </a:t>
            </a:r>
            <a:r>
              <a:rPr lang="el-GR" sz="1600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4 % μείωση των αναδιατάξεων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l-GR" sz="1050" dirty="0">
              <a:latin typeface="Roboto Slab" pitchFamily="2" charset="0"/>
              <a:cs typeface="Times New Roman" panose="02020603050405020304" pitchFamily="18" charset="0"/>
            </a:endParaRPr>
          </a:p>
          <a:p>
            <a:r>
              <a:rPr lang="el-GR" sz="1600" b="1" dirty="0">
                <a:latin typeface="Roboto Slab" pitchFamily="2" charset="0"/>
                <a:cs typeface="Times New Roman" panose="02020603050405020304" pitchFamily="18" charset="0"/>
              </a:rPr>
              <a:t>Πρακτικά μπορεί να εκληφθεί ως ένδειξη ανάγκη προσαρμογής της φύσης των έργων που αναλαμβάνονται.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53CDD5-D4A4-4E45-9D24-1F8569BC94A2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Επιρροή Προσλήψεων (1 από 4)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8BE3D8D-EAFC-483E-9B40-8426E2B88505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2346695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Επιρροή Προσλήψεων (1 από 4)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69751" y="5155006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B46A32-1B4E-4E94-887B-46583CE17C89}"/>
              </a:ext>
            </a:extLst>
          </p:cNvPr>
          <p:cNvSpPr/>
          <p:nvPr/>
        </p:nvSpPr>
        <p:spPr>
          <a:xfrm>
            <a:off x="407469" y="4085482"/>
            <a:ext cx="11235044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l-GR" dirty="0"/>
              <a:t>Τέλος διερευνήθηκαν σενάρια πρόσληψης επιπλέον προσωπικού, το οποίο να έχει ακριβώς τα απαιτητά από τα έργα χαρακτηριστικά (δεξιότητες). Για να γίνει αυτό εντοπίστηκαν αρχικά τα έργα με διαρκείς απαιτήσεις (2</a:t>
            </a:r>
            <a:r>
              <a:rPr lang="el-GR" baseline="30000" dirty="0"/>
              <a:t>ο</a:t>
            </a:r>
            <a:r>
              <a:rPr lang="el-GR" dirty="0"/>
              <a:t>, 3</a:t>
            </a:r>
            <a:r>
              <a:rPr lang="el-GR" baseline="30000" dirty="0"/>
              <a:t>ο</a:t>
            </a:r>
            <a:r>
              <a:rPr lang="el-GR" dirty="0"/>
              <a:t>, 4</a:t>
            </a:r>
            <a:r>
              <a:rPr lang="el-GR" baseline="30000" dirty="0"/>
              <a:t>ο</a:t>
            </a:r>
            <a:r>
              <a:rPr lang="el-GR" dirty="0"/>
              <a:t>, 13</a:t>
            </a:r>
            <a:r>
              <a:rPr lang="el-GR" baseline="30000" dirty="0"/>
              <a:t>ο</a:t>
            </a:r>
            <a:r>
              <a:rPr lang="el-GR" dirty="0"/>
              <a:t>).</a:t>
            </a:r>
            <a:endParaRPr lang="en-US" dirty="0"/>
          </a:p>
          <a:p>
            <a:pPr>
              <a:spcAft>
                <a:spcPts val="300"/>
              </a:spcAft>
            </a:pPr>
            <a:endParaRPr lang="el-GR" sz="400" dirty="0"/>
          </a:p>
          <a:p>
            <a:pPr>
              <a:spcAft>
                <a:spcPts val="300"/>
              </a:spcAft>
            </a:pPr>
            <a:r>
              <a:rPr lang="el-GR" dirty="0"/>
              <a:t>Στο </a:t>
            </a:r>
            <a:r>
              <a:rPr lang="en-US" dirty="0" err="1"/>
              <a:t>XChangeBalanced</a:t>
            </a:r>
            <a:r>
              <a:rPr lang="en-US" dirty="0"/>
              <a:t> </a:t>
            </a:r>
            <a:r>
              <a:rPr lang="el-GR" dirty="0"/>
              <a:t>προσλήφθηκαν 8 υπάλληλοι (</a:t>
            </a:r>
            <a:r>
              <a:rPr lang="el-GR" b="1" dirty="0">
                <a:solidFill>
                  <a:schemeClr val="accent1"/>
                </a:solidFill>
              </a:rPr>
              <a:t>75+8 το σύνολο</a:t>
            </a:r>
            <a:r>
              <a:rPr lang="el-GR" dirty="0"/>
              <a:t>) (για </a:t>
            </a:r>
            <a:r>
              <a:rPr lang="en-US" dirty="0"/>
              <a:t>Web, DevOps, DBs)</a:t>
            </a:r>
            <a:endParaRPr lang="el-GR" dirty="0"/>
          </a:p>
          <a:p>
            <a:pPr>
              <a:spcAft>
                <a:spcPts val="300"/>
              </a:spcAft>
            </a:pPr>
            <a:r>
              <a:rPr lang="el-GR" dirty="0"/>
              <a:t>Στο </a:t>
            </a:r>
            <a:r>
              <a:rPr lang="en-US" dirty="0"/>
              <a:t>X</a:t>
            </a:r>
            <a:r>
              <a:rPr lang="el-GR" dirty="0"/>
              <a:t>Χ</a:t>
            </a:r>
            <a:r>
              <a:rPr lang="en-US" dirty="0" err="1"/>
              <a:t>ChangeBalanced</a:t>
            </a:r>
            <a:r>
              <a:rPr lang="en-US" dirty="0"/>
              <a:t> </a:t>
            </a:r>
            <a:r>
              <a:rPr lang="el-GR" dirty="0"/>
              <a:t>προσλήφθηκαν ακόμα 8 υπάλληλοι (</a:t>
            </a:r>
            <a:r>
              <a:rPr lang="el-GR" b="1" dirty="0">
                <a:solidFill>
                  <a:schemeClr val="accent1"/>
                </a:solidFill>
              </a:rPr>
              <a:t>75+16 το σύνολο</a:t>
            </a:r>
            <a:r>
              <a:rPr lang="el-GR" dirty="0"/>
              <a:t>) (για </a:t>
            </a:r>
            <a:r>
              <a:rPr lang="en-US" dirty="0"/>
              <a:t>Web, DevOps, DBs)</a:t>
            </a:r>
            <a:endParaRPr lang="el-GR" dirty="0"/>
          </a:p>
          <a:p>
            <a:pPr>
              <a:spcAft>
                <a:spcPts val="300"/>
              </a:spcAft>
            </a:pPr>
            <a:r>
              <a:rPr lang="el-GR" dirty="0"/>
              <a:t>Στο </a:t>
            </a:r>
            <a:r>
              <a:rPr lang="en-US" dirty="0"/>
              <a:t>4XChangeBalanced </a:t>
            </a:r>
            <a:r>
              <a:rPr lang="el-GR" dirty="0"/>
              <a:t>προσλήφθηκαν 4 8άδες υπαλλήλων (</a:t>
            </a:r>
            <a:r>
              <a:rPr lang="el-GR" b="1" dirty="0">
                <a:solidFill>
                  <a:schemeClr val="accent1"/>
                </a:solidFill>
              </a:rPr>
              <a:t>75+32 το σύνολο</a:t>
            </a:r>
            <a:r>
              <a:rPr lang="el-GR" dirty="0"/>
              <a:t>) (για 12 από τις 15 δεξιότητες).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1B47D60-A3E8-423A-A330-727CFD6AB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330143"/>
              </p:ext>
            </p:extLst>
          </p:nvPr>
        </p:nvGraphicFramePr>
        <p:xfrm>
          <a:off x="1095339" y="1511464"/>
          <a:ext cx="9859305" cy="2315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9772">
                  <a:extLst>
                    <a:ext uri="{9D8B030D-6E8A-4147-A177-3AD203B41FA5}">
                      <a16:colId xmlns:a16="http://schemas.microsoft.com/office/drawing/2014/main" val="4195628063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3497399272"/>
                    </a:ext>
                  </a:extLst>
                </a:gridCol>
                <a:gridCol w="1272541">
                  <a:extLst>
                    <a:ext uri="{9D8B030D-6E8A-4147-A177-3AD203B41FA5}">
                      <a16:colId xmlns:a16="http://schemas.microsoft.com/office/drawing/2014/main" val="2047631053"/>
                    </a:ext>
                  </a:extLst>
                </a:gridCol>
                <a:gridCol w="1851660">
                  <a:extLst>
                    <a:ext uri="{9D8B030D-6E8A-4147-A177-3AD203B41FA5}">
                      <a16:colId xmlns:a16="http://schemas.microsoft.com/office/drawing/2014/main" val="182214751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1381204869"/>
                    </a:ext>
                  </a:extLst>
                </a:gridCol>
                <a:gridCol w="1621212">
                  <a:extLst>
                    <a:ext uri="{9D8B030D-6E8A-4147-A177-3AD203B41FA5}">
                      <a16:colId xmlns:a16="http://schemas.microsoft.com/office/drawing/2014/main" val="1853027433"/>
                    </a:ext>
                  </a:extLst>
                </a:gridCol>
              </a:tblGrid>
              <a:tr h="13587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πρόσληψης εργαζόμενων στις μετρικές απόδοσης των έργων</a:t>
                      </a:r>
                    </a:p>
                  </a:txBody>
                  <a:tcPr marL="35140" marR="35140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812757"/>
                  </a:ext>
                </a:extLst>
              </a:tr>
              <a:tr h="640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Profile (a, b, sampling period in days)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Days to completion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Percentage of Dropped Manhours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Involved Skillset Evaluation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575343859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2,7 %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443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25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5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012694272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</a:t>
                      </a:r>
                      <a:r>
                        <a:rPr lang="en-US" sz="1600">
                          <a:effectLst/>
                        </a:rPr>
                        <a:t>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5265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13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223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33</a:t>
                      </a:r>
                      <a:r>
                        <a:rPr lang="el-GR" sz="1600" dirty="0">
                          <a:effectLst/>
                        </a:rPr>
                        <a:t>,7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1540420993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XXChangeBalanced (5%,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6193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15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8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272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40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6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2185941858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4XChangeBalanced (5%, 5, 1)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4798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12,2 %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56</a:t>
                      </a:r>
                      <a:r>
                        <a:rPr lang="el-GR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8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613454613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52ACBB8-0E70-4DEF-85E3-A3E2C2CA6EAC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Επιρροή Προσλήψεων (2 από 4)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205A6B-6BF5-4541-9669-B7BC93C0C1CC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2036650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Επιρροή Προσλήψεων (2 από 4)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Επιρροή Προσλήψεων (3 από 4)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69751" y="5155006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05946EF-AE17-4FF4-8EC4-BC9D49E23A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951311"/>
              </p:ext>
            </p:extLst>
          </p:nvPr>
        </p:nvGraphicFramePr>
        <p:xfrm>
          <a:off x="1095339" y="1511464"/>
          <a:ext cx="9859305" cy="2315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9772">
                  <a:extLst>
                    <a:ext uri="{9D8B030D-6E8A-4147-A177-3AD203B41FA5}">
                      <a16:colId xmlns:a16="http://schemas.microsoft.com/office/drawing/2014/main" val="4195628063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3497399272"/>
                    </a:ext>
                  </a:extLst>
                </a:gridCol>
                <a:gridCol w="1272541">
                  <a:extLst>
                    <a:ext uri="{9D8B030D-6E8A-4147-A177-3AD203B41FA5}">
                      <a16:colId xmlns:a16="http://schemas.microsoft.com/office/drawing/2014/main" val="2047631053"/>
                    </a:ext>
                  </a:extLst>
                </a:gridCol>
                <a:gridCol w="1851660">
                  <a:extLst>
                    <a:ext uri="{9D8B030D-6E8A-4147-A177-3AD203B41FA5}">
                      <a16:colId xmlns:a16="http://schemas.microsoft.com/office/drawing/2014/main" val="182214751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1381204869"/>
                    </a:ext>
                  </a:extLst>
                </a:gridCol>
                <a:gridCol w="1621212">
                  <a:extLst>
                    <a:ext uri="{9D8B030D-6E8A-4147-A177-3AD203B41FA5}">
                      <a16:colId xmlns:a16="http://schemas.microsoft.com/office/drawing/2014/main" val="1853027433"/>
                    </a:ext>
                  </a:extLst>
                </a:gridCol>
              </a:tblGrid>
              <a:tr h="13587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πρόσληψης εργαζόμενων στις μετρικές απόδοσης των έργων</a:t>
                      </a:r>
                    </a:p>
                  </a:txBody>
                  <a:tcPr marL="35140" marR="35140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812757"/>
                  </a:ext>
                </a:extLst>
              </a:tr>
              <a:tr h="640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Profile (a, b, sampling period in days)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Days to completion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Percentage of Dropped Manhours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Involved Skillset Evaluation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575343859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2,7 %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443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25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5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012694272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</a:t>
                      </a:r>
                      <a:r>
                        <a:rPr lang="en-US" sz="1600">
                          <a:effectLst/>
                        </a:rPr>
                        <a:t>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5265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13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223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33</a:t>
                      </a:r>
                      <a:r>
                        <a:rPr lang="el-GR" sz="1600" dirty="0">
                          <a:effectLst/>
                        </a:rPr>
                        <a:t>,7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1540420993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XXChangeBalanced (5%,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6193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15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8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272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40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6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2185941858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4XChangeBalanced (5%, 5, 1)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4798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12,2 %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56</a:t>
                      </a:r>
                      <a:r>
                        <a:rPr lang="el-GR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8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61345461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16549C8-6DD2-4398-90D2-DA2AB6837E9A}"/>
              </a:ext>
            </a:extLst>
          </p:cNvPr>
          <p:cNvSpPr/>
          <p:nvPr/>
        </p:nvSpPr>
        <p:spPr>
          <a:xfrm>
            <a:off x="342900" y="3910793"/>
            <a:ext cx="11483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dirty="0" err="1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XChangeBalanced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καταλήγει σε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4,8 % αύξηση των χαμένων ωρών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(λόγω αύξησης εργαζομένων)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και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περίπου 9 % μείωση των αναδιατάξεων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Η μείωση των ωρών προκαλεί κέρδος 12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552 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euros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αλλά το κόστος των προσλήψεων καταλήγει σε ζημία 7752 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euros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το μήνα (για το συγκεκριμένο διάστημα)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l-G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D0C64BA-0E41-48E3-880B-C227EA8DA764}"/>
              </a:ext>
            </a:extLst>
          </p:cNvPr>
          <p:cNvSpPr/>
          <p:nvPr/>
        </p:nvSpPr>
        <p:spPr>
          <a:xfrm>
            <a:off x="354330" y="4917862"/>
            <a:ext cx="11483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 X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Χ</a:t>
            </a:r>
            <a:r>
              <a:rPr lang="en-US" dirty="0" err="1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ChangeBalanced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καταλήγει σε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περαιτέρω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15 % αύξηση των χαμένων ωρών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και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περίπου 2 % αύξηση των αναδιατάξεων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Η μείωση των ωρών προκαλεί κέρδος 9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839 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euros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αλλά το κόστος των προσλήψεων διαμορφώνει τη ζημία σε 6456 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euros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το μήνα (για το συγκεκριμένο διάστημα)</a:t>
            </a:r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l-G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6208D5-A60C-49E7-A879-98A9A5F8A1CA}"/>
              </a:ext>
            </a:extLst>
          </p:cNvPr>
          <p:cNvSpPr/>
          <p:nvPr/>
        </p:nvSpPr>
        <p:spPr>
          <a:xfrm>
            <a:off x="375198" y="5915370"/>
            <a:ext cx="114510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Η πρόσληψη επιπλέον εργαζομένων με το συγκεκριμένο προφίλ, πέρα του ότι δεν είναι εύκολη, δε συνεπάγεται ότι θα μπορέσει να μειώσει ικανοποιητικά το ποσοστό των χαμένων εργατοωρών σε ρεαλιστικές συνθήκες.</a:t>
            </a:r>
            <a:endParaRPr lang="el-GR" sz="1600" dirty="0">
              <a:solidFill>
                <a:schemeClr val="accent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774586-71D8-4BF1-A155-9408D4FC4615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4266332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Κρατούσα Κατάσταση </a:t>
            </a:r>
            <a:r>
              <a:rPr lang="el-GR" sz="1600" b="1" dirty="0">
                <a:solidFill>
                  <a:schemeClr val="bg1"/>
                </a:solidFill>
              </a:rPr>
              <a:t>–</a:t>
            </a:r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 Τεχνολογία Πληροφορίας &amp; Επικοινωνίας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DA9A30-FC9B-48F0-8DD4-5AA1628388F2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Η ανάγκη διασταύρωσης των προφίλ τεχνικής κατάρτισης – διαπίστωση προβλήματος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DF2F18-ABAB-41D5-9D90-302A58FF5B65}"/>
              </a:ext>
            </a:extLst>
          </p:cNvPr>
          <p:cNvSpPr/>
          <p:nvPr/>
        </p:nvSpPr>
        <p:spPr>
          <a:xfrm>
            <a:off x="460093" y="1738169"/>
            <a:ext cx="1139952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Ρόλος Λογισμικού Επιχειρησιακών Πόρων (</a:t>
            </a:r>
            <a:r>
              <a:rPr lang="en-US" sz="2100" b="1" dirty="0">
                <a:solidFill>
                  <a:schemeClr val="accent1"/>
                </a:solidFill>
              </a:rPr>
              <a:t>Enterprise Resource Planning)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Τεχνικές για </a:t>
            </a:r>
            <a:r>
              <a:rPr lang="el-GR" b="1" dirty="0">
                <a:solidFill>
                  <a:schemeClr val="tx2">
                    <a:lumMod val="50000"/>
                  </a:schemeClr>
                </a:solidFill>
                <a:latin typeface="Roboto Slab" pitchFamily="2" charset="0"/>
              </a:rPr>
              <a:t>εξισορρόπηση προσφοράς και ζήτησης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(προϊόντων και υπηρεσιών)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50000"/>
                  </a:schemeClr>
                </a:solidFill>
                <a:latin typeface="Roboto Slab" pitchFamily="2" charset="0"/>
              </a:rPr>
              <a:t>Σύνδεση πελατών με προμηθευτές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ενισχύοντας εφοδιαστική αλυσίδα.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Υποστήριξη σε λήψη αποφάσεων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(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</a:rPr>
              <a:t>Decision Support Systems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</a:rPr>
              <a:t> DSS)</a:t>
            </a:r>
            <a:endParaRPr lang="el-GR" b="1" dirty="0">
              <a:solidFill>
                <a:schemeClr val="accent1"/>
              </a:solidFill>
              <a:latin typeface="Roboto Slab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Καταγραφή και κατανόηση αναγκών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αγοράς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,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πελατών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και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ανταγωνισμού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Επεξεργασία δευτερογενούς γνώσης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(για λειτουργική και οικονομική διαχείριση επιχείρησης)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l-GR" sz="14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Τα σύγχρονα </a:t>
            </a:r>
            <a:r>
              <a:rPr lang="en-US" sz="2100" b="1" dirty="0">
                <a:solidFill>
                  <a:schemeClr val="accent1"/>
                </a:solidFill>
              </a:rPr>
              <a:t>DSS </a:t>
            </a:r>
            <a:r>
              <a:rPr lang="el-GR" sz="2100" b="1" dirty="0">
                <a:solidFill>
                  <a:schemeClr val="accent1"/>
                </a:solidFill>
              </a:rPr>
              <a:t>βρίσκουν εφαρμογή στα αντίστοιχα τμήματα μιας επιχείρησης για: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Οικονομική Λειτουργία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Διαχείριση Εφοδιαστικών Αλυσίδων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Διαδικασιών Μάρκετινγκ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Διαχείρισης Ανθρώπινων Πόρων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EE118E-9D45-4FFF-AD74-8A40FC82F4FA}"/>
              </a:ext>
            </a:extLst>
          </p:cNvPr>
          <p:cNvSpPr/>
          <p:nvPr/>
        </p:nvSpPr>
        <p:spPr>
          <a:xfrm>
            <a:off x="219459" y="566175"/>
            <a:ext cx="6577312" cy="7558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E9C16-B2FA-48A9-9EA3-BF0707B7A3AE}"/>
              </a:ext>
            </a:extLst>
          </p:cNvPr>
          <p:cNvSpPr txBox="1"/>
          <p:nvPr/>
        </p:nvSpPr>
        <p:spPr>
          <a:xfrm>
            <a:off x="731210" y="582600"/>
            <a:ext cx="50877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Κρατούσα Κατάσταση</a:t>
            </a:r>
            <a:br>
              <a:rPr lang="el-GR" altLang="ko-KR" sz="2000" b="1" dirty="0">
                <a:cs typeface="Arial" pitchFamily="34" charset="0"/>
              </a:rPr>
            </a:br>
            <a:r>
              <a:rPr lang="el-GR" altLang="ko-KR" sz="2000" b="1" dirty="0">
                <a:cs typeface="Arial" pitchFamily="34" charset="0"/>
              </a:rPr>
              <a:t>     Τεχνολογία Πληροφορίας &amp; Επικοινωνίας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7BE7F8B1-0C74-4848-AD88-4138C9080466}"/>
              </a:ext>
            </a:extLst>
          </p:cNvPr>
          <p:cNvSpPr/>
          <p:nvPr/>
        </p:nvSpPr>
        <p:spPr>
          <a:xfrm>
            <a:off x="219459" y="558621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8315" y="87044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9463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Επιρροή Προσλήψεων (3 από 4)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69751" y="5155006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6549C8-6DD2-4398-90D2-DA2AB6837E9A}"/>
              </a:ext>
            </a:extLst>
          </p:cNvPr>
          <p:cNvSpPr/>
          <p:nvPr/>
        </p:nvSpPr>
        <p:spPr>
          <a:xfrm>
            <a:off x="730113" y="4013362"/>
            <a:ext cx="11036547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dirty="0" err="1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XChangeBalanced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το οποίο είναι αναδιαμορφωμένο βάσει των συμπερασμάτων που έχουν προκύψει από τα προηγούμενα δύο σενάρια, καταλήγει σε συντόμευσή τέλεσης των έργων κατά </a:t>
            </a:r>
            <a:endParaRPr lang="en-US" dirty="0">
              <a:latin typeface="Roboto Slab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 ημέρες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4.5 % μείωση των χαμένων ωρών </a:t>
            </a:r>
            <a:r>
              <a:rPr lang="el-GR" dirty="0"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και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4.4 % αύξηση των συνολικών αναδιατάξεων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(που λόγω πληθυσμού μεταφράζεται πρακτικά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σε 25% μείωση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) σε σχέση με το </a:t>
            </a:r>
            <a:r>
              <a:rPr lang="en-US" dirty="0" err="1">
                <a:latin typeface="Roboto Slab" pitchFamily="2" charset="0"/>
                <a:cs typeface="Times New Roman" panose="02020603050405020304" pitchFamily="18" charset="0"/>
              </a:rPr>
              <a:t>ChangeBalanced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προφίλ.</a:t>
            </a:r>
          </a:p>
          <a:p>
            <a:endParaRPr lang="el-GR" sz="1000" dirty="0">
              <a:latin typeface="Roboto Slab" pitchFamily="2" charset="0"/>
              <a:cs typeface="Times New Roman" panose="02020603050405020304" pitchFamily="18" charset="0"/>
            </a:endParaRPr>
          </a:p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Από άποψη αποδοτικότητας το προφίλ αυτό δεν καταφέρνει να μειώσει ιδιαίτερα την ποσοστιαία σπατάλη ανθρωποωρών, μένοντας στα επίπεδα του </a:t>
            </a:r>
            <a:r>
              <a:rPr lang="en-US" dirty="0" err="1">
                <a:latin typeface="Roboto Slab" pitchFamily="2" charset="0"/>
                <a:cs typeface="Times New Roman" panose="02020603050405020304" pitchFamily="18" charset="0"/>
              </a:rPr>
              <a:t>ChangeBalanced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CC9FB4ED-EB9D-4702-B49F-B9774EF1A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151596"/>
              </p:ext>
            </p:extLst>
          </p:nvPr>
        </p:nvGraphicFramePr>
        <p:xfrm>
          <a:off x="1095339" y="1511464"/>
          <a:ext cx="9859305" cy="2315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9772">
                  <a:extLst>
                    <a:ext uri="{9D8B030D-6E8A-4147-A177-3AD203B41FA5}">
                      <a16:colId xmlns:a16="http://schemas.microsoft.com/office/drawing/2014/main" val="4195628063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3497399272"/>
                    </a:ext>
                  </a:extLst>
                </a:gridCol>
                <a:gridCol w="1272541">
                  <a:extLst>
                    <a:ext uri="{9D8B030D-6E8A-4147-A177-3AD203B41FA5}">
                      <a16:colId xmlns:a16="http://schemas.microsoft.com/office/drawing/2014/main" val="2047631053"/>
                    </a:ext>
                  </a:extLst>
                </a:gridCol>
                <a:gridCol w="1851660">
                  <a:extLst>
                    <a:ext uri="{9D8B030D-6E8A-4147-A177-3AD203B41FA5}">
                      <a16:colId xmlns:a16="http://schemas.microsoft.com/office/drawing/2014/main" val="182214751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1381204869"/>
                    </a:ext>
                  </a:extLst>
                </a:gridCol>
                <a:gridCol w="1621212">
                  <a:extLst>
                    <a:ext uri="{9D8B030D-6E8A-4147-A177-3AD203B41FA5}">
                      <a16:colId xmlns:a16="http://schemas.microsoft.com/office/drawing/2014/main" val="1853027433"/>
                    </a:ext>
                  </a:extLst>
                </a:gridCol>
              </a:tblGrid>
              <a:tr h="13587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πρόσληψης εργαζόμενων στις μετρικές απόδοσης των έργων</a:t>
                      </a:r>
                    </a:p>
                  </a:txBody>
                  <a:tcPr marL="35140" marR="35140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812757"/>
                  </a:ext>
                </a:extLst>
              </a:tr>
              <a:tr h="640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Profile (a, b, sampling period in days)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Days to completion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Percentage of Dropped Manhours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Involved Skillset Evaluation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575343859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2,7 %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443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25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5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012694272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</a:t>
                      </a:r>
                      <a:r>
                        <a:rPr lang="en-US" sz="1600">
                          <a:effectLst/>
                        </a:rPr>
                        <a:t>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5265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13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223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33</a:t>
                      </a:r>
                      <a:r>
                        <a:rPr lang="el-GR" sz="1600" dirty="0">
                          <a:effectLst/>
                        </a:rPr>
                        <a:t>,7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1540420993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XXChangeBalanced (5%,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6193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15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8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272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40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6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2185941858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4XChangeBalanced (5%, 5, 1)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4798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12,2 %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56</a:t>
                      </a:r>
                      <a:r>
                        <a:rPr lang="el-GR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8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613454613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85B11CD-50AC-470D-AD25-846B90CAE30F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Επιρροή Προσλήψεων (4 από 4)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4C3E2A1-FDD1-4AF2-B908-EE1A20F01701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29252536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Επιρροή Προσλήψεων (4 από 4)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69751" y="5155006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6549C8-6DD2-4398-90D2-DA2AB6837E9A}"/>
              </a:ext>
            </a:extLst>
          </p:cNvPr>
          <p:cNvSpPr/>
          <p:nvPr/>
        </p:nvSpPr>
        <p:spPr>
          <a:xfrm>
            <a:off x="609601" y="4013362"/>
            <a:ext cx="111570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Ωστόσο, όλα τα προφίλ καταλήγουν να παράγουν κέρδος αντί για ζημία αν θεωρηθεί πως ο χρόνος που απελευθερώνεται, καλύπτεται από κάποια επόμενα 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projects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παρόμοιας φύσης.</a:t>
            </a:r>
          </a:p>
          <a:p>
            <a:endParaRPr lang="el-GR" dirty="0">
              <a:latin typeface="Roboto Slab" pitchFamily="2" charset="0"/>
              <a:cs typeface="Times New Roman" panose="02020603050405020304" pitchFamily="18" charset="0"/>
            </a:endParaRPr>
          </a:p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Πχ. έστω ότι ο τομέας (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software development)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προσφέρει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20 % κέρδος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και πως το 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overhead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είναι το διπλάσιο του μισθολογικού κόστους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(ή αλλιώς τα 2/3 των συνολικών εξόδων).</a:t>
            </a:r>
          </a:p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Τότε για το 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4XChangeBalanced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, το κέρδος κάθε μήνα θα είναι 75.3 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k euros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ενώ η ζημία μόλις 8.4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 k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και άρα η μετάβαση σε αυτό το σενάριο συνεπάγεται κέρδος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66.9 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k euros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/ μήνα.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Ομοίως και τα άλλα.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CC9FB4ED-EB9D-4702-B49F-B9774EF1A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057121"/>
              </p:ext>
            </p:extLst>
          </p:nvPr>
        </p:nvGraphicFramePr>
        <p:xfrm>
          <a:off x="1095339" y="1511464"/>
          <a:ext cx="9859305" cy="2315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9772">
                  <a:extLst>
                    <a:ext uri="{9D8B030D-6E8A-4147-A177-3AD203B41FA5}">
                      <a16:colId xmlns:a16="http://schemas.microsoft.com/office/drawing/2014/main" val="4195628063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3497399272"/>
                    </a:ext>
                  </a:extLst>
                </a:gridCol>
                <a:gridCol w="1272541">
                  <a:extLst>
                    <a:ext uri="{9D8B030D-6E8A-4147-A177-3AD203B41FA5}">
                      <a16:colId xmlns:a16="http://schemas.microsoft.com/office/drawing/2014/main" val="2047631053"/>
                    </a:ext>
                  </a:extLst>
                </a:gridCol>
                <a:gridCol w="1851660">
                  <a:extLst>
                    <a:ext uri="{9D8B030D-6E8A-4147-A177-3AD203B41FA5}">
                      <a16:colId xmlns:a16="http://schemas.microsoft.com/office/drawing/2014/main" val="182214751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1381204869"/>
                    </a:ext>
                  </a:extLst>
                </a:gridCol>
                <a:gridCol w="1621212">
                  <a:extLst>
                    <a:ext uri="{9D8B030D-6E8A-4147-A177-3AD203B41FA5}">
                      <a16:colId xmlns:a16="http://schemas.microsoft.com/office/drawing/2014/main" val="1853027433"/>
                    </a:ext>
                  </a:extLst>
                </a:gridCol>
              </a:tblGrid>
              <a:tr h="13587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effectLst/>
                        </a:rPr>
                        <a:t>Η επιρροή πρόσληψης εργαζόμενων στις μετρικές απόδοσης των έργων</a:t>
                      </a:r>
                    </a:p>
                  </a:txBody>
                  <a:tcPr marL="35140" marR="35140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812757"/>
                  </a:ext>
                </a:extLst>
              </a:tr>
              <a:tr h="640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Profile (a, b, sampling period in days)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Days to completion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Dropped Manhours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Percentage of Dropped Manhours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Reallocations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Involved Skillset Evaluation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575343859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5025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2,7 %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443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25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5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3012694272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XChangeBalanced (</a:t>
                      </a:r>
                      <a:r>
                        <a:rPr lang="el-GR" sz="1600">
                          <a:effectLst/>
                        </a:rPr>
                        <a:t>5</a:t>
                      </a:r>
                      <a:r>
                        <a:rPr lang="en-US" sz="1600">
                          <a:effectLst/>
                        </a:rPr>
                        <a:t>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6</a:t>
                      </a:r>
                      <a:r>
                        <a:rPr lang="en-US" sz="1600">
                          <a:effectLst/>
                        </a:rPr>
                        <a:t>0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5265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13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223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33</a:t>
                      </a:r>
                      <a:r>
                        <a:rPr lang="el-GR" sz="1600" dirty="0">
                          <a:effectLst/>
                        </a:rPr>
                        <a:t>,7</a:t>
                      </a:r>
                      <a:r>
                        <a:rPr lang="en-US" sz="1600" dirty="0">
                          <a:effectLst/>
                        </a:rPr>
                        <a:t>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1540420993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XXChangeBalanced (5%, 5, 1)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6193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15</a:t>
                      </a:r>
                      <a:r>
                        <a:rPr lang="en-US" sz="1600">
                          <a:effectLst/>
                        </a:rPr>
                        <a:t>,</a:t>
                      </a:r>
                      <a:r>
                        <a:rPr lang="el-GR" sz="1600">
                          <a:effectLst/>
                        </a:rPr>
                        <a:t>8</a:t>
                      </a:r>
                      <a:r>
                        <a:rPr lang="en-US" sz="1600">
                          <a:effectLst/>
                        </a:rPr>
                        <a:t> 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272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€ </a:t>
                      </a:r>
                      <a:r>
                        <a:rPr lang="el-GR" sz="1600">
                          <a:effectLst/>
                        </a:rPr>
                        <a:t>1</a:t>
                      </a:r>
                      <a:r>
                        <a:rPr lang="en-US" sz="1600">
                          <a:effectLst/>
                        </a:rPr>
                        <a:t>40</a:t>
                      </a:r>
                      <a:r>
                        <a:rPr lang="el-GR" sz="1600">
                          <a:effectLst/>
                        </a:rPr>
                        <a:t>,</a:t>
                      </a:r>
                      <a:r>
                        <a:rPr lang="en-US" sz="1600">
                          <a:effectLst/>
                        </a:rPr>
                        <a:t>6 k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2185941858"/>
                  </a:ext>
                </a:extLst>
              </a:tr>
              <a:tr h="34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4XChangeBalanced (5%, 5, 1)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4798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12,2 %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2556</a:t>
                      </a:r>
                      <a:endParaRPr lang="el-GR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€ </a:t>
                      </a:r>
                      <a:r>
                        <a:rPr lang="el-G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56</a:t>
                      </a:r>
                      <a:r>
                        <a:rPr lang="el-GR" sz="1600" dirty="0">
                          <a:effectLst/>
                        </a:rPr>
                        <a:t>,</a:t>
                      </a:r>
                      <a:r>
                        <a:rPr lang="en-US" sz="1600" dirty="0">
                          <a:effectLst/>
                        </a:rPr>
                        <a:t>8 k</a:t>
                      </a:r>
                      <a:endParaRPr lang="el-G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40" marR="35140" marT="0" marB="0" anchor="ctr"/>
                </a:tc>
                <a:extLst>
                  <a:ext uri="{0D108BD9-81ED-4DB2-BD59-A6C34878D82A}">
                    <a16:rowId xmlns:a16="http://schemas.microsoft.com/office/drawing/2014/main" val="613454613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96A5BF2-2CC7-488B-928E-2A67F70605F2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Συμπερασματικά Σημεία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5A9BDC-23B4-4851-8911-642951487AAA}"/>
              </a:ext>
            </a:extLst>
          </p:cNvPr>
          <p:cNvSpPr/>
          <p:nvPr/>
        </p:nvSpPr>
        <p:spPr>
          <a:xfrm>
            <a:off x="6839199" y="467625"/>
            <a:ext cx="5337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u="sng" dirty="0">
                <a:solidFill>
                  <a:schemeClr val="accent1"/>
                </a:solidFill>
              </a:rPr>
              <a:t>Παράμετροι: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α = 5%,    β = 5,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l-GR" altLang="el-GR" b="1" dirty="0">
                <a:solidFill>
                  <a:schemeClr val="accent1"/>
                </a:solidFill>
              </a:rPr>
              <a:t>Τ = 1</a:t>
            </a:r>
          </a:p>
        </p:txBody>
      </p:sp>
    </p:spTree>
    <p:extLst>
      <p:ext uri="{BB962C8B-B14F-4D97-AF65-F5344CB8AC3E}">
        <p14:creationId xmlns:p14="http://schemas.microsoft.com/office/powerpoint/2010/main" val="32147227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Συμπερασματικά Σημεία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69751" y="5155006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6549C8-6DD2-4398-90D2-DA2AB6837E9A}"/>
              </a:ext>
            </a:extLst>
          </p:cNvPr>
          <p:cNvSpPr/>
          <p:nvPr/>
        </p:nvSpPr>
        <p:spPr>
          <a:xfrm>
            <a:off x="613887" y="1745265"/>
            <a:ext cx="111570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Τα παραδείγματα επιβεβαιώνουν πως το εργαλείο που αναπτύσσεται</a:t>
            </a:r>
          </a:p>
          <a:p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     παρουσιάζει ευελιξία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στην ανάλυση σύνθετων δεδομένων.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Δείχνει να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μπορεί να συντελέσει στην παροχή συμβουλών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γύρω από τις αποφάσεις</a:t>
            </a:r>
          </a:p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     μιας νεοσύστατης εταιρίας λογισμικού</a:t>
            </a:r>
          </a:p>
          <a:p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     σχετικά με τη διαχείριση του προφίλ του εργοληπτικού ανθρώπινου δυναμικού της.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Η επεξεργασία των αναφορών που εξάγονται από τον κώδικα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επιτρέπει την διερεύνηση εικονικών σεναρίων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(πρόσληψης, απόλυσης, εκπαίδευσης, μερικής απασχόλησης, ανάθεσης κτλ.) ώστε να διαφανεί αν η εξέλιξη των αντίστοιχων έργων συντάσσεται προς την επιθυμητή κατεύθυνση.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Η υλοποίηση του εργαλείου δείχνει να εξυπηρετεί, επί της αρχής, την επιχειρηματική προσέγγιση της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λιτής διαχείρισης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lean management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), εστιάζοντας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  <a:cs typeface="Times New Roman" panose="02020603050405020304" pitchFamily="18" charset="0"/>
              </a:rPr>
              <a:t>στην μείωση της σπατάλης 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(φύρα, </a:t>
            </a:r>
            <a:r>
              <a:rPr lang="en-US" dirty="0">
                <a:latin typeface="Roboto Slab" pitchFamily="2" charset="0"/>
                <a:cs typeface="Times New Roman" panose="02020603050405020304" pitchFamily="18" charset="0"/>
              </a:rPr>
              <a:t>wastage</a:t>
            </a:r>
            <a:r>
              <a:rPr lang="el-GR" dirty="0">
                <a:latin typeface="Roboto Slab" pitchFamily="2" charset="0"/>
                <a:cs typeface="Times New Roman" panose="02020603050405020304" pitchFamily="18" charset="0"/>
              </a:rPr>
              <a:t>).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33318F-648D-47D9-8EEE-2C99CAF099B0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Αποτελέσματα και Συμπεράσματα – Αντικειμενικοί Στόχοι</a:t>
            </a:r>
          </a:p>
        </p:txBody>
      </p:sp>
    </p:spTree>
    <p:extLst>
      <p:ext uri="{BB962C8B-B14F-4D97-AF65-F5344CB8AC3E}">
        <p14:creationId xmlns:p14="http://schemas.microsoft.com/office/powerpoint/2010/main" val="22463309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Αποτελέσματα και Συμπεράσματα – Αντικειμενικοί Στόχοι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951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746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43275" y="62270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75E5B4D-7655-4D8E-8FAA-28493781801C}"/>
              </a:ext>
            </a:extLst>
          </p:cNvPr>
          <p:cNvGrpSpPr/>
          <p:nvPr/>
        </p:nvGrpSpPr>
        <p:grpSpPr>
          <a:xfrm>
            <a:off x="218362" y="569313"/>
            <a:ext cx="6577313" cy="755843"/>
            <a:chOff x="395536" y="1496735"/>
            <a:chExt cx="1995400" cy="64807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71927FD-E65C-49C3-AB00-9BE939D68B74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6B4D27CD-D074-44C6-B1CB-B1D0A095DD6B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A4D51F1-65A5-49C1-BAE0-1F684FC58965}"/>
              </a:ext>
            </a:extLst>
          </p:cNvPr>
          <p:cNvSpPr txBox="1"/>
          <p:nvPr/>
        </p:nvSpPr>
        <p:spPr>
          <a:xfrm>
            <a:off x="730113" y="729235"/>
            <a:ext cx="50490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Αποτελέσματα &amp; Συμπεράσματα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Τρέχοντα Ζητήματα και Προτάσεις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4469751" y="5155006"/>
            <a:ext cx="59133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6549C8-6DD2-4398-90D2-DA2AB6837E9A}"/>
              </a:ext>
            </a:extLst>
          </p:cNvPr>
          <p:cNvSpPr/>
          <p:nvPr/>
        </p:nvSpPr>
        <p:spPr>
          <a:xfrm>
            <a:off x="1234441" y="2027519"/>
            <a:ext cx="983742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H</a:t>
            </a:r>
            <a:r>
              <a:rPr lang="el-GR" dirty="0"/>
              <a:t> ευνοϊκότερη προϋπόθεση είναι η επιλογή</a:t>
            </a:r>
          </a:p>
          <a:p>
            <a:pPr>
              <a:spcAft>
                <a:spcPts val="600"/>
              </a:spcAft>
            </a:pPr>
            <a:r>
              <a:rPr lang="el-GR" b="1" dirty="0">
                <a:solidFill>
                  <a:schemeClr val="accent1"/>
                </a:solidFill>
              </a:rPr>
              <a:t>      ελάχιστου δυνατού και καταλληλότερου ανθρώπινου δυναμικού</a:t>
            </a:r>
          </a:p>
          <a:p>
            <a:pPr>
              <a:spcAft>
                <a:spcPts val="600"/>
              </a:spcAft>
            </a:pPr>
            <a:r>
              <a:rPr lang="el-GR" dirty="0"/>
              <a:t>      που να επιτρέπει την οριακή εκτέλεση των έργων της εταιρίας,</a:t>
            </a:r>
          </a:p>
          <a:p>
            <a:pPr>
              <a:spcAft>
                <a:spcPts val="600"/>
              </a:spcAft>
            </a:pPr>
            <a:r>
              <a:rPr lang="el-GR" b="1" dirty="0"/>
              <a:t>      μεγιστοποιώντας ουσιαστικά την αξιοποίηση του κεφαλαίου εντάσεως εργασίας</a:t>
            </a:r>
            <a:r>
              <a:rPr lang="el-GR" dirty="0"/>
              <a:t>.</a:t>
            </a:r>
          </a:p>
          <a:p>
            <a:pPr>
              <a:spcAft>
                <a:spcPts val="600"/>
              </a:spcAft>
            </a:pPr>
            <a:endParaRPr lang="el-GR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/>
              <a:t>Ωστόσο, η πλεονάζουσα εφεδρεία τεχνικού προσωπικού</a:t>
            </a:r>
          </a:p>
          <a:p>
            <a:pPr>
              <a:spcAft>
                <a:spcPts val="600"/>
              </a:spcAft>
            </a:pPr>
            <a:r>
              <a:rPr lang="el-GR" b="1" dirty="0">
                <a:solidFill>
                  <a:schemeClr val="accent1"/>
                </a:solidFill>
              </a:rPr>
              <a:t>     μετριάζει το ρίσκο αδυναμίας τέλεσης των παραδοτέων.</a:t>
            </a:r>
          </a:p>
          <a:p>
            <a:pPr>
              <a:spcAft>
                <a:spcPts val="600"/>
              </a:spcAft>
            </a:pPr>
            <a:r>
              <a:rPr lang="el-GR" b="1" dirty="0"/>
              <a:t>     Άρα είναι σημαντικό να εκτιμάται (μέσω του </a:t>
            </a:r>
            <a:r>
              <a:rPr lang="en-US" b="1" dirty="0"/>
              <a:t>DSS</a:t>
            </a:r>
            <a:r>
              <a:rPr lang="el-GR" b="1" dirty="0"/>
              <a:t>) το κόστος που συνεπάγεται αυτή η ασφάλεια,</a:t>
            </a:r>
          </a:p>
          <a:p>
            <a:pPr>
              <a:spcAft>
                <a:spcPts val="600"/>
              </a:spcAft>
            </a:pPr>
            <a:r>
              <a:rPr lang="el-GR" b="1" dirty="0"/>
              <a:t>     για να μην ξεπερνά το ποσό που κρίνεται δίκαιο για τη συγκεκριμένη ωφέλεια.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939220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Τρέχοντα Ζητήματα και Προτάσεις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46658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54606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128167-15A5-4655-A5AA-EA48FDDAFB6E}"/>
              </a:ext>
            </a:extLst>
          </p:cNvPr>
          <p:cNvSpPr txBox="1"/>
          <p:nvPr/>
        </p:nvSpPr>
        <p:spPr>
          <a:xfrm>
            <a:off x="174838" y="6525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0EE43D4-0EC1-4E4E-9024-F0D23F70CAFA}"/>
              </a:ext>
            </a:extLst>
          </p:cNvPr>
          <p:cNvSpPr/>
          <p:nvPr/>
        </p:nvSpPr>
        <p:spPr>
          <a:xfrm>
            <a:off x="218363" y="576933"/>
            <a:ext cx="6577312" cy="7558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44E09FC-7D75-416C-93AB-34B9FA8DF0D6}"/>
              </a:ext>
            </a:extLst>
          </p:cNvPr>
          <p:cNvSpPr txBox="1"/>
          <p:nvPr/>
        </p:nvSpPr>
        <p:spPr>
          <a:xfrm>
            <a:off x="730115" y="747246"/>
            <a:ext cx="504601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 Τρέχοντα Ζητήματα &amp; Προτάσεις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Τέλος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80F49E1E-0B83-4483-89A4-254842E81B7C}"/>
              </a:ext>
            </a:extLst>
          </p:cNvPr>
          <p:cNvSpPr/>
          <p:nvPr/>
        </p:nvSpPr>
        <p:spPr>
          <a:xfrm>
            <a:off x="225968" y="576933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3B3354-4AC4-47A2-B35C-2A7D860D3C05}"/>
              </a:ext>
            </a:extLst>
          </p:cNvPr>
          <p:cNvSpPr txBox="1"/>
          <p:nvPr/>
        </p:nvSpPr>
        <p:spPr>
          <a:xfrm>
            <a:off x="167220" y="881199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608364-E704-4121-A88C-9775D9F95A1C}"/>
              </a:ext>
            </a:extLst>
          </p:cNvPr>
          <p:cNvSpPr/>
          <p:nvPr/>
        </p:nvSpPr>
        <p:spPr>
          <a:xfrm>
            <a:off x="466616" y="1438164"/>
            <a:ext cx="1094994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Χρήση εμπειρίας (</a:t>
            </a:r>
            <a:r>
              <a:rPr lang="en-US" b="1" dirty="0"/>
              <a:t>skill factor</a:t>
            </a:r>
            <a:r>
              <a:rPr lang="el-GR" b="1" dirty="0"/>
              <a:t>) αποκλειστικά στο μισθολογικό</a:t>
            </a:r>
          </a:p>
          <a:p>
            <a:r>
              <a:rPr lang="el-GR" dirty="0"/>
              <a:t>     Η όποια βελτίωση στο χρόνο παράδοσης των πακέτων εργασίας </a:t>
            </a:r>
            <a:r>
              <a:rPr lang="el-GR" b="1" dirty="0">
                <a:solidFill>
                  <a:schemeClr val="accent1"/>
                </a:solidFill>
              </a:rPr>
              <a:t>λόγω</a:t>
            </a:r>
            <a:r>
              <a:rPr lang="el-GR" dirty="0"/>
              <a:t> </a:t>
            </a:r>
            <a:r>
              <a:rPr lang="el-GR" b="1" dirty="0">
                <a:solidFill>
                  <a:schemeClr val="accent1"/>
                </a:solidFill>
              </a:rPr>
              <a:t>επαγγελματικής εμπειρίας</a:t>
            </a:r>
          </a:p>
          <a:p>
            <a:r>
              <a:rPr lang="el-GR" dirty="0"/>
              <a:t>     πρακτικά </a:t>
            </a:r>
            <a:r>
              <a:rPr lang="el-GR" b="1" dirty="0"/>
              <a:t>θα πρέπει να προσαρμόζεται σταδιακά </a:t>
            </a:r>
            <a:r>
              <a:rPr lang="el-GR" dirty="0"/>
              <a:t>μέσα από τον σωστό χαρακτηρισμό των παραμέτρων </a:t>
            </a:r>
            <a:r>
              <a:rPr lang="en-US" dirty="0"/>
              <a:t>a</a:t>
            </a:r>
            <a:r>
              <a:rPr lang="el-GR" dirty="0"/>
              <a:t> και </a:t>
            </a:r>
            <a:r>
              <a:rPr lang="en-US" dirty="0"/>
              <a:t>b</a:t>
            </a:r>
            <a:endParaRPr lang="el-GR" dirty="0"/>
          </a:p>
          <a:p>
            <a:endParaRPr lang="el-GR" sz="1400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Η δυσκολία χαρακτηρισμού και εκτίμηση βαθμού υποκειμενικότητας</a:t>
            </a:r>
          </a:p>
          <a:p>
            <a:r>
              <a:rPr lang="el-GR" dirty="0"/>
              <a:t>     Συστημικός Αυτοέλεγχος - Ανατροφοδότηση</a:t>
            </a:r>
          </a:p>
          <a:p>
            <a:endParaRPr lang="el-GR" sz="1400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Χαρακτηρισμός συστήματος με προσαρμογή Τεχνητού Νευρωνικού Δικτύου</a:t>
            </a:r>
          </a:p>
          <a:p>
            <a:r>
              <a:rPr lang="el-GR" dirty="0"/>
              <a:t>    </a:t>
            </a:r>
            <a:r>
              <a:rPr lang="en-US" dirty="0"/>
              <a:t> </a:t>
            </a:r>
            <a:r>
              <a:rPr lang="el-GR" dirty="0"/>
              <a:t>Δημιουργία συμπληρωματικού εργαλείο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input 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/>
              <a:t>δευτερογενή γνώση του </a:t>
            </a:r>
            <a:r>
              <a:rPr lang="en-US" dirty="0"/>
              <a:t>DSS</a:t>
            </a:r>
          </a:p>
          <a:p>
            <a:r>
              <a:rPr lang="en-US" dirty="0"/>
              <a:t>     output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/>
              <a:t>επιστροφή στερεοτυπικών απαντήσεων χωρίς την επεξεργασία των αρχικών δεδομένων. </a:t>
            </a:r>
          </a:p>
          <a:p>
            <a:endParaRPr lang="el-GR" sz="1400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Πλήθος και κατανομή αναδιατάξεων</a:t>
            </a:r>
          </a:p>
          <a:p>
            <a:endParaRPr lang="el-GR" sz="1400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Αναγνώριση των εκφραστών του κλάδου </a:t>
            </a:r>
          </a:p>
          <a:p>
            <a:endParaRPr lang="el-GR" sz="1400" dirty="0">
              <a:latin typeface="Roboto Slab" pitchFamily="2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/>
              <a:t>Προσθήκη επιπλέον μεταβλητών για διαχείριση ρίσκου</a:t>
            </a:r>
          </a:p>
          <a:p>
            <a:r>
              <a:rPr lang="el-GR" dirty="0"/>
              <a:t>      Πχ. αλλαγή βάρους χαμένων ωρών σε συγκεκριμένες εποχές για συγκεκριμένα έργα</a:t>
            </a:r>
          </a:p>
          <a:p>
            <a:r>
              <a:rPr lang="el-GR" dirty="0"/>
              <a:t>      ώστε να επιτελείται η σχετική ανάλυση ευαισθησίας των </a:t>
            </a:r>
            <a:r>
              <a:rPr lang="el-GR" b="1" dirty="0"/>
              <a:t>διαφόρων κριτηρίων ως προς το ρίσκο</a:t>
            </a:r>
            <a:r>
              <a:rPr lang="el-GR" dirty="0"/>
              <a:t>.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20004087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C9ECDB7-EDA5-41CA-8AF6-B9968AAECDF5}"/>
              </a:ext>
            </a:extLst>
          </p:cNvPr>
          <p:cNvSpPr/>
          <p:nvPr/>
        </p:nvSpPr>
        <p:spPr>
          <a:xfrm>
            <a:off x="-11999" y="2780316"/>
            <a:ext cx="12192000" cy="1015663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-17999" y="2780315"/>
            <a:ext cx="1219199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6000" dirty="0">
                <a:solidFill>
                  <a:schemeClr val="bg1"/>
                </a:solidFill>
                <a:cs typeface="Arial" pitchFamily="34" charset="0"/>
              </a:rPr>
              <a:t>Ευχαριστώ!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118B22-A20B-4610-86F5-88C58D252164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Τέλος</a:t>
            </a:r>
            <a:endParaRPr lang="el-GR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A30461-4686-4B5D-83D2-6969F2C14CA3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2A4D4CC-7DBB-4243-A273-5DF10D073C5B}"/>
              </a:ext>
            </a:extLst>
          </p:cNvPr>
          <p:cNvSpPr/>
          <p:nvPr/>
        </p:nvSpPr>
        <p:spPr>
          <a:xfrm>
            <a:off x="441960" y="3002280"/>
            <a:ext cx="6637020" cy="33855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Η ανάγκη διασταύρωσης των προφίλ τεχνικής κατάρτισης – Διαπίστωση προβλήματος</a:t>
            </a:r>
            <a:endParaRPr lang="el-GR" sz="16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51774" y="886428"/>
            <a:ext cx="58355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91C2A0E-114A-44D4-A74A-3EA5F5C66E02}"/>
              </a:ext>
            </a:extLst>
          </p:cNvPr>
          <p:cNvSpPr/>
          <p:nvPr/>
        </p:nvSpPr>
        <p:spPr>
          <a:xfrm>
            <a:off x="223579" y="565438"/>
            <a:ext cx="6568352" cy="7558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01AC364-B22B-4893-BE84-348F2D7268FF}"/>
              </a:ext>
            </a:extLst>
          </p:cNvPr>
          <p:cNvSpPr txBox="1"/>
          <p:nvPr/>
        </p:nvSpPr>
        <p:spPr>
          <a:xfrm>
            <a:off x="735330" y="581863"/>
            <a:ext cx="5079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Η ανάγκη διασταύρωσης των</a:t>
            </a:r>
          </a:p>
          <a:p>
            <a:r>
              <a:rPr lang="el-GR" altLang="ko-KR" sz="2000" b="1" dirty="0">
                <a:cs typeface="Arial" pitchFamily="34" charset="0"/>
              </a:rPr>
              <a:t>    προφίλ τεχνικής κατάρτισης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04126ED-1BD6-4A3C-91E5-3EC72E69C48A}"/>
              </a:ext>
            </a:extLst>
          </p:cNvPr>
          <p:cNvSpPr/>
          <p:nvPr/>
        </p:nvSpPr>
        <p:spPr>
          <a:xfrm>
            <a:off x="396240" y="1414604"/>
            <a:ext cx="1139952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Θεμελιώδεις αρμοδιότητες τμήματος προσωπικού μιας επιχείρησης </a:t>
            </a:r>
            <a:endParaRPr lang="en-US" sz="2100" b="1" dirty="0">
              <a:solidFill>
                <a:schemeClr val="accent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Αναζήτηση ταλέντων (δεξιοτήτων), προσλήψεων, παύσεων, προαγωγών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Επιμέλεια εκπαιδευτικών σεμιναρίων, αμοιβών, αυξήσεων,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bonus,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αποζημιώσεων υπερωριών, εθιμοτυπικών, νομικών κτλ.</a:t>
            </a:r>
          </a:p>
          <a:p>
            <a:pPr>
              <a:spcAft>
                <a:spcPts val="600"/>
              </a:spcAft>
            </a:pPr>
            <a:endParaRPr lang="el-GR" sz="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l-GR" sz="2000" b="1" dirty="0">
                <a:solidFill>
                  <a:schemeClr val="accent1"/>
                </a:solidFill>
              </a:rPr>
              <a:t>Δεδομένων των παραπάνω διαπιστώνεται το εξής πρόβλημα:</a:t>
            </a:r>
          </a:p>
          <a:p>
            <a:pPr>
              <a:spcAft>
                <a:spcPts val="600"/>
              </a:spcAft>
            </a:pPr>
            <a:r>
              <a:rPr lang="el-GR" b="1" dirty="0">
                <a:solidFill>
                  <a:schemeClr val="accent1"/>
                </a:solidFill>
              </a:rPr>
              <a:t>(ειδικά σε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</a:rPr>
              <a:t>νεοσύστατες</a:t>
            </a:r>
            <a:r>
              <a:rPr lang="el-GR" b="1" dirty="0">
                <a:solidFill>
                  <a:schemeClr val="accent1"/>
                </a:solidFill>
              </a:rPr>
              <a:t> εταιρίες,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</a:rPr>
              <a:t>εντάσεως εργασίας</a:t>
            </a:r>
            <a:r>
              <a:rPr lang="el-GR" b="1" dirty="0">
                <a:solidFill>
                  <a:schemeClr val="accent1"/>
                </a:solidFill>
              </a:rPr>
              <a:t>, σε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</a:rPr>
              <a:t>καινοτόμους τομείς </a:t>
            </a:r>
            <a:r>
              <a:rPr lang="el-GR" b="1" dirty="0">
                <a:solidFill>
                  <a:schemeClr val="accent1"/>
                </a:solidFill>
              </a:rPr>
              <a:t>– όπως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</a:rPr>
              <a:t>ανάπτυξης λογισμικού</a:t>
            </a:r>
            <a:r>
              <a:rPr lang="el-GR" b="1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Δυσκολία εκτίμησης των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προφίλ των έργων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που τη συμφέρει να αναλάβει ανά πάσα στιγμή</a:t>
            </a:r>
          </a:p>
          <a:p>
            <a:pPr>
              <a:spcAft>
                <a:spcPts val="600"/>
              </a:spcAft>
            </a:pP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    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καθώς δε γνωρίζει :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πόσος χρόνος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απαιτείται για να απασχολήσει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πόσους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ποιους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εργαζόμενους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Τι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περιθώριο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έχει για να διαμορφώσει προσοδοφόρα τιμολόγηση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Παρουσιάζει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αδυναμία εκτίμησης ρίσκου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κατά την ανάληψη έργων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Διαπιστώνει έντονες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επιρροές στον χρονοπρογραμματισμό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 τη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σύσταση ομάδων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Διαπιστώνει έντονες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επιρροές</a:t>
            </a:r>
            <a:r>
              <a:rPr lang="el-GR" b="1" dirty="0">
                <a:solidFill>
                  <a:schemeClr val="accent6"/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κατά τους κύκλους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υλοποίησης και δοκιμών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 στην τέλεση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πολλαπλών πακέτων εργασίας</a:t>
            </a:r>
            <a:endParaRPr lang="el-GR" sz="1400" b="1" dirty="0">
              <a:solidFill>
                <a:schemeClr val="accent1"/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b="1" dirty="0">
                <a:solidFill>
                  <a:schemeClr val="accent6"/>
                </a:solidFill>
                <a:latin typeface="Roboto Slab" pitchFamily="2" charset="0"/>
              </a:rPr>
              <a:t>    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Αυτά επηρεάζουν τον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τύπο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και τους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όρους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των συμβολαίων κατά την ανάληψη</a:t>
            </a:r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1E0F38B4-EDCF-4F30-95C0-F29C28CA61E7}"/>
              </a:ext>
            </a:extLst>
          </p:cNvPr>
          <p:cNvSpPr/>
          <p:nvPr/>
        </p:nvSpPr>
        <p:spPr>
          <a:xfrm>
            <a:off x="223579" y="565565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1A6372C-E47F-44B9-873C-A1C4E2E64253}"/>
              </a:ext>
            </a:extLst>
          </p:cNvPr>
          <p:cNvSpPr txBox="1"/>
          <p:nvPr/>
        </p:nvSpPr>
        <p:spPr>
          <a:xfrm>
            <a:off x="172435" y="8697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93EF13B-6F5C-450C-866F-5EBD61E07694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altLang="ko-KR" sz="1600" dirty="0">
                <a:solidFill>
                  <a:schemeClr val="bg1"/>
                </a:solidFill>
                <a:cs typeface="Arial" pitchFamily="34" charset="0"/>
              </a:rPr>
              <a:t>Η ανάγκη διασταύρωσης των προφίλ τεχνικής κατάρτισης – Υπόθεση και Τακτική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930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1600" b="1" dirty="0">
                <a:solidFill>
                  <a:schemeClr val="bg1"/>
                </a:solidFill>
                <a:cs typeface="Arial" pitchFamily="34" charset="0"/>
              </a:rPr>
              <a:t>Η ανάγκη διασταύρωσης των προφίλ τεχνικής κατάρτισης – Υπόθεση και Τακτική</a:t>
            </a:r>
            <a:endParaRPr lang="el-GR" sz="16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51774" y="886428"/>
            <a:ext cx="58355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91C2A0E-114A-44D4-A74A-3EA5F5C66E02}"/>
              </a:ext>
            </a:extLst>
          </p:cNvPr>
          <p:cNvSpPr/>
          <p:nvPr/>
        </p:nvSpPr>
        <p:spPr>
          <a:xfrm>
            <a:off x="223579" y="565438"/>
            <a:ext cx="6568352" cy="7558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01AC364-B22B-4893-BE84-348F2D7268FF}"/>
              </a:ext>
            </a:extLst>
          </p:cNvPr>
          <p:cNvSpPr txBox="1"/>
          <p:nvPr/>
        </p:nvSpPr>
        <p:spPr>
          <a:xfrm>
            <a:off x="735330" y="581863"/>
            <a:ext cx="50797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Η ανάγκη διασταύρωσης των</a:t>
            </a:r>
          </a:p>
          <a:p>
            <a:r>
              <a:rPr lang="el-GR" altLang="ko-KR" sz="2000" b="1" dirty="0">
                <a:cs typeface="Arial" pitchFamily="34" charset="0"/>
              </a:rPr>
              <a:t>    προφίλ τεχνικής κατάρτισης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04126ED-1BD6-4A3C-91E5-3EC72E69C48A}"/>
              </a:ext>
            </a:extLst>
          </p:cNvPr>
          <p:cNvSpPr/>
          <p:nvPr/>
        </p:nvSpPr>
        <p:spPr>
          <a:xfrm>
            <a:off x="396240" y="1541147"/>
            <a:ext cx="1139952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Υπόθεση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Υπάρχει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ικανοποιητικό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περιθώριο βελτίωσης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στην κατανομή των ανθρώπινων πόρων ανά έργο, με τρόπο που η ταύτιση των ικανοτήτων των εργαζομένων με τις απαιτήσεις του εκάστοτε έργου να επιφέρει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τις επιθυμητές τιμές στις μετρικές επίδοσης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</a:t>
            </a:r>
          </a:p>
          <a:p>
            <a:pPr>
              <a:spcAft>
                <a:spcPts val="600"/>
              </a:spcAft>
            </a:pPr>
            <a:endParaRPr lang="en-US" sz="100" b="1" dirty="0">
              <a:solidFill>
                <a:schemeClr val="accent1"/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Εκτιμάται ότι έτσι θα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μειωθεί το συνολικό κόστος της εταιρίας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όπως και αν αυτό είναι εκφρασμένο (δηλαδή σε χρόνο, χρήμα, υλικό, διάθεση εργαζομένων για εργασία, ποιότητα κώδικα κτλ.).</a:t>
            </a:r>
          </a:p>
          <a:p>
            <a:pPr>
              <a:spcAft>
                <a:spcPts val="600"/>
              </a:spcAft>
            </a:pPr>
            <a:endParaRPr lang="el-GR" sz="1000" b="1" dirty="0">
              <a:solidFill>
                <a:schemeClr val="accent1"/>
              </a:solidFill>
              <a:latin typeface="Roboto Slab" pitchFamily="2" charset="0"/>
            </a:endParaRPr>
          </a:p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1ο βήμα: Καταγραφή (εντατικοποίηση συλλογής δεδομένων)</a:t>
            </a:r>
          </a:p>
          <a:p>
            <a:pPr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Η ορθή συλλογή αξιόλογων δεδομένων είναι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αναγκαία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αλλά όχι και </a:t>
            </a:r>
            <a:r>
              <a:rPr lang="el-GR" b="1" dirty="0">
                <a:solidFill>
                  <a:schemeClr val="tx2">
                    <a:lumMod val="75000"/>
                  </a:schemeClr>
                </a:solidFill>
                <a:latin typeface="Roboto Slab" pitchFamily="2" charset="0"/>
              </a:rPr>
              <a:t>ικανή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συνθήκη.</a:t>
            </a:r>
          </a:p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2ο βήμα: Σχεδίαση και Υλοποίηση ενός </a:t>
            </a:r>
            <a:r>
              <a:rPr lang="en-US" sz="2100" b="1" dirty="0">
                <a:solidFill>
                  <a:schemeClr val="accent1"/>
                </a:solidFill>
              </a:rPr>
              <a:t>DSS</a:t>
            </a:r>
            <a:endParaRPr lang="el-GR" sz="2100" b="1" dirty="0">
              <a:solidFill>
                <a:schemeClr val="accent1"/>
              </a:solidFill>
            </a:endParaRPr>
          </a:p>
          <a:p>
            <a:pPr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Η κατάλληλη επεξεργασία βοηθάει στη σχετική «ποσοτικοποίηση» και έλεγχο των δεδομένων</a:t>
            </a:r>
          </a:p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3ο βήμα: Εξέταση σεναρίων για έκδοση συμπερασμάτων</a:t>
            </a:r>
          </a:p>
          <a:p>
            <a:pPr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Η τεκμηριωμένη παρουσίαση των αποτελεσμάτων αυξάνει τις πιθανότητες ορθής ερμηνείας τους από τους αρμόδιους. </a:t>
            </a:r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A4634E4E-E5CC-4FBE-9946-C981E06A10BC}"/>
              </a:ext>
            </a:extLst>
          </p:cNvPr>
          <p:cNvSpPr/>
          <p:nvPr/>
        </p:nvSpPr>
        <p:spPr>
          <a:xfrm>
            <a:off x="223579" y="565438"/>
            <a:ext cx="690196" cy="755843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1A6372C-E47F-44B9-873C-A1C4E2E64253}"/>
              </a:ext>
            </a:extLst>
          </p:cNvPr>
          <p:cNvSpPr txBox="1"/>
          <p:nvPr/>
        </p:nvSpPr>
        <p:spPr>
          <a:xfrm>
            <a:off x="172435" y="8697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9ED6F2-6420-41A4-84D0-CED765CBE358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Προτεινόμενη Μοντελοποίηση – Μεθοδολογία</a:t>
            </a:r>
          </a:p>
        </p:txBody>
      </p:sp>
    </p:spTree>
    <p:extLst>
      <p:ext uri="{BB962C8B-B14F-4D97-AF65-F5344CB8AC3E}">
        <p14:creationId xmlns:p14="http://schemas.microsoft.com/office/powerpoint/2010/main" val="258642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Προτεινόμενη Μοντελοποίηση - Μεθοδολογία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78662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E9C16-B2FA-48A9-9EA3-BF0707B7A3AE}"/>
              </a:ext>
            </a:extLst>
          </p:cNvPr>
          <p:cNvSpPr txBox="1"/>
          <p:nvPr/>
        </p:nvSpPr>
        <p:spPr>
          <a:xfrm>
            <a:off x="725671" y="498780"/>
            <a:ext cx="50877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Κρατούσα Κατάσταση</a:t>
            </a:r>
            <a:br>
              <a:rPr lang="el-GR" altLang="ko-KR" sz="2000" b="1" dirty="0">
                <a:cs typeface="Arial" pitchFamily="34" charset="0"/>
              </a:rPr>
            </a:br>
            <a:r>
              <a:rPr lang="el-GR" altLang="ko-KR" sz="2000" b="1" dirty="0">
                <a:cs typeface="Arial" pitchFamily="34" charset="0"/>
              </a:rPr>
              <a:t>     Τεχνολογία Πληροφορίας &amp; Επικοινωνίας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0273F68-D448-4F57-A7BE-2033243C324C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32C1852-6644-4D7D-8429-7212EAB8CBBD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7" name="Right Triangle 86">
              <a:extLst>
                <a:ext uri="{FF2B5EF4-FFF2-40B4-BE49-F238E27FC236}">
                  <a16:creationId xmlns:a16="http://schemas.microsoft.com/office/drawing/2014/main" id="{CC017FEF-3515-4945-89C0-F7796F287E0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50895" y="72176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16313B8-5114-45A4-958B-E9671DC4C27E}"/>
              </a:ext>
            </a:extLst>
          </p:cNvPr>
          <p:cNvSpPr/>
          <p:nvPr/>
        </p:nvSpPr>
        <p:spPr>
          <a:xfrm>
            <a:off x="396240" y="1541147"/>
            <a:ext cx="11399520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Μεθοδολογία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Μοντελοποίηση σε περιβάλλον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MATLAB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τη χρήση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Γενετικών Αλγορίθμων.</a:t>
            </a:r>
          </a:p>
          <a:p>
            <a:pPr marL="0" lvl="1">
              <a:spcAft>
                <a:spcPts val="600"/>
              </a:spcAft>
            </a:pPr>
            <a:endParaRPr lang="el-GR" sz="1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Αντικειμενικός στόχος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ορίζεται η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μείωση του χρόνου εκτέλεσης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,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θεωρώντας ότι οι επιλογές διατηρούν αναλλοίωτα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το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εργασιακό ηθικό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 το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κίνητρο απασχόλησης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s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oft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f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actors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).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endParaRPr lang="el-GR" b="1" dirty="0">
              <a:solidFill>
                <a:schemeClr val="accent1"/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Δύο στάδια 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Στο 1</a:t>
            </a:r>
            <a:r>
              <a:rPr lang="el-GR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η εστίαση αφορά στην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απόδειξη της αρχής – ότι η υπόθεση ευσταθεί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Proof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of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Concept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). 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Στο 2</a:t>
            </a:r>
            <a:r>
              <a:rPr lang="el-GR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εξετάζονται διάφορες περιπτώσεις (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case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studies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 για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να μελετηθεί ο βαθμός συνδρομής των διαφόρων επιλογών, υπό δεδομένες συνθήκες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στη βελτίωση (ποιοτική και ποσοτική) του περιθωρίου κέρδους των έργων.</a:t>
            </a:r>
          </a:p>
          <a:p>
            <a:pPr marL="0" lvl="1">
              <a:spcAft>
                <a:spcPts val="600"/>
              </a:spcAft>
            </a:pPr>
            <a:endParaRPr lang="el-GR" sz="2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Τα σενάρια που εξετάζονται βασίζονται σε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εξομοιώσεις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του υλοποιημένου κώδικα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DSS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,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διαφοροποιώντας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παραμετρικά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δεδομένα τροφοδότησης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B9F5D8-B128-43F7-A0B8-A5F2FD0DFCF1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Προτεινόμενη Μοντελοποίηση – Συλλογή</a:t>
            </a:r>
            <a:r>
              <a:rPr lang="el-GR" sz="1600" b="1" dirty="0">
                <a:solidFill>
                  <a:schemeClr val="bg1"/>
                </a:solidFill>
              </a:rPr>
              <a:t> </a:t>
            </a:r>
            <a:r>
              <a:rPr lang="el-GR" sz="1600" dirty="0">
                <a:solidFill>
                  <a:schemeClr val="bg1"/>
                </a:solidFill>
              </a:rPr>
              <a:t>Δεδομένων</a:t>
            </a:r>
          </a:p>
        </p:txBody>
      </p:sp>
    </p:spTree>
    <p:extLst>
      <p:ext uri="{BB962C8B-B14F-4D97-AF65-F5344CB8AC3E}">
        <p14:creationId xmlns:p14="http://schemas.microsoft.com/office/powerpoint/2010/main" val="906119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Προτεινόμενη Μοντελοποίηση – Συλλογή Δεδομένων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78662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E9C16-B2FA-48A9-9EA3-BF0707B7A3AE}"/>
              </a:ext>
            </a:extLst>
          </p:cNvPr>
          <p:cNvSpPr txBox="1"/>
          <p:nvPr/>
        </p:nvSpPr>
        <p:spPr>
          <a:xfrm>
            <a:off x="725671" y="498780"/>
            <a:ext cx="50877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Κρατούσα Κατάσταση</a:t>
            </a:r>
            <a:br>
              <a:rPr lang="el-GR" altLang="ko-KR" sz="2000" b="1" dirty="0">
                <a:cs typeface="Arial" pitchFamily="34" charset="0"/>
              </a:rPr>
            </a:br>
            <a:r>
              <a:rPr lang="el-GR" altLang="ko-KR" sz="2000" b="1" dirty="0">
                <a:cs typeface="Arial" pitchFamily="34" charset="0"/>
              </a:rPr>
              <a:t>     Τεχνολογία Πληροφορίας &amp; Επικοινωνίας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0273F68-D448-4F57-A7BE-2033243C324C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32C1852-6644-4D7D-8429-7212EAB8CBBD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7" name="Right Triangle 86">
              <a:extLst>
                <a:ext uri="{FF2B5EF4-FFF2-40B4-BE49-F238E27FC236}">
                  <a16:creationId xmlns:a16="http://schemas.microsoft.com/office/drawing/2014/main" id="{CC017FEF-3515-4945-89C0-F7796F287E0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50895" y="72176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B9F5D8-B128-43F7-A0B8-A5F2FD0DFCF1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Προτεινόμενη Μοντελοποίηση – Δεδομένα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6EB766-80C9-4F09-B2CE-E24105D5B395}"/>
              </a:ext>
            </a:extLst>
          </p:cNvPr>
          <p:cNvSpPr/>
          <p:nvPr/>
        </p:nvSpPr>
        <p:spPr>
          <a:xfrm>
            <a:off x="365760" y="1744579"/>
            <a:ext cx="115976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Συλλογή Δεδομένων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Πρωτογενή έρευνα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που έγινε με στόχο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να εκμαιεύσει ρεαλιστικές προσεγγίσεις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παρεμβαίνοντας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όσο το δυνατόν λιγότερο στην εργασιακή καθημερινότητα των υπαλλήλων προσπαθώντας παράλληλα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την όσο το δυνατόν μικρότερη εισαγωγή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γνωστικών προκαταλήψεων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</a:t>
            </a:r>
          </a:p>
          <a:p>
            <a:pPr marL="0" lvl="1">
              <a:spcAft>
                <a:spcPts val="600"/>
              </a:spcAft>
            </a:pPr>
            <a:endParaRPr lang="el-GR" sz="5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1</a:t>
            </a:r>
            <a:r>
              <a:rPr lang="el-GR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στάδιο: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Αυτό-εκτίμηση (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self-assessment)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3 εκτιμήσεις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απόσταση ενός μηνός η καθεμία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	   Λήφθηκαν υπόψη μόνο τα αποτελέσματα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της τρίτης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 Οι πρώτες δύο έγιναν για εξοικείωση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             με την ιδέα της αυτό-εκτίμηση και της αξιολόγησης βάσει κριτηρίων.</a:t>
            </a:r>
          </a:p>
          <a:p>
            <a:pPr marL="0" lvl="1">
              <a:spcAft>
                <a:spcPts val="600"/>
              </a:spcAft>
            </a:pPr>
            <a:endParaRPr lang="el-GR" sz="5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>
              <a:spcAft>
                <a:spcPts val="600"/>
              </a:spcAft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2</a:t>
            </a:r>
            <a:r>
              <a:rPr lang="el-GR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στάδιο: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Βελτιστοποίηση αποτελεσμάτων με τη χρήση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αξιολόγησης 360</a:t>
            </a:r>
            <a:r>
              <a:rPr lang="el-GR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βάρη που ορίστηκαν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             ως προς τη «συγγένειά» τους βάσει της οργανωτικής τους θέσης και με δεσμευμένες τιμές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             από την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ακολουθία 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</a:rPr>
              <a:t>Fibonacci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καθώς προσφέρει ρεαλιστικότερες απόλυτες τιμές σε σχέση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             με την ανθρώπινη αντίληψη σε αντίστοιχες εκτιμήσεις μεγεθών).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20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Προτεινόμενη Μοντελοποίηση – Δεδομένα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78662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E9C16-B2FA-48A9-9EA3-BF0707B7A3AE}"/>
              </a:ext>
            </a:extLst>
          </p:cNvPr>
          <p:cNvSpPr txBox="1"/>
          <p:nvPr/>
        </p:nvSpPr>
        <p:spPr>
          <a:xfrm>
            <a:off x="725671" y="498780"/>
            <a:ext cx="50877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Κρατούσα Κατάσταση</a:t>
            </a:r>
            <a:br>
              <a:rPr lang="el-GR" altLang="ko-KR" sz="2000" b="1" dirty="0">
                <a:cs typeface="Arial" pitchFamily="34" charset="0"/>
              </a:rPr>
            </a:br>
            <a:r>
              <a:rPr lang="el-GR" altLang="ko-KR" sz="2000" b="1" dirty="0">
                <a:cs typeface="Arial" pitchFamily="34" charset="0"/>
              </a:rPr>
              <a:t>     Τεχνολογία Πληροφορίας &amp; Επικοινωνίας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0273F68-D448-4F57-A7BE-2033243C324C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32C1852-6644-4D7D-8429-7212EAB8CBBD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7" name="Right Triangle 86">
              <a:extLst>
                <a:ext uri="{FF2B5EF4-FFF2-40B4-BE49-F238E27FC236}">
                  <a16:creationId xmlns:a16="http://schemas.microsoft.com/office/drawing/2014/main" id="{CC017FEF-3515-4945-89C0-F7796F287E0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50895" y="72176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</a:rPr>
              <a:t>Σχεδιαστικές Επιλογές – Πρόσθετες Παραδοχές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36A3026-6294-4990-BD4D-6E749983169B}"/>
              </a:ext>
            </a:extLst>
          </p:cNvPr>
          <p:cNvSpPr/>
          <p:nvPr/>
        </p:nvSpPr>
        <p:spPr>
          <a:xfrm>
            <a:off x="396240" y="1505037"/>
            <a:ext cx="113995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Δεδομένα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Συνολικά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15</a:t>
            </a:r>
            <a:r>
              <a:rPr lang="el-GR" dirty="0">
                <a:solidFill>
                  <a:schemeClr val="accent1"/>
                </a:solidFill>
                <a:latin typeface="Roboto Slab" pitchFamily="2" charset="0"/>
              </a:rPr>
              <a:t>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πραγματικά έργα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projects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– 10 για το 1</a:t>
            </a:r>
            <a:r>
              <a:rPr lang="el-GR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στάδιο, 15 για το 2</a:t>
            </a:r>
            <a:r>
              <a:rPr lang="el-GR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στάδιο.</a:t>
            </a:r>
          </a:p>
          <a:p>
            <a:pPr marL="0" lvl="1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ρεαλιστικές απαιτήσεις ενταγμένες σε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15 κατηγορίες</a:t>
            </a:r>
            <a:r>
              <a:rPr lang="en-US" b="1" dirty="0">
                <a:solidFill>
                  <a:schemeClr val="accent1"/>
                </a:solidFill>
                <a:latin typeface="Roboto Slab" pitchFamily="2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cost centers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).</a:t>
            </a:r>
            <a:endParaRPr lang="el-GR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Συνολικά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75 τεχνικοί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που εξετάζονται έναντι 5 κύριων ρόλων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με διαφορετικά ειδικά βάρη.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Role Weights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: programmers=5, net-admins/dev-ops=8, business analysts=18, project managers=13, graphics designers=15</a:t>
            </a:r>
            <a:endParaRPr lang="el-GR" sz="14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Όλοι χαρακτηρισμένοι και από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3 τάξεις επαγγελματικής εμπειρίας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Seniority Skill Factor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</a:t>
            </a:r>
          </a:p>
          <a:p>
            <a:pPr marL="0" lvl="1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(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που παίρνει τιμές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, 0.5=entry level, 2=junior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5=senior).</a:t>
            </a:r>
            <a:endParaRPr lang="el-GR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Συνολικά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97 Τεχνικές Δεξιότητες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Technical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Skills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)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Για όλους και για κάθε τεχνική δεξιότητα έχει εισαχθεί ένα βάρος εμπειρίας (από 1 έως 5). 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1 = επιφανειακή επαφή, 5 = εργασιακή εμπειρία 10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k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ωρών (ή 6+ έτη).</a:t>
            </a:r>
          </a:p>
          <a:p>
            <a:pPr marL="0" lvl="1">
              <a:spcAft>
                <a:spcPts val="600"/>
              </a:spcAft>
            </a:pPr>
            <a:endParaRPr lang="el-GR" sz="11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Κάθε έργο απαιτεί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διαφορετικές ανθρωποώρες ανά κατηγορία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αποδίδει διαφορετικό κέρδος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 κάθε εργαζόμενος (όχι απλά ο κάθε ρόλος) κοστολογείται σε εύρος που διαμορφώνεται </a:t>
            </a:r>
            <a:r>
              <a:rPr lang="el-GR" b="1" dirty="0">
                <a:solidFill>
                  <a:schemeClr val="accent1"/>
                </a:solidFill>
                <a:latin typeface="Roboto Slab" pitchFamily="2" charset="0"/>
              </a:rPr>
              <a:t>σχεδόν</a:t>
            </a:r>
          </a:p>
          <a:p>
            <a:pPr marL="0" lvl="1">
              <a:spcAft>
                <a:spcPts val="600"/>
              </a:spcAft>
            </a:pPr>
            <a:r>
              <a:rPr lang="el-GR" b="1" dirty="0">
                <a:solidFill>
                  <a:schemeClr val="accent6"/>
                </a:solidFill>
                <a:latin typeface="Roboto Slab" pitchFamily="2" charset="0"/>
              </a:rPr>
              <a:t>     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αναλογικά ως προς το σύνολο των δεξιοτήτων του.</a:t>
            </a:r>
          </a:p>
        </p:txBody>
      </p:sp>
    </p:spTree>
    <p:extLst>
      <p:ext uri="{BB962C8B-B14F-4D97-AF65-F5344CB8AC3E}">
        <p14:creationId xmlns:p14="http://schemas.microsoft.com/office/powerpoint/2010/main" val="3105998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DE6970-6946-4CAD-80EA-A4CC59116BCC}"/>
              </a:ext>
            </a:extLst>
          </p:cNvPr>
          <p:cNvSpPr txBox="1"/>
          <p:nvPr/>
        </p:nvSpPr>
        <p:spPr>
          <a:xfrm>
            <a:off x="0" y="0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Σχεδιαστικές Επιλογές – Πρόσθετες Παραδοχές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8C6A16-DE0A-4FD9-BA48-416E26F07BBC}"/>
              </a:ext>
            </a:extLst>
          </p:cNvPr>
          <p:cNvSpPr txBox="1"/>
          <p:nvPr/>
        </p:nvSpPr>
        <p:spPr>
          <a:xfrm>
            <a:off x="162776" y="664701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639E75C-1C1F-44C4-8B7D-BFD3070D1E2B}"/>
              </a:ext>
            </a:extLst>
          </p:cNvPr>
          <p:cNvSpPr txBox="1"/>
          <p:nvPr/>
        </p:nvSpPr>
        <p:spPr>
          <a:xfrm>
            <a:off x="167218" y="74418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34223A-0315-4DF1-9D65-1CADF8A47C5D}"/>
              </a:ext>
            </a:extLst>
          </p:cNvPr>
          <p:cNvSpPr txBox="1"/>
          <p:nvPr/>
        </p:nvSpPr>
        <p:spPr>
          <a:xfrm>
            <a:off x="750895" y="599840"/>
            <a:ext cx="50703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cs typeface="Arial" pitchFamily="34" charset="0"/>
              </a:rPr>
              <a:t> Προτεινόμενη Μοντελοποίηση</a:t>
            </a:r>
            <a:endParaRPr lang="ko-KR" altLang="en-US" sz="2000" b="1" dirty="0">
              <a:cs typeface="Arial" pitchFamily="34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EF8AC92-12F4-4292-9B41-9377533A8DC4}"/>
              </a:ext>
            </a:extLst>
          </p:cNvPr>
          <p:cNvGrpSpPr/>
          <p:nvPr/>
        </p:nvGrpSpPr>
        <p:grpSpPr>
          <a:xfrm>
            <a:off x="218362" y="561838"/>
            <a:ext cx="6577313" cy="755843"/>
            <a:chOff x="395536" y="1496735"/>
            <a:chExt cx="1995400" cy="648072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24E573B-2175-42F2-B922-9A35BEB89011}"/>
                </a:ext>
              </a:extLst>
            </p:cNvPr>
            <p:cNvSpPr/>
            <p:nvPr/>
          </p:nvSpPr>
          <p:spPr>
            <a:xfrm>
              <a:off x="395536" y="1496735"/>
              <a:ext cx="1995400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2" name="Right Triangle 91">
              <a:extLst>
                <a:ext uri="{FF2B5EF4-FFF2-40B4-BE49-F238E27FC236}">
                  <a16:creationId xmlns:a16="http://schemas.microsoft.com/office/drawing/2014/main" id="{6B8D4124-25A8-4F19-B459-09C86263C17D}"/>
                </a:ext>
              </a:extLst>
            </p:cNvPr>
            <p:cNvSpPr/>
            <p:nvPr/>
          </p:nvSpPr>
          <p:spPr>
            <a:xfrm>
              <a:off x="395537" y="1496735"/>
              <a:ext cx="209389" cy="64807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3560353D-FA87-4C37-83B3-531709068367}"/>
              </a:ext>
            </a:extLst>
          </p:cNvPr>
          <p:cNvSpPr txBox="1"/>
          <p:nvPr/>
        </p:nvSpPr>
        <p:spPr>
          <a:xfrm>
            <a:off x="167218" y="866104"/>
            <a:ext cx="5835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el-GR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3CC86D9-5C24-4828-826A-C4E4A63C8194}"/>
              </a:ext>
            </a:extLst>
          </p:cNvPr>
          <p:cNvSpPr txBox="1"/>
          <p:nvPr/>
        </p:nvSpPr>
        <p:spPr>
          <a:xfrm>
            <a:off x="761286" y="721760"/>
            <a:ext cx="498970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l-GR" altLang="ko-KR" sz="2000" b="1" dirty="0">
                <a:solidFill>
                  <a:schemeClr val="bg1"/>
                </a:solidFill>
                <a:cs typeface="Arial" pitchFamily="34" charset="0"/>
              </a:rPr>
              <a:t> Σχεδιαστικές Επιλογές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40D9E3B-C9F4-449F-B87D-329ECC6D842E}"/>
              </a:ext>
            </a:extLst>
          </p:cNvPr>
          <p:cNvSpPr txBox="1"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chemeClr val="accent6"/>
          </a:solidFill>
          <a:ln w="22225">
            <a:solidFill>
              <a:schemeClr val="tx2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l-GR" sz="1600" b="1" dirty="0">
                <a:solidFill>
                  <a:schemeClr val="bg1"/>
                </a:solidFill>
              </a:rPr>
              <a:t>Επόμενη διαφάνεια: </a:t>
            </a:r>
            <a:r>
              <a:rPr lang="el-GR" sz="1600" dirty="0">
                <a:solidFill>
                  <a:schemeClr val="bg1"/>
                </a:solidFill>
                <a:cs typeface="Arial" pitchFamily="34" charset="0"/>
              </a:rPr>
              <a:t>Σχεδιαστικές Επιλογές - Εκπαίδευση</a:t>
            </a:r>
            <a:endParaRPr lang="ko-KR" alt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CAAC343-4940-4D81-A910-6D001FD78A12}"/>
              </a:ext>
            </a:extLst>
          </p:cNvPr>
          <p:cNvSpPr/>
          <p:nvPr/>
        </p:nvSpPr>
        <p:spPr>
          <a:xfrm>
            <a:off x="396240" y="1505037"/>
            <a:ext cx="113080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l-GR" sz="2100" b="1" dirty="0">
                <a:solidFill>
                  <a:schemeClr val="accent1"/>
                </a:solidFill>
              </a:rPr>
              <a:t>Πρόσθετες Παραδοχές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Στα δεδομένα των έργων σκοπίμως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δεν έχουν εισαχθεί τα διοικητικά έξοδα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overhead)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Αυτά είναι σχεδόν σταθερά και ανεξάρτητα του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profile-matching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. Μοιράζονται εξίσου στα έργα.</a:t>
            </a: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Οι μισθοί των υπαλλήλων διαμορφώνονται ως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συνάρτηση ισχύος όλων των τεχνικών δεξιοτήτων</a:t>
            </a:r>
          </a:p>
          <a:p>
            <a:pPr marL="0" lvl="1">
              <a:spcAft>
                <a:spcPts val="600"/>
              </a:spcAft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τους, πολλαπλασιασμένων με την 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επαγγελματική τους ωριμότητα.</a:t>
            </a:r>
          </a:p>
          <a:p>
            <a:pPr marL="0" lvl="1">
              <a:spcAft>
                <a:spcPts val="600"/>
              </a:spcAft>
            </a:pPr>
            <a:endParaRPr lang="el-GR" sz="900" b="1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algn="ctr"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Monthly wages 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=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Basic Income 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+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Skill Index 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x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Wage Deviation 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x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Role Weight</a:t>
            </a:r>
          </a:p>
          <a:p>
            <a:pPr marL="0" lvl="1" algn="ctr">
              <a:spcAft>
                <a:spcPts val="600"/>
              </a:spcAft>
            </a:pP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όπου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Skill Index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=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Sum of Assessment Weights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x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(a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+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Skill Factor),</a:t>
            </a:r>
            <a:b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</a:br>
            <a:r>
              <a:rPr lang="el-GR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endParaRPr lang="en-US" sz="4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algn="ctr"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a</a:t>
            </a: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= συντελεστής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‘</a:t>
            </a:r>
            <a:r>
              <a:rPr lang="el-GR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κανονικοποίησης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’</a:t>
            </a: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για τη ρύθμιση του μισθολογικού εύρους,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algn="ctr">
              <a:spcAft>
                <a:spcPts val="600"/>
              </a:spcAft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Wage Deviation = ± 25%</a:t>
            </a: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(που ποικίλει στους ειδικούς όρους σύμβασης εργασίας</a:t>
            </a:r>
          </a:p>
          <a:p>
            <a:pPr marL="0" lvl="1" algn="ctr">
              <a:spcAft>
                <a:spcPts val="600"/>
              </a:spcAft>
            </a:pPr>
            <a:r>
              <a:rPr lang="el-G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(πχ. λόγω οικογενειακής κατάστασης, απόστασης οικείας από χώρο εργασίας και διαπραγματευτικής δεινότητας κτλ.)</a:t>
            </a:r>
          </a:p>
          <a:p>
            <a:pPr marL="0" lvl="1" algn="ctr">
              <a:spcAft>
                <a:spcPts val="600"/>
              </a:spcAft>
            </a:pPr>
            <a:endParaRPr lang="el-GR" sz="8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  <a:p>
            <a:pPr marL="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Προ και μετά εκπαίδευσης δεδομένα (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balanced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και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unbalanced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*).</a:t>
            </a:r>
            <a:b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</a:b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	*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ο όρος επιλέχθηκε για να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χαρακτηρίσει το μίγμα δεξιοτήτων που θεωρείται</a:t>
            </a:r>
            <a:b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</a:b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                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</a:rPr>
              <a:t>(και εξετάζεται αν είναι) πιο ισορροπημένο ως προς τις απαιτήσεις του κάθε έργου.</a:t>
            </a:r>
            <a:endParaRPr lang="el-GR" sz="1400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71490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4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1F0B"/>
      </a:accent1>
      <a:accent2>
        <a:srgbClr val="DB6D25"/>
      </a:accent2>
      <a:accent3>
        <a:srgbClr val="FFB03B"/>
      </a:accent3>
      <a:accent4>
        <a:srgbClr val="FFCE4B"/>
      </a:accent4>
      <a:accent5>
        <a:srgbClr val="FCE68A"/>
      </a:accent5>
      <a:accent6>
        <a:srgbClr val="63070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4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1F0B"/>
      </a:accent1>
      <a:accent2>
        <a:srgbClr val="DB6D25"/>
      </a:accent2>
      <a:accent3>
        <a:srgbClr val="FFB03B"/>
      </a:accent3>
      <a:accent4>
        <a:srgbClr val="FFCE4B"/>
      </a:accent4>
      <a:accent5>
        <a:srgbClr val="FCE68A"/>
      </a:accent5>
      <a:accent6>
        <a:srgbClr val="63070A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1F0B"/>
      </a:accent1>
      <a:accent2>
        <a:srgbClr val="DB6D25"/>
      </a:accent2>
      <a:accent3>
        <a:srgbClr val="FFB03B"/>
      </a:accent3>
      <a:accent4>
        <a:srgbClr val="FFCE4B"/>
      </a:accent4>
      <a:accent5>
        <a:srgbClr val="FCE68A"/>
      </a:accent5>
      <a:accent6>
        <a:srgbClr val="63070A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4320</TotalTime>
  <Words>5763</Words>
  <Application>Microsoft Office PowerPoint</Application>
  <PresentationFormat>Widescreen</PresentationFormat>
  <Paragraphs>836</Paragraphs>
  <Slides>35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</vt:lpstr>
      <vt:lpstr>Arial</vt:lpstr>
      <vt:lpstr>Calibri</vt:lpstr>
      <vt:lpstr>Calibri Light</vt:lpstr>
      <vt:lpstr>Roboto Slab</vt:lpstr>
      <vt:lpstr>Symbol</vt:lpstr>
      <vt:lpstr>Times New Roman</vt:lpstr>
      <vt:lpstr>Cover and End Slide Master</vt:lpstr>
      <vt:lpstr>Contents Slide Master</vt:lpstr>
      <vt:lpstr>Section Break Slide Master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Ioannis Mandourarakis</cp:lastModifiedBy>
  <cp:revision>174</cp:revision>
  <dcterms:created xsi:type="dcterms:W3CDTF">2020-01-20T05:08:25Z</dcterms:created>
  <dcterms:modified xsi:type="dcterms:W3CDTF">2022-08-26T06:30:47Z</dcterms:modified>
</cp:coreProperties>
</file>