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</p:sldIdLst>
  <p:sldSz cx="10691813" cy="7559675"/>
  <p:notesSz cx="6858000" cy="9144000"/>
  <p:embeddedFontLst>
    <p:embeddedFont>
      <p:font typeface="Advent Pro" panose="02000506040000020004" pitchFamily="2" charset="0"/>
      <p:regular r:id="rId56"/>
      <p:bold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2" roundtripDataSignature="AMtx7mjJccQ3kmHfux5b3VEueLwJmB4Z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12" d="100"/>
          <a:sy n="112" d="100"/>
        </p:scale>
        <p:origin x="1648" y="200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5"/>
          <p:cNvSpPr txBox="1"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  <a:defRPr sz="661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5"/>
          <p:cNvSpPr txBox="1"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/>
            </a:lvl1pPr>
            <a:lvl2pPr lvl="1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None/>
              <a:defRPr sz="2205"/>
            </a:lvl2pPr>
            <a:lvl3pPr lvl="2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/>
            </a:lvl3pPr>
            <a:lvl4pPr lvl="3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4pPr>
            <a:lvl5pPr lvl="4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5pPr>
            <a:lvl6pPr lvl="5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6pPr>
            <a:lvl7pPr lvl="6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7pPr>
            <a:lvl8pPr lvl="7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8pPr>
            <a:lvl9pPr lvl="8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9pPr>
          </a:lstStyle>
          <a:p>
            <a:endParaRPr/>
          </a:p>
        </p:txBody>
      </p:sp>
      <p:sp>
        <p:nvSpPr>
          <p:cNvPr id="14" name="Google Shape;14;p55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5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55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64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64"/>
          <p:cNvSpPr txBox="1">
            <a:spLocks noGrp="1"/>
          </p:cNvSpPr>
          <p:nvPr>
            <p:ph type="body" idx="1"/>
          </p:nvPr>
        </p:nvSpPr>
        <p:spPr>
          <a:xfrm rot="5400000">
            <a:off x="2947634" y="-200158"/>
            <a:ext cx="4796544" cy="9221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64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64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64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65"/>
          <p:cNvSpPr txBox="1">
            <a:spLocks noGrp="1"/>
          </p:cNvSpPr>
          <p:nvPr>
            <p:ph type="title"/>
          </p:nvPr>
        </p:nvSpPr>
        <p:spPr>
          <a:xfrm rot="5400000">
            <a:off x="5600802" y="2453010"/>
            <a:ext cx="6406475" cy="2305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65"/>
          <p:cNvSpPr txBox="1">
            <a:spLocks noGrp="1"/>
          </p:cNvSpPr>
          <p:nvPr>
            <p:ph type="body" idx="1"/>
          </p:nvPr>
        </p:nvSpPr>
        <p:spPr>
          <a:xfrm rot="5400000">
            <a:off x="923135" y="214411"/>
            <a:ext cx="6406475" cy="6782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65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65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65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6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6"/>
          <p:cNvSpPr txBox="1"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56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6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6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7"/>
          <p:cNvSpPr txBox="1"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  <a:defRPr sz="661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7"/>
          <p:cNvSpPr txBox="1"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2205"/>
              <a:buNone/>
              <a:defRPr sz="2205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984"/>
              <a:buNone/>
              <a:defRPr sz="1984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7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7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7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8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8"/>
          <p:cNvSpPr txBox="1">
            <a:spLocks noGrp="1"/>
          </p:cNvSpPr>
          <p:nvPr>
            <p:ph type="body" idx="1"/>
          </p:nvPr>
        </p:nvSpPr>
        <p:spPr>
          <a:xfrm>
            <a:off x="735062" y="2012414"/>
            <a:ext cx="4544021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8"/>
          <p:cNvSpPr txBox="1">
            <a:spLocks noGrp="1"/>
          </p:cNvSpPr>
          <p:nvPr>
            <p:ph type="body" idx="2"/>
          </p:nvPr>
        </p:nvSpPr>
        <p:spPr>
          <a:xfrm>
            <a:off x="5412730" y="2012414"/>
            <a:ext cx="4544021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8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8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8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9"/>
          <p:cNvSpPr txBox="1"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9"/>
          <p:cNvSpPr txBox="1"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 b="1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None/>
              <a:defRPr sz="2205" b="1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 b="1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9pPr>
          </a:lstStyle>
          <a:p>
            <a:endParaRPr/>
          </a:p>
        </p:txBody>
      </p:sp>
      <p:sp>
        <p:nvSpPr>
          <p:cNvPr id="39" name="Google Shape;39;p59"/>
          <p:cNvSpPr txBox="1">
            <a:spLocks noGrp="1"/>
          </p:cNvSpPr>
          <p:nvPr>
            <p:ph type="body" idx="2"/>
          </p:nvPr>
        </p:nvSpPr>
        <p:spPr>
          <a:xfrm>
            <a:off x="736456" y="2761381"/>
            <a:ext cx="4523137" cy="406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9"/>
          <p:cNvSpPr txBox="1">
            <a:spLocks noGrp="1"/>
          </p:cNvSpPr>
          <p:nvPr>
            <p:ph type="body" idx="3"/>
          </p:nvPr>
        </p:nvSpPr>
        <p:spPr>
          <a:xfrm>
            <a:off x="5412731" y="1853171"/>
            <a:ext cx="4545413" cy="90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 b="1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None/>
              <a:defRPr sz="2205" b="1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 b="1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9pPr>
          </a:lstStyle>
          <a:p>
            <a:endParaRPr/>
          </a:p>
        </p:txBody>
      </p:sp>
      <p:sp>
        <p:nvSpPr>
          <p:cNvPr id="41" name="Google Shape;41;p59"/>
          <p:cNvSpPr txBox="1">
            <a:spLocks noGrp="1"/>
          </p:cNvSpPr>
          <p:nvPr>
            <p:ph type="body" idx="4"/>
          </p:nvPr>
        </p:nvSpPr>
        <p:spPr>
          <a:xfrm>
            <a:off x="5412731" y="2761381"/>
            <a:ext cx="4545413" cy="406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59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59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9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0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0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0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60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61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61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61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62"/>
          <p:cNvSpPr txBox="1"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27"/>
              <a:buFont typeface="Calibri"/>
              <a:buNone/>
              <a:defRPr sz="352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62"/>
          <p:cNvSpPr txBox="1">
            <a:spLocks noGrp="1"/>
          </p:cNvSpPr>
          <p:nvPr>
            <p:ph type="body" idx="1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52564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3527"/>
              <a:buChar char="•"/>
              <a:defRPr sz="3527"/>
            </a:lvl1pPr>
            <a:lvl2pPr marL="914400" lvl="1" indent="-424561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3086"/>
              <a:buChar char="•"/>
              <a:defRPr sz="3086"/>
            </a:lvl2pPr>
            <a:lvl3pPr marL="1371600" lvl="2" indent="-39662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646"/>
              <a:buChar char="•"/>
              <a:defRPr sz="2646"/>
            </a:lvl3pPr>
            <a:lvl4pPr marL="1828800" lvl="3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4pPr>
            <a:lvl5pPr marL="2286000" lvl="4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5pPr>
            <a:lvl6pPr marL="2743200" lvl="5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6pPr>
            <a:lvl7pPr marL="3200400" lvl="6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7pPr>
            <a:lvl8pPr marL="3657600" lvl="7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8pPr>
            <a:lvl9pPr marL="4114800" lvl="8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9pPr>
          </a:lstStyle>
          <a:p>
            <a:endParaRPr/>
          </a:p>
        </p:txBody>
      </p:sp>
      <p:sp>
        <p:nvSpPr>
          <p:cNvPr id="57" name="Google Shape;57;p62"/>
          <p:cNvSpPr txBox="1">
            <a:spLocks noGrp="1"/>
          </p:cNvSpPr>
          <p:nvPr>
            <p:ph type="body" idx="2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543"/>
              <a:buNone/>
              <a:defRPr sz="1543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9pPr>
          </a:lstStyle>
          <a:p>
            <a:endParaRPr/>
          </a:p>
        </p:txBody>
      </p:sp>
      <p:sp>
        <p:nvSpPr>
          <p:cNvPr id="58" name="Google Shape;58;p62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62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62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3"/>
          <p:cNvSpPr txBox="1"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27"/>
              <a:buFont typeface="Calibri"/>
              <a:buNone/>
              <a:defRPr sz="352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3"/>
          <p:cNvSpPr>
            <a:spLocks noGrp="1"/>
          </p:cNvSpPr>
          <p:nvPr>
            <p:ph type="pic" idx="2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63"/>
          <p:cNvSpPr txBox="1">
            <a:spLocks noGrp="1"/>
          </p:cNvSpPr>
          <p:nvPr>
            <p:ph type="body" idx="1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543"/>
              <a:buNone/>
              <a:defRPr sz="1543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9pPr>
          </a:lstStyle>
          <a:p>
            <a:endParaRPr/>
          </a:p>
        </p:txBody>
      </p:sp>
      <p:sp>
        <p:nvSpPr>
          <p:cNvPr id="65" name="Google Shape;65;p63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63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63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4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  <a:defRPr sz="48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4"/>
          <p:cNvSpPr txBox="1"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24561" algn="l" rtl="0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3086"/>
              <a:buFont typeface="Arial"/>
              <a:buChar char="•"/>
              <a:defRPr sz="30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96621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646"/>
              <a:buFont typeface="Arial"/>
              <a:buChar char="•"/>
              <a:defRPr sz="264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68617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Font typeface="Arial"/>
              <a:buChar char="•"/>
              <a:defRPr sz="22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4583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4583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4583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4583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4584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4584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54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54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7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54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7" Type="http://schemas.openxmlformats.org/officeDocument/2006/relationships/image" Target="../media/image41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png"/><Relationship Id="rId4" Type="http://schemas.openxmlformats.org/officeDocument/2006/relationships/image" Target="../media/image38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</a:pPr>
            <a:endParaRPr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</a:pPr>
            <a:endParaRPr/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id="{546E8E13-950D-50C2-4170-270D39902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9"/>
            <a:ext cx="10691813" cy="75586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1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0693282" cy="755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0"/>
          <p:cNvSpPr txBox="1"/>
          <p:nvPr/>
        </p:nvSpPr>
        <p:spPr>
          <a:xfrm>
            <a:off x="511628" y="522514"/>
            <a:ext cx="2830285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725" b="1">
                <a:solidFill>
                  <a:srgbClr val="000000"/>
                </a:solidFill>
                <a:latin typeface="Advent Pro"/>
                <a:ea typeface="Advent Pro"/>
                <a:cs typeface="Advent Pro"/>
                <a:sym typeface="Advent Pro"/>
              </a:rPr>
              <a:t>Soundwave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725">
                <a:solidFill>
                  <a:srgbClr val="000000"/>
                </a:solidFill>
                <a:latin typeface="Advent Pro"/>
                <a:ea typeface="Advent Pro"/>
                <a:cs typeface="Advent Pro"/>
                <a:sym typeface="Advent Pro"/>
              </a:rPr>
              <a:t>/Ακουστικά ερεθίσματα</a:t>
            </a:r>
            <a:endParaRPr sz="1725">
              <a:solidFill>
                <a:srgbClr val="000000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154" name="Google Shape;154;p10"/>
          <p:cNvSpPr/>
          <p:nvPr/>
        </p:nvSpPr>
        <p:spPr>
          <a:xfrm>
            <a:off x="0" y="4138863"/>
            <a:ext cx="609600" cy="385011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10"/>
          <p:cNvSpPr/>
          <p:nvPr/>
        </p:nvSpPr>
        <p:spPr>
          <a:xfrm>
            <a:off x="385011" y="3753852"/>
            <a:ext cx="609600" cy="385011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/>
          <p:nvPr/>
        </p:nvSpPr>
        <p:spPr>
          <a:xfrm>
            <a:off x="1540042" y="4058653"/>
            <a:ext cx="1267326" cy="256673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10"/>
          <p:cNvSpPr/>
          <p:nvPr/>
        </p:nvSpPr>
        <p:spPr>
          <a:xfrm>
            <a:off x="2382253" y="4419601"/>
            <a:ext cx="1034714" cy="272716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10"/>
          <p:cNvSpPr/>
          <p:nvPr/>
        </p:nvSpPr>
        <p:spPr>
          <a:xfrm>
            <a:off x="3128210" y="4748466"/>
            <a:ext cx="986590" cy="489286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10"/>
          <p:cNvSpPr/>
          <p:nvPr/>
        </p:nvSpPr>
        <p:spPr>
          <a:xfrm>
            <a:off x="4219074" y="4668254"/>
            <a:ext cx="866273" cy="449178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10"/>
          <p:cNvSpPr/>
          <p:nvPr/>
        </p:nvSpPr>
        <p:spPr>
          <a:xfrm>
            <a:off x="5895475" y="4555958"/>
            <a:ext cx="866273" cy="272716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10"/>
          <p:cNvSpPr/>
          <p:nvPr/>
        </p:nvSpPr>
        <p:spPr>
          <a:xfrm>
            <a:off x="6589905" y="4876801"/>
            <a:ext cx="933842" cy="449178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10"/>
          <p:cNvSpPr/>
          <p:nvPr/>
        </p:nvSpPr>
        <p:spPr>
          <a:xfrm>
            <a:off x="8157411" y="4768519"/>
            <a:ext cx="1419725" cy="645691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10"/>
          <p:cNvSpPr/>
          <p:nvPr/>
        </p:nvSpPr>
        <p:spPr>
          <a:xfrm>
            <a:off x="9577136" y="4259180"/>
            <a:ext cx="866275" cy="280736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0"/>
          <p:cNvSpPr/>
          <p:nvPr/>
        </p:nvSpPr>
        <p:spPr>
          <a:xfrm>
            <a:off x="9838432" y="4668254"/>
            <a:ext cx="866273" cy="449178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1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691813" cy="7555548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11"/>
          <p:cNvSpPr txBox="1"/>
          <p:nvPr/>
        </p:nvSpPr>
        <p:spPr>
          <a:xfrm>
            <a:off x="511628" y="522514"/>
            <a:ext cx="2830285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725" b="1">
                <a:solidFill>
                  <a:srgbClr val="000000"/>
                </a:solidFill>
                <a:latin typeface="Advent Pro"/>
                <a:ea typeface="Advent Pro"/>
                <a:cs typeface="Advent Pro"/>
                <a:sym typeface="Advent Pro"/>
              </a:rPr>
              <a:t>Soundwave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725">
                <a:solidFill>
                  <a:srgbClr val="000000"/>
                </a:solidFill>
                <a:latin typeface="Advent Pro"/>
                <a:ea typeface="Advent Pro"/>
                <a:cs typeface="Advent Pro"/>
                <a:sym typeface="Advent Pro"/>
              </a:rPr>
              <a:t>/Ακουστικά ερεθίσματα</a:t>
            </a:r>
            <a:endParaRPr sz="1725">
              <a:solidFill>
                <a:srgbClr val="000000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171" name="Google Shape;171;p11"/>
          <p:cNvSpPr txBox="1"/>
          <p:nvPr/>
        </p:nvSpPr>
        <p:spPr>
          <a:xfrm>
            <a:off x="2658794" y="5725886"/>
            <a:ext cx="5366657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Έπειτα από την παρατήρηση των ήχων της περιοχής αντιλαμβανόμαστε πως </a:t>
            </a: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οι εντάσεις διαρκώς εναλλάσσονται. </a:t>
            </a:r>
            <a: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Τη μία στιγμή μπορεί να ακούς το διερχόμενο αυτοκίνητο και την επόμενη το κελάηδισμα των πουλιών ή τις συζητήσεις των ανθρώπων γύρω σου. </a:t>
            </a: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/Ποικιλία ήχων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2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177" name="Google Shape;177;p1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0693282" cy="755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3"/>
          <p:cNvSpPr txBox="1"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</a:pPr>
            <a:endParaRPr/>
          </a:p>
        </p:txBody>
      </p:sp>
      <p:sp>
        <p:nvSpPr>
          <p:cNvPr id="183" name="Google Shape;183;p13"/>
          <p:cNvSpPr txBox="1"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</a:pPr>
            <a:endParaRPr/>
          </a:p>
        </p:txBody>
      </p:sp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3281" cy="755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/>
          <p:nvPr/>
        </p:nvSpPr>
        <p:spPr>
          <a:xfrm>
            <a:off x="236919" y="280045"/>
            <a:ext cx="330880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Κολάζ περιοχής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4"/>
          <p:cNvSpPr txBox="1"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</a:pPr>
            <a:endParaRPr/>
          </a:p>
        </p:txBody>
      </p:sp>
      <p:sp>
        <p:nvSpPr>
          <p:cNvPr id="191" name="Google Shape;191;p14"/>
          <p:cNvSpPr txBox="1"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</a:pPr>
            <a:endParaRPr/>
          </a:p>
        </p:txBody>
      </p:sp>
      <p:pic>
        <p:nvPicPr>
          <p:cNvPr id="192" name="Google Shape;19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0693283" cy="755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14"/>
          <p:cNvSpPr txBox="1"/>
          <p:nvPr/>
        </p:nvSpPr>
        <p:spPr>
          <a:xfrm>
            <a:off x="236919" y="280045"/>
            <a:ext cx="330880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 Σκηνικά ενδιαφέροντος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1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4" y="-96818"/>
            <a:ext cx="10691813" cy="7558637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15"/>
          <p:cNvSpPr txBox="1"/>
          <p:nvPr/>
        </p:nvSpPr>
        <p:spPr>
          <a:xfrm>
            <a:off x="935268" y="6174680"/>
            <a:ext cx="882127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Στο πλαίσιο της έντονης παρουσίας του κινήματος της street art στην πόλη της Αθήνας και συγκεκριμένα στην περιοχή του Ψυρρή,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ερευνάται τρόπος ενίσχυσης και αναβάθμισης αυτού.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Δημιουργία μιας σχέσης αλληλεπίδρασης της τέχνης του δρόμου με τον δημόσιο χώρο, όπου ο άνθρωπος ξεκουράζεται, ψυχαγωγείται, κινείται, ζει.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Εστιάζοντας στην ελευθερία της έκφρασης, </a:t>
            </a: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προτείνεται πλατφόρμα ανοιχτής έκφρασης</a:t>
            </a:r>
            <a: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, δημιουργίας σκηνικών στην πόλη, μέσω της οποίας ο περιπατητής έχει τον πρωταγωνιστικό ρόλο. </a:t>
            </a:r>
            <a:br>
              <a:rPr lang="el-G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6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05" name="Google Shape;205;p1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16"/>
          <p:cNvSpPr/>
          <p:nvPr/>
        </p:nvSpPr>
        <p:spPr>
          <a:xfrm>
            <a:off x="1204856" y="6562165"/>
            <a:ext cx="8401723" cy="5950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6"/>
          <p:cNvSpPr txBox="1"/>
          <p:nvPr/>
        </p:nvSpPr>
        <p:spPr>
          <a:xfrm>
            <a:off x="935268" y="6562165"/>
            <a:ext cx="882127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Ο περιπατητής θα δημιουργεί την ατμόσφαιρα που εκείνος θέλει.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[ Η σύγχρονη πόλη δεν αποτελείται από μία μόνο διάσταση / Ο κάθε χρήστης οφείλει να προβάλλει την προσωπικότητα του στο σκηνικό στο οποίο ζει. ]</a:t>
            </a:r>
            <a:br>
              <a:rPr lang="el-G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7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13" name="Google Shape;21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6919" y="-16992"/>
            <a:ext cx="10721700" cy="7576667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17"/>
          <p:cNvSpPr txBox="1"/>
          <p:nvPr/>
        </p:nvSpPr>
        <p:spPr>
          <a:xfrm>
            <a:off x="236919" y="280045"/>
            <a:ext cx="330880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Προθέσεις 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8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20" name="Google Shape;220;p1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9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26" name="Google Shape;226;p1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</a:pPr>
            <a:endParaRPr/>
          </a:p>
        </p:txBody>
      </p:sp>
      <p:sp>
        <p:nvSpPr>
          <p:cNvPr id="92" name="Google Shape;92;p2"/>
          <p:cNvSpPr txBox="1"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</a:pPr>
            <a:endParaRPr/>
          </a:p>
        </p:txBody>
      </p:sp>
      <p:pic>
        <p:nvPicPr>
          <p:cNvPr id="93" name="Google Shape;9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39"/>
            <a:ext cx="10691813" cy="7558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0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sp>
        <p:nvSpPr>
          <p:cNvPr id="232" name="Google Shape;232;p20"/>
          <p:cNvSpPr txBox="1"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51986" lvl="0" indent="-5602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86"/>
              <a:buNone/>
            </a:pPr>
            <a:endParaRPr/>
          </a:p>
        </p:txBody>
      </p:sp>
      <p:sp>
        <p:nvSpPr>
          <p:cNvPr id="233" name="Google Shape;233;p20"/>
          <p:cNvSpPr/>
          <p:nvPr/>
        </p:nvSpPr>
        <p:spPr>
          <a:xfrm>
            <a:off x="3450194" y="3410505"/>
            <a:ext cx="3791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Μηχανική όραση – αποδόμηση χώρου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1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39" name="Google Shape;239;p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000752" y="402484"/>
            <a:ext cx="6271879" cy="6185964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1"/>
          <p:cNvSpPr txBox="1"/>
          <p:nvPr/>
        </p:nvSpPr>
        <p:spPr>
          <a:xfrm>
            <a:off x="1085766" y="6834025"/>
            <a:ext cx="852027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[ </a:t>
            </a: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Μέσω της μηχανικής όρασης</a:t>
            </a:r>
            <a: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, η κάμερα αναγνωρίζει στον χώρο </a:t>
            </a: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σχήματα γεωμετρίες και υλικότητες</a:t>
            </a:r>
            <a: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 και στις τρεις διαστάσεις,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αποδομεί τον χώρο προκειμένου να αναδιαταχθεί και επανασχεδιαστεί ]</a:t>
            </a:r>
            <a:b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</a:br>
            <a:endParaRPr sz="12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2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46" name="Google Shape;246;p2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206046" y="584134"/>
            <a:ext cx="6279720" cy="6193698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2"/>
          <p:cNvSpPr txBox="1"/>
          <p:nvPr/>
        </p:nvSpPr>
        <p:spPr>
          <a:xfrm>
            <a:off x="1387463" y="6926357"/>
            <a:ext cx="796787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[ πεδίο σχεδιασμού</a:t>
            </a:r>
            <a:br>
              <a:rPr lang="el-G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l-G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 χωρικές δομές ]</a:t>
            </a:r>
            <a:endParaRPr sz="12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3"/>
          <p:cNvSpPr txBox="1"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</a:pPr>
            <a:endParaRPr/>
          </a:p>
        </p:txBody>
      </p:sp>
      <p:sp>
        <p:nvSpPr>
          <p:cNvPr id="253" name="Google Shape;253;p23"/>
          <p:cNvSpPr txBox="1"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</a:pPr>
            <a:endParaRPr/>
          </a:p>
        </p:txBody>
      </p:sp>
      <p:pic>
        <p:nvPicPr>
          <p:cNvPr id="254" name="Google Shape;254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0946" y="1237197"/>
            <a:ext cx="3616036" cy="4819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80570" y="1237197"/>
            <a:ext cx="6420297" cy="4815223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3"/>
          <p:cNvSpPr txBox="1"/>
          <p:nvPr/>
        </p:nvSpPr>
        <p:spPr>
          <a:xfrm>
            <a:off x="1387463" y="6540649"/>
            <a:ext cx="796787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[ στοιχεία του χώρου / υφές και υλικά ]</a:t>
            </a:r>
            <a:br>
              <a:rPr lang="el-G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l-G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4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62" name="Google Shape;262;p2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14495" y="1275195"/>
            <a:ext cx="3578894" cy="4795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82867" y="1275195"/>
            <a:ext cx="6394451" cy="4795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24"/>
          <p:cNvSpPr txBox="1"/>
          <p:nvPr/>
        </p:nvSpPr>
        <p:spPr>
          <a:xfrm>
            <a:off x="1387463" y="6540649"/>
            <a:ext cx="796787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[ αντικείμενα / μικρή κλίμακα ]</a:t>
            </a:r>
            <a:br>
              <a:rPr lang="el-G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l-G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691813" cy="7558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6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75" name="Google Shape;275;p2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7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81" name="Google Shape;281;p2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8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87" name="Google Shape;287;p2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0693282" cy="755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9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93" name="Google Shape;293;p2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0693282" cy="755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</a:pPr>
            <a:endParaRPr/>
          </a:p>
        </p:txBody>
      </p:sp>
      <p:sp>
        <p:nvSpPr>
          <p:cNvPr id="99" name="Google Shape;99;p3"/>
          <p:cNvSpPr txBox="1"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</a:pPr>
            <a:endParaRPr/>
          </a:p>
        </p:txBody>
      </p:sp>
      <p:pic>
        <p:nvPicPr>
          <p:cNvPr id="100" name="Google Shape;10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0691813" cy="7558636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3"/>
          <p:cNvSpPr/>
          <p:nvPr/>
        </p:nvSpPr>
        <p:spPr>
          <a:xfrm>
            <a:off x="2076226" y="6540649"/>
            <a:ext cx="6755802" cy="87137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3"/>
          <p:cNvSpPr txBox="1"/>
          <p:nvPr/>
        </p:nvSpPr>
        <p:spPr>
          <a:xfrm>
            <a:off x="1387463" y="6540649"/>
            <a:ext cx="7967874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1" i="0" u="none" strike="noStrike" cap="none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[ Ψυρρή : Μία από τις παλαιότερες συνοικίες στο ιστορικό κέντρο της Αθήνας,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1" i="0" u="none" strike="noStrike" cap="none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στην οποία κυριαρχεί ένα σύγχρονο urban στοιχείο της τέχνης του δρόμου ]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0" i="0" u="none" strike="noStrike" cap="none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Έντονες αντιθέσεις μεταξύ δύο επιπέδων</a:t>
            </a:r>
            <a:r>
              <a:rPr lang="el-GR" sz="1200" b="1" i="0" u="none" strike="noStrike" cap="none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, παλιού και νέου, </a:t>
            </a:r>
            <a:r>
              <a:rPr lang="el-GR" sz="1200" b="0" i="0" u="none" strike="noStrike" cap="none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σε έναν πυκνοδομημένο και </a:t>
            </a:r>
            <a:r>
              <a:rPr lang="el-GR" sz="1200" b="1" i="0" u="none" strike="noStrike" cap="none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οργανικό αστικό ιστό</a:t>
            </a:r>
            <a:r>
              <a:rPr lang="el-GR" sz="1200" b="0" i="0" u="none" strike="noStrike" cap="none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0" i="0" u="none" strike="noStrike" cap="none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Πολυπλοκότητα στις όψεις των κτιρίων, χρώμα στις επιφάνειες, στοές.</a:t>
            </a:r>
            <a:br>
              <a:rPr lang="el-G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l-G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0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299" name="Google Shape;299;p3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1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05" name="Google Shape;305;p3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2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11" name="Google Shape;311;p3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3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17" name="Google Shape;317;p3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4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23" name="Google Shape;323;p3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691813" cy="7555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5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29" name="Google Shape;329;p3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470" y="0"/>
            <a:ext cx="10693283" cy="7559675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6"/>
          <p:cNvSpPr/>
          <p:nvPr/>
        </p:nvSpPr>
        <p:spPr>
          <a:xfrm>
            <a:off x="5776135" y="1111527"/>
            <a:ext cx="4437807" cy="311672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6" name="Google Shape;336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79802" y="313449"/>
            <a:ext cx="2724125" cy="2570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415253" y="1598888"/>
            <a:ext cx="487363" cy="487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273846" y="2884328"/>
            <a:ext cx="2936036" cy="2225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414404" y="3740887"/>
            <a:ext cx="487363" cy="487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3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91468" y="4283941"/>
            <a:ext cx="1347117" cy="74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7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46" name="Google Shape;346;p3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8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52" name="Google Shape;352;p3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691813" cy="7564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9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58" name="Google Shape;358;p3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108" name="Google Shape;108;p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361969" y="402484"/>
            <a:ext cx="7967874" cy="5630631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4"/>
          <p:cNvSpPr txBox="1"/>
          <p:nvPr/>
        </p:nvSpPr>
        <p:spPr>
          <a:xfrm>
            <a:off x="1361969" y="6207162"/>
            <a:ext cx="7967874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1" i="0" u="none" strike="noStrike" cap="none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Το κίνημα της street art αποτελεί πλέον αναπόσπαστο στοιχείο της πόλης αναβαθμίζοντας τον δημόσιο χώρο και γενικότερα το αστικό τοπίο.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0" i="0" u="none" strike="noStrike" cap="none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Το νόημα του δημοσίου χώρου είναι διαπραγματεύσιμο. Ο δημόσιος χώρος πλάθεται από αυτούς που τον κατοικούν. Πρόκειται για μια πρόθεση δήλωσης ή αλλιώς ένα αίτημα συμπερίληψης.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1" i="0" u="none" strike="noStrike" cap="none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Ο κάτοικος είναι συνδημιουργός. Δεν ‘κατοικεί’ απλά στον αστικό χώρο αλλά τον διαμορφώνει.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l-G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l-G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0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64" name="Google Shape;364;p4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40"/>
          <p:cNvSpPr/>
          <p:nvPr/>
        </p:nvSpPr>
        <p:spPr>
          <a:xfrm>
            <a:off x="8179267" y="0"/>
            <a:ext cx="2512546" cy="8305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25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1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71" name="Google Shape;371;p4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42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77" name="Google Shape;377;p4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0693282" cy="755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3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83" name="Google Shape;383;p4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0693282" cy="755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4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89" name="Google Shape;389;p4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45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395" name="Google Shape;395;p4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0693282" cy="755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6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401" name="Google Shape;401;p4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0693282" cy="755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7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407" name="Google Shape;407;p4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48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413" name="Google Shape;413;p4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9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419" name="Google Shape;419;p4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17" y="0"/>
            <a:ext cx="10693282" cy="755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"/>
          <p:cNvSpPr txBox="1"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</a:pPr>
            <a:endParaRPr/>
          </a:p>
        </p:txBody>
      </p:sp>
      <p:sp>
        <p:nvSpPr>
          <p:cNvPr id="115" name="Google Shape;115;p5"/>
          <p:cNvSpPr txBox="1"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</a:pPr>
            <a:endParaRPr/>
          </a:p>
        </p:txBody>
      </p:sp>
      <p:pic>
        <p:nvPicPr>
          <p:cNvPr id="116" name="Google Shape;116;p5"/>
          <p:cNvPicPr preferRelativeResize="0"/>
          <p:nvPr/>
        </p:nvPicPr>
        <p:blipFill rotWithShape="1">
          <a:blip r:embed="rId3">
            <a:alphaModFix/>
          </a:blip>
          <a:srcRect l="2352" r="2015"/>
          <a:stretch/>
        </p:blipFill>
        <p:spPr>
          <a:xfrm>
            <a:off x="-1" y="105103"/>
            <a:ext cx="10691813" cy="7903893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5"/>
          <p:cNvSpPr txBox="1"/>
          <p:nvPr/>
        </p:nvSpPr>
        <p:spPr>
          <a:xfrm>
            <a:off x="192852" y="110767"/>
            <a:ext cx="330880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Κολάζ όψεων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/δομές</a:t>
            </a:r>
            <a:endParaRPr sz="16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50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sp>
        <p:nvSpPr>
          <p:cNvPr id="425" name="Google Shape;425;p50"/>
          <p:cNvSpPr txBox="1"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51986" lvl="0" indent="-5602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86"/>
              <a:buNone/>
            </a:pPr>
            <a:endParaRPr/>
          </a:p>
        </p:txBody>
      </p:sp>
      <p:sp>
        <p:nvSpPr>
          <p:cNvPr id="426" name="Google Shape;426;p50"/>
          <p:cNvSpPr/>
          <p:nvPr/>
        </p:nvSpPr>
        <p:spPr>
          <a:xfrm>
            <a:off x="4050519" y="3410505"/>
            <a:ext cx="259077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Προσομοίωση Εφαρμογής</a:t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1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432" name="Google Shape;432;p5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486759" y="-389499"/>
            <a:ext cx="5718294" cy="80881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2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438" name="Google Shape;438;p5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9360" y="21718"/>
            <a:ext cx="10633089" cy="7516238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52"/>
          <p:cNvSpPr/>
          <p:nvPr/>
        </p:nvSpPr>
        <p:spPr>
          <a:xfrm>
            <a:off x="4321424" y="7003302"/>
            <a:ext cx="204895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Δημιουργία ενός σκηνικού</a:t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53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445" name="Google Shape;445;p5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685833" y="34716"/>
            <a:ext cx="5320145" cy="7524959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53"/>
          <p:cNvSpPr/>
          <p:nvPr/>
        </p:nvSpPr>
        <p:spPr>
          <a:xfrm>
            <a:off x="3837318" y="7003302"/>
            <a:ext cx="301717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Εξερεύνηση σκηνικών άλλων χρηστών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"/>
          <p:cNvSpPr txBox="1"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</a:pPr>
            <a:endParaRPr/>
          </a:p>
        </p:txBody>
      </p:sp>
      <p:sp>
        <p:nvSpPr>
          <p:cNvPr id="123" name="Google Shape;123;p6"/>
          <p:cNvSpPr txBox="1"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</a:pPr>
            <a:endParaRPr/>
          </a:p>
        </p:txBody>
      </p:sp>
      <p:pic>
        <p:nvPicPr>
          <p:cNvPr id="124" name="Google Shape;124;p6"/>
          <p:cNvPicPr preferRelativeResize="0"/>
          <p:nvPr/>
        </p:nvPicPr>
        <p:blipFill rotWithShape="1">
          <a:blip r:embed="rId3">
            <a:alphaModFix/>
          </a:blip>
          <a:srcRect t="34462"/>
          <a:stretch/>
        </p:blipFill>
        <p:spPr>
          <a:xfrm>
            <a:off x="-1470" y="942812"/>
            <a:ext cx="10693281" cy="495443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6"/>
          <p:cNvSpPr txBox="1"/>
          <p:nvPr/>
        </p:nvSpPr>
        <p:spPr>
          <a:xfrm>
            <a:off x="2479148" y="5897247"/>
            <a:ext cx="57321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Κενά/ περάσματα/ στοές/ βιτρίνες/ μεταλλικά στοιχεία στις όψεις </a:t>
            </a:r>
            <a:endParaRPr sz="1200" b="1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Οι μορφολογικές ιδιότητες της πόλης επηρεάζουν τις ατμοσφαιρικές ποιότητες του χώρου/ Προδιαθέτουν για πιθανές χρήσεις του χώρου και στάσεις του σώματος.</a:t>
            </a:r>
            <a:endParaRPr sz="12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7"/>
          <p:cNvSpPr txBox="1">
            <a:spLocks noGrp="1"/>
          </p:cNvSpPr>
          <p:nvPr>
            <p:ph type="subTitle" idx="1"/>
          </p:nvPr>
        </p:nvSpPr>
        <p:spPr>
          <a:xfrm>
            <a:off x="6409791" y="3147295"/>
            <a:ext cx="3808603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l-GR" sz="1200">
                <a:latin typeface="Advent Pro"/>
                <a:ea typeface="Advent Pro"/>
                <a:cs typeface="Advent Pro"/>
                <a:sym typeface="Advent Pro"/>
              </a:rPr>
              <a:t>Τα υλικά και οι υφές προσδιορίζονται κυρίως από χρώμα, ενώ σε πολλές περιπτώσεις </a:t>
            </a:r>
            <a:r>
              <a:rPr lang="el-GR" sz="1200" b="1">
                <a:latin typeface="Advent Pro"/>
                <a:ea typeface="Advent Pro"/>
                <a:cs typeface="Advent Pro"/>
                <a:sym typeface="Advent Pro"/>
              </a:rPr>
              <a:t>το νέο διαπλέκεται με το παλιό. </a:t>
            </a:r>
            <a:endParaRPr/>
          </a:p>
          <a:p>
            <a:pPr marL="0" lvl="0" indent="0" algn="just" rtl="0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l-GR" sz="1200">
                <a:latin typeface="Advent Pro"/>
                <a:ea typeface="Advent Pro"/>
                <a:cs typeface="Advent Pro"/>
                <a:sym typeface="Advent Pro"/>
              </a:rPr>
              <a:t>Παλιές και νέες υφές διαπλέκονται δημιουργώντας </a:t>
            </a:r>
            <a:r>
              <a:rPr lang="el-GR" sz="1200" b="1">
                <a:latin typeface="Advent Pro"/>
                <a:ea typeface="Advent Pro"/>
                <a:cs typeface="Advent Pro"/>
                <a:sym typeface="Advent Pro"/>
              </a:rPr>
              <a:t>νέα layer στην πόλη.  </a:t>
            </a:r>
            <a:endParaRPr/>
          </a:p>
          <a:p>
            <a:pPr marL="0" lvl="0" indent="0" algn="just" rtl="0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l-GR" sz="1200" b="1">
                <a:latin typeface="Advent Pro"/>
                <a:ea typeface="Advent Pro"/>
                <a:cs typeface="Advent Pro"/>
                <a:sym typeface="Advent Pro"/>
              </a:rPr>
              <a:t>Η πόλη μεταβάλλεται, αλλάζει. </a:t>
            </a:r>
            <a:endParaRPr sz="1200" b="1">
              <a:latin typeface="Advent Pro"/>
              <a:ea typeface="Advent Pro"/>
              <a:cs typeface="Advent Pro"/>
              <a:sym typeface="Advent Pro"/>
            </a:endParaRPr>
          </a:p>
        </p:txBody>
      </p:sp>
      <p:pic>
        <p:nvPicPr>
          <p:cNvPr id="131" name="Google Shape;131;p7"/>
          <p:cNvPicPr preferRelativeResize="0"/>
          <p:nvPr/>
        </p:nvPicPr>
        <p:blipFill rotWithShape="1">
          <a:blip r:embed="rId3">
            <a:alphaModFix/>
          </a:blip>
          <a:srcRect l="25261" r="25864"/>
          <a:stretch/>
        </p:blipFill>
        <p:spPr>
          <a:xfrm>
            <a:off x="756608" y="0"/>
            <a:ext cx="5226341" cy="755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7"/>
          <p:cNvSpPr txBox="1"/>
          <p:nvPr/>
        </p:nvSpPr>
        <p:spPr>
          <a:xfrm>
            <a:off x="329766" y="272144"/>
            <a:ext cx="1303091" cy="357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725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Υλικά/Υφές</a:t>
            </a:r>
            <a:endParaRPr sz="1725" b="1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"/>
          <p:cNvSpPr txBox="1"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</a:pPr>
            <a:endParaRPr/>
          </a:p>
        </p:txBody>
      </p:sp>
      <p:sp>
        <p:nvSpPr>
          <p:cNvPr id="138" name="Google Shape;138;p8"/>
          <p:cNvSpPr txBox="1"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</a:pPr>
            <a:endParaRPr/>
          </a:p>
        </p:txBody>
      </p:sp>
      <p:pic>
        <p:nvPicPr>
          <p:cNvPr id="139" name="Google Shape;139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7" y="0"/>
            <a:ext cx="10693283" cy="755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8"/>
          <p:cNvSpPr txBox="1"/>
          <p:nvPr/>
        </p:nvSpPr>
        <p:spPr>
          <a:xfrm>
            <a:off x="204263" y="182074"/>
            <a:ext cx="3308808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500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Mental map περιοχής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5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/οπτικοποίηση ερεθισμάτων 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5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κατα την περιήγηση</a:t>
            </a:r>
            <a:endParaRPr sz="15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9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</a:pPr>
            <a:endParaRPr/>
          </a:p>
        </p:txBody>
      </p:sp>
      <p:pic>
        <p:nvPicPr>
          <p:cNvPr id="146" name="Google Shape;146;p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-1"/>
            <a:ext cx="10691813" cy="7558637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511628" y="522514"/>
            <a:ext cx="2830285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725" b="1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Soundwave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725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/Ακουστικά ερεθίσματα</a:t>
            </a:r>
            <a:endParaRPr sz="1725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464</Words>
  <Application>Microsoft Macintosh PowerPoint</Application>
  <PresentationFormat>Προσαρμογή</PresentationFormat>
  <Paragraphs>44</Paragraphs>
  <Slides>53</Slides>
  <Notes>53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53</vt:i4>
      </vt:variant>
    </vt:vector>
  </HeadingPairs>
  <TitlesOfParts>
    <vt:vector size="57" baseType="lpstr">
      <vt:lpstr>Calibri</vt:lpstr>
      <vt:lpstr>Advent Pro</vt:lpstr>
      <vt:lpstr>Arial</vt:lpstr>
      <vt:lpstr>Office Theme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Anastasia ...</dc:creator>
  <cp:lastModifiedBy>Σπυριδούλα Κουσοροπλή</cp:lastModifiedBy>
  <cp:revision>1</cp:revision>
  <dcterms:created xsi:type="dcterms:W3CDTF">2022-05-12T17:40:15Z</dcterms:created>
  <dcterms:modified xsi:type="dcterms:W3CDTF">2022-07-11T11:36:58Z</dcterms:modified>
</cp:coreProperties>
</file>