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56" r:id="rId2"/>
    <p:sldId id="257" r:id="rId3"/>
    <p:sldId id="258" r:id="rId4"/>
    <p:sldId id="259" r:id="rId5"/>
    <p:sldId id="303" r:id="rId6"/>
    <p:sldId id="295" r:id="rId7"/>
    <p:sldId id="297" r:id="rId8"/>
    <p:sldId id="262" r:id="rId9"/>
    <p:sldId id="263" r:id="rId10"/>
    <p:sldId id="264" r:id="rId11"/>
    <p:sldId id="265" r:id="rId12"/>
    <p:sldId id="301" r:id="rId13"/>
    <p:sldId id="298" r:id="rId14"/>
    <p:sldId id="300" r:id="rId15"/>
    <p:sldId id="299" r:id="rId16"/>
    <p:sldId id="302" r:id="rId17"/>
    <p:sldId id="266" r:id="rId18"/>
    <p:sldId id="267" r:id="rId19"/>
    <p:sldId id="268" r:id="rId20"/>
    <p:sldId id="269" r:id="rId21"/>
    <p:sldId id="270" r:id="rId22"/>
    <p:sldId id="271" r:id="rId23"/>
    <p:sldId id="273" r:id="rId24"/>
    <p:sldId id="277" r:id="rId25"/>
    <p:sldId id="278" r:id="rId26"/>
    <p:sldId id="280" r:id="rId27"/>
    <p:sldId id="283" r:id="rId28"/>
    <p:sldId id="284" r:id="rId29"/>
    <p:sldId id="289" r:id="rId30"/>
    <p:sldId id="287" r:id="rId31"/>
    <p:sldId id="288" r:id="rId32"/>
    <p:sldId id="290" r:id="rId33"/>
    <p:sldId id="291" r:id="rId34"/>
    <p:sldId id="292" r:id="rId35"/>
    <p:sldId id="293" r:id="rId36"/>
    <p:sldId id="294" r:id="rId37"/>
    <p:sldId id="296"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31" autoAdjust="0"/>
    <p:restoredTop sz="94660"/>
  </p:normalViewPr>
  <p:slideViewPr>
    <p:cSldViewPr snapToGrid="0">
      <p:cViewPr>
        <p:scale>
          <a:sx n="80" d="100"/>
          <a:sy n="80" d="100"/>
        </p:scale>
        <p:origin x="744" y="202"/>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D031BC45-74CE-44BF-AE8A-494EB695F5B8}" type="datetimeFigureOut">
              <a:rPr lang="el-GR" smtClean="0"/>
              <a:pPr/>
              <a:t>27/3/2018</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FBF474B-91B0-4B28-82AF-EEE826D6EFA8}" type="slidenum">
              <a:rPr lang="el-GR" smtClean="0"/>
              <a:pPr/>
              <a:t>‹#›</a:t>
            </a:fld>
            <a:endParaRPr lang="el-G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98611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Πανοραμική 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a:t>Κάντε κλικ στο εικονίδιο για να προσθέσετε εικόνα</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a:t>Επεξεργασία στυλ υποδείγματος κειμένου</a:t>
            </a:r>
          </a:p>
        </p:txBody>
      </p:sp>
      <p:sp>
        <p:nvSpPr>
          <p:cNvPr id="3" name="Date Placeholder 2"/>
          <p:cNvSpPr>
            <a:spLocks noGrp="1"/>
          </p:cNvSpPr>
          <p:nvPr>
            <p:ph type="dt" sz="half" idx="10"/>
          </p:nvPr>
        </p:nvSpPr>
        <p:spPr/>
        <p:txBody>
          <a:bodyPr/>
          <a:lstStyle/>
          <a:p>
            <a:fld id="{D031BC45-74CE-44BF-AE8A-494EB695F5B8}" type="datetimeFigureOut">
              <a:rPr lang="el-GR" smtClean="0"/>
              <a:pPr/>
              <a:t>27/3/2018</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148922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Τίτλος και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Επεξεργασία στυλ υποδείγματος κειμένου</a:t>
            </a:r>
          </a:p>
        </p:txBody>
      </p:sp>
      <p:sp>
        <p:nvSpPr>
          <p:cNvPr id="4" name="Date Placeholder 3"/>
          <p:cNvSpPr>
            <a:spLocks noGrp="1"/>
          </p:cNvSpPr>
          <p:nvPr>
            <p:ph type="dt" sz="half" idx="10"/>
          </p:nvPr>
        </p:nvSpPr>
        <p:spPr/>
        <p:txBody>
          <a:bodyPr/>
          <a:lstStyle/>
          <a:p>
            <a:fld id="{D031BC45-74CE-44BF-AE8A-494EB695F5B8}" type="datetimeFigureOut">
              <a:rPr lang="el-GR" smtClean="0"/>
              <a:pPr/>
              <a:t>27/3/2018</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6042218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Εισαγωγικά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l-GR"/>
              <a:t>Κάντε κλικ για να επεξεργαστείτε τον τίτλο υποδείγματος</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a:t>Επεξεργασία στυλ υποδείγματος κειμένου</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Επεξεργασία στυλ υποδείγματος κειμένου</a:t>
            </a:r>
          </a:p>
        </p:txBody>
      </p:sp>
      <p:sp>
        <p:nvSpPr>
          <p:cNvPr id="4" name="Date Placeholder 3"/>
          <p:cNvSpPr>
            <a:spLocks noGrp="1"/>
          </p:cNvSpPr>
          <p:nvPr>
            <p:ph type="dt" sz="half" idx="10"/>
          </p:nvPr>
        </p:nvSpPr>
        <p:spPr/>
        <p:txBody>
          <a:bodyPr/>
          <a:lstStyle/>
          <a:p>
            <a:fld id="{D031BC45-74CE-44BF-AE8A-494EB695F5B8}" type="datetimeFigureOut">
              <a:rPr lang="el-GR" smtClean="0"/>
              <a:pPr/>
              <a:t>27/3/2018</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FBF474B-91B0-4B28-82AF-EEE826D6EFA8}" type="slidenum">
              <a:rPr lang="el-GR" smtClean="0"/>
              <a:pPr/>
              <a:t>‹#›</a:t>
            </a:fld>
            <a:endParaRPr lang="el-G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471784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Κάρτα ονόματος">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Επεξεργασία στυλ υποδείγματος κειμένου</a:t>
            </a:r>
          </a:p>
        </p:txBody>
      </p:sp>
      <p:sp>
        <p:nvSpPr>
          <p:cNvPr id="4" name="Date Placeholder 3"/>
          <p:cNvSpPr>
            <a:spLocks noGrp="1"/>
          </p:cNvSpPr>
          <p:nvPr>
            <p:ph type="dt" sz="half" idx="10"/>
          </p:nvPr>
        </p:nvSpPr>
        <p:spPr/>
        <p:txBody>
          <a:bodyPr/>
          <a:lstStyle/>
          <a:p>
            <a:fld id="{D031BC45-74CE-44BF-AE8A-494EB695F5B8}" type="datetimeFigureOut">
              <a:rPr lang="el-GR" smtClean="0"/>
              <a:pPr/>
              <a:t>27/3/2018</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6178268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Κάρτα ονόματος με φράση">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l-GR"/>
              <a:t>Κάντε κλικ για να επεξεργαστείτε τον τίτλο υποδείγματος</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l-GR"/>
              <a:t>Επεξεργασία στυλ υποδείγματος κειμένου</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Επεξεργασία στυλ υποδείγματος κειμένου</a:t>
            </a:r>
          </a:p>
        </p:txBody>
      </p:sp>
      <p:sp>
        <p:nvSpPr>
          <p:cNvPr id="4" name="Date Placeholder 3"/>
          <p:cNvSpPr>
            <a:spLocks noGrp="1"/>
          </p:cNvSpPr>
          <p:nvPr>
            <p:ph type="dt" sz="half" idx="10"/>
          </p:nvPr>
        </p:nvSpPr>
        <p:spPr/>
        <p:txBody>
          <a:bodyPr/>
          <a:lstStyle/>
          <a:p>
            <a:fld id="{D031BC45-74CE-44BF-AE8A-494EB695F5B8}" type="datetimeFigureOut">
              <a:rPr lang="el-GR" smtClean="0"/>
              <a:pPr/>
              <a:t>27/3/2018</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FBF474B-91B0-4B28-82AF-EEE826D6EFA8}" type="slidenum">
              <a:rPr lang="el-GR" smtClean="0"/>
              <a:pPr/>
              <a:t>‹#›</a:t>
            </a:fld>
            <a:endParaRPr lang="el-G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08143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True ή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l-GR"/>
              <a:t>Κάντε κλικ για να επεξεργαστείτε τον τίτλο υποδείγματος</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l-GR"/>
              <a:t>Επεξεργασία στυλ υποδείγματος κειμένου</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Επεξεργασία στυλ υποδείγματος κειμένου</a:t>
            </a:r>
          </a:p>
        </p:txBody>
      </p:sp>
      <p:sp>
        <p:nvSpPr>
          <p:cNvPr id="4" name="Date Placeholder 3"/>
          <p:cNvSpPr>
            <a:spLocks noGrp="1"/>
          </p:cNvSpPr>
          <p:nvPr>
            <p:ph type="dt" sz="half" idx="10"/>
          </p:nvPr>
        </p:nvSpPr>
        <p:spPr/>
        <p:txBody>
          <a:bodyPr/>
          <a:lstStyle/>
          <a:p>
            <a:fld id="{D031BC45-74CE-44BF-AE8A-494EB695F5B8}" type="datetimeFigureOut">
              <a:rPr lang="el-GR" smtClean="0"/>
              <a:pPr/>
              <a:t>27/3/2018</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23533906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p:txBody>
          <a:bodyPr vert="eaVert" anchor="t"/>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D031BC45-74CE-44BF-AE8A-494EB695F5B8}" type="datetimeFigureOut">
              <a:rPr lang="el-GR" smtClean="0"/>
              <a:pPr/>
              <a:t>27/3/2018</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25672900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D031BC45-74CE-44BF-AE8A-494EB695F5B8}" type="datetimeFigureOut">
              <a:rPr lang="el-GR" smtClean="0"/>
              <a:pPr/>
              <a:t>27/3/2018</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3065172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p:txBody>
          <a:bodyPr anchor="ct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D031BC45-74CE-44BF-AE8A-494EB695F5B8}" type="datetimeFigureOut">
              <a:rPr lang="el-GR" smtClean="0"/>
              <a:pPr/>
              <a:t>27/3/2018</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43818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Επεξεργασία στυλ υποδείγματος κειμένου</a:t>
            </a:r>
          </a:p>
        </p:txBody>
      </p:sp>
      <p:sp>
        <p:nvSpPr>
          <p:cNvPr id="4" name="Date Placeholder 3"/>
          <p:cNvSpPr>
            <a:spLocks noGrp="1"/>
          </p:cNvSpPr>
          <p:nvPr>
            <p:ph type="dt" sz="half" idx="10"/>
          </p:nvPr>
        </p:nvSpPr>
        <p:spPr/>
        <p:txBody>
          <a:bodyPr/>
          <a:lstStyle/>
          <a:p>
            <a:fld id="{D031BC45-74CE-44BF-AE8A-494EB695F5B8}" type="datetimeFigureOut">
              <a:rPr lang="el-GR" smtClean="0"/>
              <a:pPr/>
              <a:t>27/3/2018</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293869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D031BC45-74CE-44BF-AE8A-494EB695F5B8}" type="datetimeFigureOut">
              <a:rPr lang="el-GR" smtClean="0"/>
              <a:pPr/>
              <a:t>27/3/2018</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2121607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Επεξεργασία στυλ υποδείγματος κειμένου</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Επεξεργασία στυλ υποδείγματος κειμένου</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D031BC45-74CE-44BF-AE8A-494EB695F5B8}" type="datetimeFigureOut">
              <a:rPr lang="el-GR" smtClean="0"/>
              <a:pPr/>
              <a:t>27/3/2018</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1119772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Date Placeholder 2"/>
          <p:cNvSpPr>
            <a:spLocks noGrp="1"/>
          </p:cNvSpPr>
          <p:nvPr>
            <p:ph type="dt" sz="half" idx="10"/>
          </p:nvPr>
        </p:nvSpPr>
        <p:spPr/>
        <p:txBody>
          <a:bodyPr/>
          <a:lstStyle/>
          <a:p>
            <a:fld id="{D031BC45-74CE-44BF-AE8A-494EB695F5B8}" type="datetimeFigureOut">
              <a:rPr lang="el-GR" smtClean="0"/>
              <a:pPr/>
              <a:t>27/3/2018</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4287327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ό">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31BC45-74CE-44BF-AE8A-494EB695F5B8}" type="datetimeFigureOut">
              <a:rPr lang="el-GR" smtClean="0"/>
              <a:pPr/>
              <a:t>27/3/2018</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2089591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Επεξεργασία στυλ υποδείγματος κειμένου</a:t>
            </a:r>
          </a:p>
        </p:txBody>
      </p:sp>
      <p:sp>
        <p:nvSpPr>
          <p:cNvPr id="5" name="Date Placeholder 4"/>
          <p:cNvSpPr>
            <a:spLocks noGrp="1"/>
          </p:cNvSpPr>
          <p:nvPr>
            <p:ph type="dt" sz="half" idx="10"/>
          </p:nvPr>
        </p:nvSpPr>
        <p:spPr/>
        <p:txBody>
          <a:bodyPr/>
          <a:lstStyle/>
          <a:p>
            <a:fld id="{D031BC45-74CE-44BF-AE8A-494EB695F5B8}" type="datetimeFigureOut">
              <a:rPr lang="el-GR" smtClean="0"/>
              <a:pPr/>
              <a:t>27/3/2018</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1899903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l-GR"/>
              <a:t>Κάντε κλικ για να επεξεργαστείτε τον τίτλο υποδείγματος</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Επεξεργασία στυλ υποδείγματος κειμένου</a:t>
            </a:r>
          </a:p>
        </p:txBody>
      </p:sp>
      <p:sp>
        <p:nvSpPr>
          <p:cNvPr id="5" name="Date Placeholder 4"/>
          <p:cNvSpPr>
            <a:spLocks noGrp="1"/>
          </p:cNvSpPr>
          <p:nvPr>
            <p:ph type="dt" sz="half" idx="10"/>
          </p:nvPr>
        </p:nvSpPr>
        <p:spPr/>
        <p:txBody>
          <a:bodyPr/>
          <a:lstStyle/>
          <a:p>
            <a:fld id="{D031BC45-74CE-44BF-AE8A-494EB695F5B8}" type="datetimeFigureOut">
              <a:rPr lang="el-GR" smtClean="0"/>
              <a:pPr/>
              <a:t>27/3/2018</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1FBF474B-91B0-4B28-82AF-EEE826D6EFA8}" type="slidenum">
              <a:rPr lang="el-GR" smtClean="0"/>
              <a:pPr/>
              <a:t>‹#›</a:t>
            </a:fld>
            <a:endParaRPr lang="el-GR"/>
          </a:p>
        </p:txBody>
      </p:sp>
    </p:spTree>
    <p:extLst>
      <p:ext uri="{BB962C8B-B14F-4D97-AF65-F5344CB8AC3E}">
        <p14:creationId xmlns:p14="http://schemas.microsoft.com/office/powerpoint/2010/main" val="1023299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D031BC45-74CE-44BF-AE8A-494EB695F5B8}" type="datetimeFigureOut">
              <a:rPr lang="el-GR" smtClean="0"/>
              <a:pPr/>
              <a:t>27/3/2018</a:t>
            </a:fld>
            <a:endParaRPr lang="el-G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l-G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1FBF474B-91B0-4B28-82AF-EEE826D6EFA8}" type="slidenum">
              <a:rPr lang="el-GR" smtClean="0"/>
              <a:pPr/>
              <a:t>‹#›</a:t>
            </a:fld>
            <a:endParaRPr lang="el-GR"/>
          </a:p>
        </p:txBody>
      </p:sp>
    </p:spTree>
    <p:extLst>
      <p:ext uri="{BB962C8B-B14F-4D97-AF65-F5344CB8AC3E}">
        <p14:creationId xmlns:p14="http://schemas.microsoft.com/office/powerpoint/2010/main" val="910129775"/>
      </p:ext>
    </p:extLst>
  </p:cSld>
  <p:clrMap bg1="dk1" tx1="lt1" bg2="dk2" tx2="lt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3"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Εικόνα 6">
            <a:extLst>
              <a:ext uri="{FF2B5EF4-FFF2-40B4-BE49-F238E27FC236}">
                <a16:creationId xmlns:a16="http://schemas.microsoft.com/office/drawing/2014/main" id="{12D50CB9-9D6D-4509-931A-17B0C7579F07}"/>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1143000"/>
            <a:ext cx="12192000" cy="9144000"/>
          </a:xfrm>
          <a:prstGeom prst="rect">
            <a:avLst/>
          </a:prstGeom>
        </p:spPr>
      </p:pic>
      <p:sp>
        <p:nvSpPr>
          <p:cNvPr id="2" name="Τίτλος 1">
            <a:extLst>
              <a:ext uri="{FF2B5EF4-FFF2-40B4-BE49-F238E27FC236}">
                <a16:creationId xmlns:a16="http://schemas.microsoft.com/office/drawing/2014/main" id="{8CA1B3A2-8B1C-41E9-83D5-0F798244D0AD}"/>
              </a:ext>
            </a:extLst>
          </p:cNvPr>
          <p:cNvSpPr>
            <a:spLocks noGrp="1"/>
          </p:cNvSpPr>
          <p:nvPr>
            <p:ph type="ctrTitle"/>
          </p:nvPr>
        </p:nvSpPr>
        <p:spPr/>
        <p:txBody>
          <a:bodyPr>
            <a:normAutofit fontScale="90000"/>
          </a:bodyPr>
          <a:lstStyle/>
          <a:p>
            <a:r>
              <a:rPr lang="el-GR" b="1" dirty="0" err="1"/>
              <a:t>ΑνΑλυση-εκτΙμηση</a:t>
            </a:r>
            <a:r>
              <a:rPr lang="el-GR" b="1" dirty="0"/>
              <a:t> του </a:t>
            </a:r>
            <a:r>
              <a:rPr lang="el-GR" b="1" dirty="0" err="1"/>
              <a:t>εργασιακοΥ</a:t>
            </a:r>
            <a:r>
              <a:rPr lang="el-GR" b="1" dirty="0"/>
              <a:t> </a:t>
            </a:r>
            <a:r>
              <a:rPr lang="el-GR" b="1" dirty="0" err="1"/>
              <a:t>κινδΥνου</a:t>
            </a:r>
            <a:r>
              <a:rPr lang="el-GR" b="1" dirty="0"/>
              <a:t> σε </a:t>
            </a:r>
            <a:r>
              <a:rPr lang="el-GR" b="1" dirty="0" err="1"/>
              <a:t>ορυχεΙο</a:t>
            </a:r>
            <a:r>
              <a:rPr lang="el-GR" b="1" dirty="0"/>
              <a:t> </a:t>
            </a:r>
            <a:r>
              <a:rPr lang="el-GR" b="1" dirty="0" err="1"/>
              <a:t>παραγωγΗσ</a:t>
            </a:r>
            <a:r>
              <a:rPr lang="el-GR" b="1" dirty="0"/>
              <a:t> </a:t>
            </a:r>
            <a:r>
              <a:rPr lang="el-GR" b="1" dirty="0" err="1"/>
              <a:t>κΙσσηρισ</a:t>
            </a:r>
            <a:br>
              <a:rPr lang="el-GR" b="1" dirty="0"/>
            </a:br>
            <a:endParaRPr lang="el-GR" dirty="0"/>
          </a:p>
        </p:txBody>
      </p:sp>
      <p:sp>
        <p:nvSpPr>
          <p:cNvPr id="3" name="Υπότιτλος 2">
            <a:extLst>
              <a:ext uri="{FF2B5EF4-FFF2-40B4-BE49-F238E27FC236}">
                <a16:creationId xmlns:a16="http://schemas.microsoft.com/office/drawing/2014/main" id="{AA7E2C3C-DF1A-406C-8C65-344DDF607E1E}"/>
              </a:ext>
            </a:extLst>
          </p:cNvPr>
          <p:cNvSpPr>
            <a:spLocks noGrp="1"/>
          </p:cNvSpPr>
          <p:nvPr>
            <p:ph type="subTitle" idx="1"/>
          </p:nvPr>
        </p:nvSpPr>
        <p:spPr>
          <a:xfrm>
            <a:off x="684212" y="3135086"/>
            <a:ext cx="9868379" cy="3722914"/>
          </a:xfrm>
        </p:spPr>
        <p:txBody>
          <a:bodyPr>
            <a:normAutofit/>
          </a:bodyPr>
          <a:lstStyle/>
          <a:p>
            <a:r>
              <a:rPr lang="el-GR" sz="3200" b="1" dirty="0">
                <a:solidFill>
                  <a:schemeClr val="tx1"/>
                </a:solidFill>
                <a:effectLst>
                  <a:outerShdw blurRad="38100" dist="38100" dir="2700000" algn="tl">
                    <a:srgbClr val="000000">
                      <a:alpha val="43137"/>
                    </a:srgbClr>
                  </a:outerShdw>
                </a:effectLst>
              </a:rPr>
              <a:t>ΜΑΡΙΑ-ΑΙΓΛΗ Φ. ΑΡΦΑΡΑ</a:t>
            </a:r>
            <a:endParaRPr lang="en-US" sz="3200" b="1" dirty="0">
              <a:solidFill>
                <a:schemeClr val="tx1"/>
              </a:solidFill>
              <a:effectLst>
                <a:outerShdw blurRad="38100" dist="38100" dir="2700000" algn="tl">
                  <a:srgbClr val="000000">
                    <a:alpha val="43137"/>
                  </a:srgbClr>
                </a:outerShdw>
              </a:effectLst>
            </a:endParaRPr>
          </a:p>
          <a:p>
            <a:r>
              <a:rPr lang="el-GR" sz="3200" dirty="0">
                <a:solidFill>
                  <a:schemeClr val="tx1"/>
                </a:solidFill>
                <a:effectLst>
                  <a:outerShdw blurRad="38100" dist="38100" dir="2700000" algn="tl">
                    <a:srgbClr val="000000">
                      <a:alpha val="43137"/>
                    </a:srgbClr>
                  </a:outerShdw>
                </a:effectLst>
              </a:rPr>
              <a:t>ΧΑΝΙΑ, 2018</a:t>
            </a:r>
          </a:p>
          <a:p>
            <a:pPr algn="ctr">
              <a:lnSpc>
                <a:spcPct val="115000"/>
              </a:lnSpc>
              <a:spcAft>
                <a:spcPts val="1000"/>
              </a:spcAft>
            </a:pPr>
            <a:r>
              <a:rPr lang="el-GR" sz="2000" u="sng" dirty="0">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Εξεταστική επιτροπή :</a:t>
            </a:r>
            <a:endParaRPr lang="el-GR" sz="2000" dirty="0">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endParaRPr>
          </a:p>
          <a:p>
            <a:pPr algn="ctr">
              <a:lnSpc>
                <a:spcPct val="115000"/>
              </a:lnSpc>
              <a:spcAft>
                <a:spcPts val="1000"/>
              </a:spcAft>
            </a:pPr>
            <a:r>
              <a:rPr lang="el-GR" sz="2000" dirty="0">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Καθηγητής </a:t>
            </a:r>
            <a:r>
              <a:rPr lang="el-GR" sz="2000" dirty="0" err="1">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Γαλετάκης</a:t>
            </a:r>
            <a:r>
              <a:rPr lang="el-GR" sz="2000" dirty="0">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 Μιχάλης </a:t>
            </a:r>
            <a:r>
              <a:rPr lang="el-GR" sz="2000" b="1" dirty="0">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a:t>
            </a:r>
            <a:r>
              <a:rPr lang="el-GR" sz="2000" dirty="0">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επιβλέπων</a:t>
            </a:r>
            <a:r>
              <a:rPr lang="el-GR" sz="2000" b="1" dirty="0">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a:t>
            </a:r>
            <a:endParaRPr lang="el-GR" sz="2000" dirty="0">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endParaRPr>
          </a:p>
          <a:p>
            <a:pPr algn="ctr">
              <a:lnSpc>
                <a:spcPct val="115000"/>
              </a:lnSpc>
              <a:spcAft>
                <a:spcPts val="1000"/>
              </a:spcAft>
            </a:pPr>
            <a:r>
              <a:rPr lang="el-GR" sz="2000" dirty="0">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Καθηγητής </a:t>
            </a:r>
            <a:r>
              <a:rPr lang="el-GR" sz="2000" dirty="0" err="1">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Εξαδάκτυλος</a:t>
            </a:r>
            <a:r>
              <a:rPr lang="el-GR" sz="2000" dirty="0">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 Γεώργιος`</a:t>
            </a:r>
          </a:p>
          <a:p>
            <a:pPr algn="ctr">
              <a:lnSpc>
                <a:spcPct val="115000"/>
              </a:lnSpc>
              <a:spcAft>
                <a:spcPts val="1000"/>
              </a:spcAft>
            </a:pPr>
            <a:r>
              <a:rPr lang="el-GR" sz="2000" dirty="0">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Καθηγητής </a:t>
            </a:r>
            <a:r>
              <a:rPr lang="el-GR" sz="2000" dirty="0" err="1">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Κομνίτσας</a:t>
            </a:r>
            <a:r>
              <a:rPr lang="el-GR" sz="2000" dirty="0">
                <a:solidFill>
                  <a:schemeClr val="tx1"/>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rPr>
              <a:t> Κωνσταντίνος</a:t>
            </a:r>
          </a:p>
          <a:p>
            <a:endParaRPr lang="el-GR" dirty="0"/>
          </a:p>
        </p:txBody>
      </p:sp>
    </p:spTree>
    <p:extLst>
      <p:ext uri="{BB962C8B-B14F-4D97-AF65-F5344CB8AC3E}">
        <p14:creationId xmlns:p14="http://schemas.microsoft.com/office/powerpoint/2010/main" val="10655362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6CDA55C-0334-403B-A148-01AB2CE2F235}"/>
              </a:ext>
            </a:extLst>
          </p:cNvPr>
          <p:cNvSpPr>
            <a:spLocks noGrp="1"/>
          </p:cNvSpPr>
          <p:nvPr>
            <p:ph type="title"/>
          </p:nvPr>
        </p:nvSpPr>
        <p:spPr>
          <a:xfrm>
            <a:off x="779585" y="716818"/>
            <a:ext cx="10515600" cy="416110"/>
          </a:xfrm>
        </p:spPr>
        <p:txBody>
          <a:bodyPr>
            <a:normAutofit fontScale="90000"/>
          </a:bodyPr>
          <a:lstStyle/>
          <a:p>
            <a:pPr algn="ctr"/>
            <a:r>
              <a:rPr lang="el-GR" dirty="0"/>
              <a:t> </a:t>
            </a:r>
            <a:r>
              <a:rPr lang="el-GR" dirty="0" err="1"/>
              <a:t>μεθοδολογιεσ</a:t>
            </a:r>
            <a:r>
              <a:rPr lang="el-GR" dirty="0"/>
              <a:t> </a:t>
            </a:r>
            <a:r>
              <a:rPr lang="el-GR" dirty="0" err="1"/>
              <a:t>αναλυσηΣ</a:t>
            </a:r>
            <a:r>
              <a:rPr lang="el-GR" dirty="0"/>
              <a:t>-</a:t>
            </a:r>
            <a:r>
              <a:rPr lang="el-GR" dirty="0" err="1"/>
              <a:t>εκτιμησησ</a:t>
            </a:r>
            <a:r>
              <a:rPr lang="el-GR" dirty="0"/>
              <a:t> του </a:t>
            </a:r>
            <a:r>
              <a:rPr lang="el-GR" dirty="0" err="1"/>
              <a:t>κινδυνου</a:t>
            </a:r>
            <a:br>
              <a:rPr lang="el-GR" dirty="0"/>
            </a:br>
            <a:endParaRPr lang="el-GR" b="1" dirty="0"/>
          </a:p>
        </p:txBody>
      </p:sp>
      <p:sp>
        <p:nvSpPr>
          <p:cNvPr id="3" name="Θέση περιεχομένου 2">
            <a:extLst>
              <a:ext uri="{FF2B5EF4-FFF2-40B4-BE49-F238E27FC236}">
                <a16:creationId xmlns:a16="http://schemas.microsoft.com/office/drawing/2014/main" id="{1CF2C9DE-76B1-4E9A-BDD9-CCA2AE63748F}"/>
              </a:ext>
            </a:extLst>
          </p:cNvPr>
          <p:cNvSpPr>
            <a:spLocks noGrp="1"/>
          </p:cNvSpPr>
          <p:nvPr>
            <p:ph idx="1"/>
          </p:nvPr>
        </p:nvSpPr>
        <p:spPr>
          <a:xfrm>
            <a:off x="779585" y="1132928"/>
            <a:ext cx="10515600" cy="5085010"/>
          </a:xfrm>
        </p:spPr>
        <p:txBody>
          <a:bodyPr/>
          <a:lstStyle/>
          <a:p>
            <a:pPr lvl="1" algn="just">
              <a:buFont typeface="Arial" panose="020B0604020202020204" pitchFamily="34" charset="0"/>
              <a:buChar char="•"/>
            </a:pPr>
            <a:r>
              <a:rPr lang="el-GR" sz="2400" dirty="0">
                <a:solidFill>
                  <a:schemeClr val="tx1"/>
                </a:solidFill>
              </a:rPr>
              <a:t>Ανάλυση με τη μέθοδο του δέντρου των αιτιών</a:t>
            </a:r>
          </a:p>
          <a:p>
            <a:pPr lvl="1" algn="just">
              <a:buFont typeface="Arial" panose="020B0604020202020204" pitchFamily="34" charset="0"/>
              <a:buChar char="•"/>
            </a:pPr>
            <a:r>
              <a:rPr lang="el-GR" sz="2400" dirty="0">
                <a:solidFill>
                  <a:schemeClr val="tx1"/>
                </a:solidFill>
              </a:rPr>
              <a:t>Ανάλυση ασφαλείας μιας εργασιακής δραστηριότητας (</a:t>
            </a:r>
            <a:r>
              <a:rPr lang="en-US" sz="2400" dirty="0">
                <a:solidFill>
                  <a:schemeClr val="tx1"/>
                </a:solidFill>
              </a:rPr>
              <a:t>Job Safety Analysis </a:t>
            </a:r>
            <a:r>
              <a:rPr lang="el-GR" sz="2400" dirty="0">
                <a:solidFill>
                  <a:schemeClr val="tx1"/>
                </a:solidFill>
              </a:rPr>
              <a:t>ή </a:t>
            </a:r>
            <a:r>
              <a:rPr lang="en-US" sz="2400" dirty="0">
                <a:solidFill>
                  <a:schemeClr val="tx1"/>
                </a:solidFill>
              </a:rPr>
              <a:t>JSA)</a:t>
            </a:r>
          </a:p>
          <a:p>
            <a:pPr lvl="1" algn="just">
              <a:buFont typeface="Arial" panose="020B0604020202020204" pitchFamily="34" charset="0"/>
              <a:buChar char="•"/>
            </a:pPr>
            <a:r>
              <a:rPr lang="el-GR" sz="2400" dirty="0">
                <a:solidFill>
                  <a:schemeClr val="tx1"/>
                </a:solidFill>
              </a:rPr>
              <a:t>Εκτίμηση κινδύνου και έλεγχος διαδικασίας (</a:t>
            </a:r>
            <a:r>
              <a:rPr lang="en-US" sz="2400" dirty="0">
                <a:solidFill>
                  <a:schemeClr val="tx1"/>
                </a:solidFill>
              </a:rPr>
              <a:t>Workplace Risk Assessment and Control </a:t>
            </a:r>
            <a:r>
              <a:rPr lang="el-GR" sz="2400" dirty="0">
                <a:solidFill>
                  <a:schemeClr val="tx1"/>
                </a:solidFill>
              </a:rPr>
              <a:t>ή </a:t>
            </a:r>
            <a:r>
              <a:rPr lang="en-US" sz="2400" dirty="0">
                <a:solidFill>
                  <a:schemeClr val="tx1"/>
                </a:solidFill>
              </a:rPr>
              <a:t>WRAC)</a:t>
            </a:r>
          </a:p>
          <a:p>
            <a:pPr lvl="1" algn="just">
              <a:buFont typeface="Arial" panose="020B0604020202020204" pitchFamily="34" charset="0"/>
              <a:buChar char="•"/>
            </a:pPr>
            <a:r>
              <a:rPr lang="el-GR" sz="2400" dirty="0">
                <a:solidFill>
                  <a:schemeClr val="tx1"/>
                </a:solidFill>
              </a:rPr>
              <a:t>Μέθοδος </a:t>
            </a:r>
            <a:r>
              <a:rPr lang="en-US" sz="2400" dirty="0">
                <a:solidFill>
                  <a:schemeClr val="tx1"/>
                </a:solidFill>
              </a:rPr>
              <a:t>HAZOP (Hazard and Operability study)</a:t>
            </a:r>
          </a:p>
          <a:p>
            <a:pPr lvl="1" algn="just">
              <a:buFont typeface="Arial" panose="020B0604020202020204" pitchFamily="34" charset="0"/>
              <a:buChar char="•"/>
            </a:pPr>
            <a:r>
              <a:rPr lang="el-GR" sz="2400" dirty="0">
                <a:solidFill>
                  <a:schemeClr val="tx1"/>
                </a:solidFill>
              </a:rPr>
              <a:t>Πίνακες ελέγχου (</a:t>
            </a:r>
            <a:r>
              <a:rPr lang="en-US" sz="2400" dirty="0">
                <a:solidFill>
                  <a:schemeClr val="tx1"/>
                </a:solidFill>
              </a:rPr>
              <a:t>Check list)</a:t>
            </a:r>
          </a:p>
          <a:p>
            <a:pPr lvl="1" algn="just">
              <a:buFont typeface="Arial" panose="020B0604020202020204" pitchFamily="34" charset="0"/>
              <a:buChar char="•"/>
            </a:pPr>
            <a:endParaRPr lang="el-GR" dirty="0">
              <a:solidFill>
                <a:schemeClr val="bg1"/>
              </a:solidFill>
            </a:endParaRPr>
          </a:p>
        </p:txBody>
      </p:sp>
    </p:spTree>
    <p:extLst>
      <p:ext uri="{BB962C8B-B14F-4D97-AF65-F5344CB8AC3E}">
        <p14:creationId xmlns:p14="http://schemas.microsoft.com/office/powerpoint/2010/main" val="28937799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22046A2-98CA-4298-816B-6FFEFFC7DE54}"/>
              </a:ext>
            </a:extLst>
          </p:cNvPr>
          <p:cNvSpPr>
            <a:spLocks noGrp="1"/>
          </p:cNvSpPr>
          <p:nvPr>
            <p:ph type="title"/>
          </p:nvPr>
        </p:nvSpPr>
        <p:spPr>
          <a:xfrm>
            <a:off x="1828800" y="0"/>
            <a:ext cx="8534400" cy="1038687"/>
          </a:xfrm>
        </p:spPr>
        <p:txBody>
          <a:bodyPr>
            <a:noAutofit/>
          </a:bodyPr>
          <a:lstStyle/>
          <a:p>
            <a:pPr algn="ctr"/>
            <a:r>
              <a:rPr lang="el-GR" sz="3200" dirty="0" err="1"/>
              <a:t>Αναπτυξη</a:t>
            </a:r>
            <a:r>
              <a:rPr lang="el-GR" sz="3200" dirty="0"/>
              <a:t> </a:t>
            </a:r>
            <a:r>
              <a:rPr lang="el-GR" sz="3200" dirty="0" err="1"/>
              <a:t>πρακτικου</a:t>
            </a:r>
            <a:r>
              <a:rPr lang="el-GR" sz="3200" dirty="0"/>
              <a:t> </a:t>
            </a:r>
            <a:r>
              <a:rPr lang="el-GR" sz="3200" dirty="0" err="1"/>
              <a:t>οδηγου</a:t>
            </a:r>
            <a:r>
              <a:rPr lang="el-GR" sz="3200" dirty="0"/>
              <a:t> για </a:t>
            </a:r>
            <a:r>
              <a:rPr lang="el-GR" sz="3200" dirty="0" err="1"/>
              <a:t>αναλυση</a:t>
            </a:r>
            <a:r>
              <a:rPr lang="el-GR" sz="3200" dirty="0"/>
              <a:t> </a:t>
            </a:r>
            <a:r>
              <a:rPr lang="el-GR" sz="3200" dirty="0" err="1"/>
              <a:t>εκτιμηση</a:t>
            </a:r>
            <a:r>
              <a:rPr lang="el-GR" sz="3200" dirty="0"/>
              <a:t> του </a:t>
            </a:r>
            <a:r>
              <a:rPr lang="el-GR" sz="3200" dirty="0" err="1"/>
              <a:t>κινδυνου</a:t>
            </a:r>
            <a:endParaRPr lang="el-GR" sz="3200" b="1" dirty="0"/>
          </a:p>
        </p:txBody>
      </p:sp>
      <p:sp>
        <p:nvSpPr>
          <p:cNvPr id="3" name="Θέση περιεχομένου 2">
            <a:extLst>
              <a:ext uri="{FF2B5EF4-FFF2-40B4-BE49-F238E27FC236}">
                <a16:creationId xmlns:a16="http://schemas.microsoft.com/office/drawing/2014/main" id="{44235D57-5C6B-400D-88F8-02727FF3E361}"/>
              </a:ext>
            </a:extLst>
          </p:cNvPr>
          <p:cNvSpPr>
            <a:spLocks noGrp="1"/>
          </p:cNvSpPr>
          <p:nvPr>
            <p:ph idx="1"/>
          </p:nvPr>
        </p:nvSpPr>
        <p:spPr>
          <a:xfrm>
            <a:off x="0" y="859971"/>
            <a:ext cx="12192000" cy="5998029"/>
          </a:xfrm>
        </p:spPr>
        <p:txBody>
          <a:bodyPr>
            <a:noAutofit/>
          </a:bodyPr>
          <a:lstStyle/>
          <a:p>
            <a:pPr algn="just"/>
            <a:r>
              <a:rPr lang="el-GR" sz="2400" dirty="0">
                <a:solidFill>
                  <a:schemeClr val="tx1"/>
                </a:solidFill>
              </a:rPr>
              <a:t>''Οδηγός ανάλυσης και εκτίμησης του κινδύνου'' για την μεταλλευτική βιομηχανία βασίστηκε στον οδηγό ‘</a:t>
            </a:r>
            <a:r>
              <a:rPr lang="el-GR" sz="2400" dirty="0" err="1">
                <a:solidFill>
                  <a:schemeClr val="tx1"/>
                </a:solidFill>
              </a:rPr>
              <a:t>Risk</a:t>
            </a:r>
            <a:r>
              <a:rPr lang="el-GR" sz="2400" dirty="0">
                <a:solidFill>
                  <a:schemeClr val="tx1"/>
                </a:solidFill>
              </a:rPr>
              <a:t> </a:t>
            </a:r>
            <a:r>
              <a:rPr lang="el-GR" sz="2400" dirty="0" err="1">
                <a:solidFill>
                  <a:schemeClr val="tx1"/>
                </a:solidFill>
              </a:rPr>
              <a:t>assessment</a:t>
            </a:r>
            <a:r>
              <a:rPr lang="el-GR" sz="2400" dirty="0">
                <a:solidFill>
                  <a:schemeClr val="tx1"/>
                </a:solidFill>
              </a:rPr>
              <a:t> </a:t>
            </a:r>
            <a:r>
              <a:rPr lang="el-GR" sz="2400" dirty="0" err="1">
                <a:solidFill>
                  <a:schemeClr val="tx1"/>
                </a:solidFill>
              </a:rPr>
              <a:t>workbook</a:t>
            </a:r>
            <a:r>
              <a:rPr lang="el-GR" sz="2400" dirty="0">
                <a:solidFill>
                  <a:schemeClr val="tx1"/>
                </a:solidFill>
              </a:rPr>
              <a:t> for </a:t>
            </a:r>
            <a:r>
              <a:rPr lang="el-GR" sz="2400" dirty="0" err="1">
                <a:solidFill>
                  <a:schemeClr val="tx1"/>
                </a:solidFill>
              </a:rPr>
              <a:t>mines</a:t>
            </a:r>
            <a:r>
              <a:rPr lang="el-GR" sz="2400" dirty="0">
                <a:solidFill>
                  <a:schemeClr val="tx1"/>
                </a:solidFill>
              </a:rPr>
              <a:t>, 2009’ (</a:t>
            </a:r>
            <a:r>
              <a:rPr lang="el-GR" sz="2400" dirty="0" err="1">
                <a:solidFill>
                  <a:schemeClr val="tx1"/>
                </a:solidFill>
              </a:rPr>
              <a:t>Barnes</a:t>
            </a:r>
            <a:r>
              <a:rPr lang="el-GR" sz="2400" dirty="0">
                <a:solidFill>
                  <a:schemeClr val="tx1"/>
                </a:solidFill>
              </a:rPr>
              <a:t>, 2009) </a:t>
            </a:r>
          </a:p>
          <a:p>
            <a:pPr algn="just"/>
            <a:r>
              <a:rPr lang="el-GR" sz="2400" dirty="0">
                <a:solidFill>
                  <a:schemeClr val="tx1"/>
                </a:solidFill>
              </a:rPr>
              <a:t>Ο </a:t>
            </a:r>
            <a:r>
              <a:rPr lang="el-GR" sz="2400" dirty="0" err="1">
                <a:solidFill>
                  <a:schemeClr val="tx1"/>
                </a:solidFill>
              </a:rPr>
              <a:t>πενηντασέλιδος</a:t>
            </a:r>
            <a:r>
              <a:rPr lang="el-GR" sz="2400" dirty="0">
                <a:solidFill>
                  <a:schemeClr val="tx1"/>
                </a:solidFill>
              </a:rPr>
              <a:t> οδηγός διασκευάστηκε και μεταφέρθηκε στην ελληνική πραγματικότητα και αποτελείται από μια σειρά πινάκων</a:t>
            </a:r>
          </a:p>
          <a:p>
            <a:pPr algn="just"/>
            <a:r>
              <a:rPr lang="el-GR" sz="2400" dirty="0">
                <a:solidFill>
                  <a:schemeClr val="tx1"/>
                </a:solidFill>
              </a:rPr>
              <a:t>Ο οδηγός περιλαμβάνει τρία στάδια:</a:t>
            </a:r>
          </a:p>
          <a:p>
            <a:pPr lvl="1" algn="just">
              <a:buFont typeface="Arial" panose="020B0604020202020204" pitchFamily="34" charset="0"/>
              <a:buChar char="•"/>
            </a:pPr>
            <a:r>
              <a:rPr lang="el-GR" sz="2400" u="sng" dirty="0">
                <a:solidFill>
                  <a:schemeClr val="tx1"/>
                </a:solidFill>
              </a:rPr>
              <a:t>Αναγνώριση κινδύνου </a:t>
            </a:r>
            <a:r>
              <a:rPr lang="el-GR" sz="2400" dirty="0">
                <a:solidFill>
                  <a:schemeClr val="tx1"/>
                </a:solidFill>
              </a:rPr>
              <a:t>(πρώτη σειρά πινάκων)</a:t>
            </a:r>
          </a:p>
          <a:p>
            <a:pPr lvl="1" algn="just">
              <a:buFont typeface="Arial" panose="020B0604020202020204" pitchFamily="34" charset="0"/>
              <a:buChar char="•"/>
            </a:pPr>
            <a:r>
              <a:rPr lang="el-GR" sz="2400" u="sng" dirty="0">
                <a:solidFill>
                  <a:schemeClr val="tx1"/>
                </a:solidFill>
              </a:rPr>
              <a:t>Αξιολόγηση κινδύνου </a:t>
            </a:r>
            <a:r>
              <a:rPr lang="el-GR" sz="2400" dirty="0">
                <a:solidFill>
                  <a:schemeClr val="tx1"/>
                </a:solidFill>
              </a:rPr>
              <a:t>(δεύτερη σειρά πινάκων)</a:t>
            </a:r>
            <a:endParaRPr lang="el-GR" sz="2400" u="sng" dirty="0">
              <a:solidFill>
                <a:schemeClr val="tx1"/>
              </a:solidFill>
            </a:endParaRPr>
          </a:p>
          <a:p>
            <a:pPr lvl="1" algn="just">
              <a:buFont typeface="Arial" panose="020B0604020202020204" pitchFamily="34" charset="0"/>
              <a:buChar char="•"/>
            </a:pPr>
            <a:r>
              <a:rPr lang="el-GR" sz="2400" u="sng" dirty="0">
                <a:solidFill>
                  <a:schemeClr val="tx1"/>
                </a:solidFill>
              </a:rPr>
              <a:t>Σχεδιασμός Μέτρων </a:t>
            </a:r>
            <a:r>
              <a:rPr lang="el-GR" sz="2400" dirty="0">
                <a:solidFill>
                  <a:schemeClr val="tx1"/>
                </a:solidFill>
              </a:rPr>
              <a:t>(τρίτη σειρά πινάκων)</a:t>
            </a:r>
          </a:p>
          <a:p>
            <a:pPr algn="just"/>
            <a:r>
              <a:rPr lang="el-GR" sz="2400" dirty="0">
                <a:solidFill>
                  <a:schemeClr val="tx1"/>
                </a:solidFill>
              </a:rPr>
              <a:t>Οι κίνδυνοι κωδικοποιούνται σε 75 κατηγορίες οι οποίες αναπτύσσονται η κάθε μια ξεχωριστά.</a:t>
            </a:r>
          </a:p>
          <a:p>
            <a:pPr lvl="1" algn="just">
              <a:buFont typeface="Wingdings" panose="05000000000000000000" pitchFamily="2" charset="2"/>
              <a:buChar char="Ø"/>
            </a:pPr>
            <a:endParaRPr lang="el-GR" sz="2400" dirty="0">
              <a:solidFill>
                <a:schemeClr val="tx1"/>
              </a:solidFill>
            </a:endParaRPr>
          </a:p>
        </p:txBody>
      </p:sp>
    </p:spTree>
    <p:extLst>
      <p:ext uri="{BB962C8B-B14F-4D97-AF65-F5344CB8AC3E}">
        <p14:creationId xmlns:p14="http://schemas.microsoft.com/office/powerpoint/2010/main" val="4078363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BBD11C2-E030-4852-AD7A-D40D48EA5EF6}"/>
              </a:ext>
            </a:extLst>
          </p:cNvPr>
          <p:cNvSpPr>
            <a:spLocks noGrp="1"/>
          </p:cNvSpPr>
          <p:nvPr>
            <p:ph type="title"/>
          </p:nvPr>
        </p:nvSpPr>
        <p:spPr>
          <a:xfrm>
            <a:off x="1354666" y="0"/>
            <a:ext cx="8534400" cy="887767"/>
          </a:xfrm>
        </p:spPr>
        <p:txBody>
          <a:bodyPr>
            <a:normAutofit/>
          </a:bodyPr>
          <a:lstStyle/>
          <a:p>
            <a:pPr algn="ctr"/>
            <a:r>
              <a:rPr lang="el-GR" sz="3200" dirty="0" err="1"/>
              <a:t>Πρωτη</a:t>
            </a:r>
            <a:r>
              <a:rPr lang="el-GR" sz="3200" dirty="0"/>
              <a:t> </a:t>
            </a:r>
            <a:r>
              <a:rPr lang="el-GR" sz="3200" dirty="0" err="1"/>
              <a:t>σειρα</a:t>
            </a:r>
            <a:r>
              <a:rPr lang="el-GR" sz="3200" dirty="0"/>
              <a:t> </a:t>
            </a:r>
            <a:r>
              <a:rPr lang="el-GR" sz="3200" dirty="0" err="1"/>
              <a:t>πινακων</a:t>
            </a:r>
            <a:r>
              <a:rPr lang="el-GR" sz="3200" dirty="0"/>
              <a:t> </a:t>
            </a:r>
          </a:p>
        </p:txBody>
      </p:sp>
      <p:pic>
        <p:nvPicPr>
          <p:cNvPr id="6" name="Θέση περιεχομένου 5">
            <a:extLst>
              <a:ext uri="{FF2B5EF4-FFF2-40B4-BE49-F238E27FC236}">
                <a16:creationId xmlns:a16="http://schemas.microsoft.com/office/drawing/2014/main" id="{2B081B18-0E8B-4D15-9086-534FE2395B7D}"/>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83200" y="949912"/>
            <a:ext cx="5395218" cy="5628442"/>
          </a:xfrm>
        </p:spPr>
      </p:pic>
      <p:pic>
        <p:nvPicPr>
          <p:cNvPr id="8" name="Θέση περιεχομένου 7">
            <a:extLst>
              <a:ext uri="{FF2B5EF4-FFF2-40B4-BE49-F238E27FC236}">
                <a16:creationId xmlns:a16="http://schemas.microsoft.com/office/drawing/2014/main" id="{7A916D1B-1564-44CE-9B65-C58F945F2C3E}"/>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96000" y="887767"/>
            <a:ext cx="4741333" cy="5689122"/>
          </a:xfrm>
        </p:spPr>
      </p:pic>
    </p:spTree>
    <p:extLst>
      <p:ext uri="{BB962C8B-B14F-4D97-AF65-F5344CB8AC3E}">
        <p14:creationId xmlns:p14="http://schemas.microsoft.com/office/powerpoint/2010/main" val="2567377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B42C55A4-9539-4878-9F59-DC79BCE5D75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32482" y="348766"/>
            <a:ext cx="7066625" cy="6049214"/>
          </a:xfrm>
        </p:spPr>
      </p:pic>
    </p:spTree>
    <p:extLst>
      <p:ext uri="{BB962C8B-B14F-4D97-AF65-F5344CB8AC3E}">
        <p14:creationId xmlns:p14="http://schemas.microsoft.com/office/powerpoint/2010/main" val="39075720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647C4D4-97B6-46DD-92F2-F24B6BA92B8B}"/>
              </a:ext>
            </a:extLst>
          </p:cNvPr>
          <p:cNvSpPr>
            <a:spLocks noGrp="1"/>
          </p:cNvSpPr>
          <p:nvPr>
            <p:ph type="title"/>
          </p:nvPr>
        </p:nvSpPr>
        <p:spPr>
          <a:xfrm>
            <a:off x="1828800" y="146153"/>
            <a:ext cx="8534400" cy="848148"/>
          </a:xfrm>
        </p:spPr>
        <p:txBody>
          <a:bodyPr>
            <a:normAutofit/>
          </a:bodyPr>
          <a:lstStyle/>
          <a:p>
            <a:pPr algn="ctr"/>
            <a:r>
              <a:rPr lang="el-GR" sz="3200" dirty="0" err="1"/>
              <a:t>Δευτερη</a:t>
            </a:r>
            <a:r>
              <a:rPr lang="el-GR" sz="3200" dirty="0"/>
              <a:t> </a:t>
            </a:r>
            <a:r>
              <a:rPr lang="el-GR" sz="3200" dirty="0" err="1"/>
              <a:t>σειρα</a:t>
            </a:r>
            <a:r>
              <a:rPr lang="el-GR" sz="3200" dirty="0"/>
              <a:t> </a:t>
            </a:r>
            <a:r>
              <a:rPr lang="el-GR" sz="3200" dirty="0" err="1"/>
              <a:t>πινακων</a:t>
            </a:r>
            <a:r>
              <a:rPr lang="el-GR" sz="3200" dirty="0"/>
              <a:t> </a:t>
            </a:r>
          </a:p>
        </p:txBody>
      </p:sp>
      <p:pic>
        <p:nvPicPr>
          <p:cNvPr id="5" name="Θέση περιεχομένου 4">
            <a:extLst>
              <a:ext uri="{FF2B5EF4-FFF2-40B4-BE49-F238E27FC236}">
                <a16:creationId xmlns:a16="http://schemas.microsoft.com/office/drawing/2014/main" id="{369F9F60-7CA0-4E11-BDF4-1A20041E7D5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4300" y="1671405"/>
            <a:ext cx="10519252" cy="4587351"/>
          </a:xfrm>
        </p:spPr>
      </p:pic>
    </p:spTree>
    <p:extLst>
      <p:ext uri="{BB962C8B-B14F-4D97-AF65-F5344CB8AC3E}">
        <p14:creationId xmlns:p14="http://schemas.microsoft.com/office/powerpoint/2010/main" val="19038999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A7C128F2-C7B6-4D18-B939-3CB60C9C75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9668" y="676274"/>
            <a:ext cx="10659628" cy="5182987"/>
          </a:xfrm>
        </p:spPr>
      </p:pic>
    </p:spTree>
    <p:extLst>
      <p:ext uri="{BB962C8B-B14F-4D97-AF65-F5344CB8AC3E}">
        <p14:creationId xmlns:p14="http://schemas.microsoft.com/office/powerpoint/2010/main" val="6265255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3DD5161-8CCB-451A-888D-7CCC71100B0E}"/>
              </a:ext>
            </a:extLst>
          </p:cNvPr>
          <p:cNvSpPr>
            <a:spLocks noGrp="1"/>
          </p:cNvSpPr>
          <p:nvPr>
            <p:ph type="title"/>
          </p:nvPr>
        </p:nvSpPr>
        <p:spPr>
          <a:xfrm>
            <a:off x="1828800" y="84009"/>
            <a:ext cx="8534400" cy="786004"/>
          </a:xfrm>
        </p:spPr>
        <p:txBody>
          <a:bodyPr>
            <a:normAutofit/>
          </a:bodyPr>
          <a:lstStyle/>
          <a:p>
            <a:pPr algn="ctr"/>
            <a:r>
              <a:rPr lang="el-GR" sz="3200" dirty="0" err="1"/>
              <a:t>Τριτη</a:t>
            </a:r>
            <a:r>
              <a:rPr lang="el-GR" sz="3200" dirty="0"/>
              <a:t> </a:t>
            </a:r>
            <a:r>
              <a:rPr lang="el-GR" sz="3200" dirty="0" err="1"/>
              <a:t>σειρα</a:t>
            </a:r>
            <a:r>
              <a:rPr lang="el-GR" sz="3200" dirty="0"/>
              <a:t> </a:t>
            </a:r>
            <a:r>
              <a:rPr lang="el-GR" sz="3200" dirty="0" err="1"/>
              <a:t>πινακων</a:t>
            </a:r>
            <a:r>
              <a:rPr lang="el-GR" sz="3200" dirty="0"/>
              <a:t> </a:t>
            </a:r>
          </a:p>
        </p:txBody>
      </p:sp>
      <p:pic>
        <p:nvPicPr>
          <p:cNvPr id="5" name="Θέση περιεχομένου 4">
            <a:extLst>
              <a:ext uri="{FF2B5EF4-FFF2-40B4-BE49-F238E27FC236}">
                <a16:creationId xmlns:a16="http://schemas.microsoft.com/office/drawing/2014/main" id="{0753223A-0FEE-49B8-A57A-79EBDCD3466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52444" y="1689099"/>
            <a:ext cx="10780220" cy="4835987"/>
          </a:xfrm>
        </p:spPr>
      </p:pic>
    </p:spTree>
    <p:extLst>
      <p:ext uri="{BB962C8B-B14F-4D97-AF65-F5344CB8AC3E}">
        <p14:creationId xmlns:p14="http://schemas.microsoft.com/office/powerpoint/2010/main" val="1998967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772A217-9912-43BA-B195-1F2C6CB10914}"/>
              </a:ext>
            </a:extLst>
          </p:cNvPr>
          <p:cNvSpPr>
            <a:spLocks noGrp="1"/>
          </p:cNvSpPr>
          <p:nvPr>
            <p:ph type="title"/>
          </p:nvPr>
        </p:nvSpPr>
        <p:spPr>
          <a:xfrm>
            <a:off x="1828800" y="468086"/>
            <a:ext cx="8534400" cy="1507067"/>
          </a:xfrm>
        </p:spPr>
        <p:txBody>
          <a:bodyPr>
            <a:normAutofit/>
          </a:bodyPr>
          <a:lstStyle/>
          <a:p>
            <a:pPr algn="ctr"/>
            <a:r>
              <a:rPr lang="el-GR" sz="3200" b="1" u="sng" dirty="0" err="1"/>
              <a:t>Αναγνωριση</a:t>
            </a:r>
            <a:r>
              <a:rPr lang="el-GR" sz="3200" b="1" u="sng" dirty="0"/>
              <a:t> </a:t>
            </a:r>
            <a:r>
              <a:rPr lang="el-GR" sz="3200" b="1" u="sng" dirty="0" err="1"/>
              <a:t>κινδυνου</a:t>
            </a:r>
            <a:r>
              <a:rPr lang="el-GR" sz="3200" b="1" u="sng" dirty="0"/>
              <a:t> </a:t>
            </a:r>
            <a:br>
              <a:rPr lang="el-GR" sz="3200" b="1" u="sng" dirty="0"/>
            </a:br>
            <a:r>
              <a:rPr lang="el-GR" sz="3200" b="1" u="sng" dirty="0"/>
              <a:t>(</a:t>
            </a:r>
            <a:r>
              <a:rPr lang="el-GR" sz="3200" b="1" u="sng" dirty="0" err="1"/>
              <a:t>πρωτο</a:t>
            </a:r>
            <a:r>
              <a:rPr lang="el-GR" sz="3200" b="1" u="sng" dirty="0"/>
              <a:t> </a:t>
            </a:r>
            <a:r>
              <a:rPr lang="el-GR" sz="3200" b="1" u="sng" dirty="0" err="1"/>
              <a:t>σταδιο</a:t>
            </a:r>
            <a:r>
              <a:rPr lang="el-GR" sz="3200" b="1" u="sng" dirty="0"/>
              <a:t>)</a:t>
            </a:r>
            <a:endParaRPr lang="el-GR" sz="3200" b="1" dirty="0"/>
          </a:p>
        </p:txBody>
      </p:sp>
      <p:grpSp>
        <p:nvGrpSpPr>
          <p:cNvPr id="4" name="Group 233">
            <a:extLst>
              <a:ext uri="{FF2B5EF4-FFF2-40B4-BE49-F238E27FC236}">
                <a16:creationId xmlns:a16="http://schemas.microsoft.com/office/drawing/2014/main" id="{D4C9E30B-5160-4F6A-AC58-159CB7A243E0}"/>
              </a:ext>
            </a:extLst>
          </p:cNvPr>
          <p:cNvGrpSpPr>
            <a:grpSpLocks/>
          </p:cNvGrpSpPr>
          <p:nvPr/>
        </p:nvGrpSpPr>
        <p:grpSpPr bwMode="auto">
          <a:xfrm>
            <a:off x="653144" y="2768354"/>
            <a:ext cx="11092542" cy="3621560"/>
            <a:chOff x="1845" y="10810"/>
            <a:chExt cx="8580" cy="2280"/>
          </a:xfrm>
        </p:grpSpPr>
        <p:sp>
          <p:nvSpPr>
            <p:cNvPr id="6" name="Text Box 7">
              <a:extLst>
                <a:ext uri="{FF2B5EF4-FFF2-40B4-BE49-F238E27FC236}">
                  <a16:creationId xmlns:a16="http://schemas.microsoft.com/office/drawing/2014/main" id="{72C7FDC3-41A0-4514-9BD7-AD77CB094DD4}"/>
                </a:ext>
              </a:extLst>
            </p:cNvPr>
            <p:cNvSpPr txBox="1">
              <a:spLocks noChangeArrowheads="1"/>
            </p:cNvSpPr>
            <p:nvPr/>
          </p:nvSpPr>
          <p:spPr bwMode="auto">
            <a:xfrm>
              <a:off x="5145" y="11005"/>
              <a:ext cx="1890" cy="1545"/>
            </a:xfrm>
            <a:prstGeom prst="rect">
              <a:avLst/>
            </a:prstGeom>
            <a:ln>
              <a:headEnd/>
              <a:tailEnd/>
            </a:ln>
          </p:spPr>
          <p:style>
            <a:lnRef idx="2">
              <a:schemeClr val="dk1"/>
            </a:lnRef>
            <a:fillRef idx="1">
              <a:schemeClr val="lt1"/>
            </a:fillRef>
            <a:effectRef idx="0">
              <a:schemeClr val="dk1"/>
            </a:effectRef>
            <a:fontRef idx="minor">
              <a:schemeClr val="dk1"/>
            </a:fontRef>
          </p:style>
          <p:txBody>
            <a:bodyPr rot="0" vert="horz" wrap="square" lIns="91440" tIns="45720" rIns="91440" bIns="45720" anchor="t" anchorCtr="0" upright="1">
              <a:noAutofit/>
            </a:bodyPr>
            <a:lstStyle/>
            <a:p>
              <a:pPr algn="ctr">
                <a:lnSpc>
                  <a:spcPct val="115000"/>
                </a:lnSpc>
                <a:spcAft>
                  <a:spcPts val="1000"/>
                </a:spcAft>
              </a:pPr>
              <a:r>
                <a:rPr lang="el-GR" sz="2000" dirty="0">
                  <a:effectLst/>
                  <a:latin typeface="Times New Roman" panose="02020603050405020304" pitchFamily="18" charset="0"/>
                  <a:ea typeface="Calibri" panose="020F0502020204030204" pitchFamily="34" charset="0"/>
                </a:rPr>
                <a:t>Συμπλήρωση πίνακα κατηγορίες κινδύνων   (πίνακας 2)</a:t>
              </a:r>
              <a:endParaRPr lang="el-GR" sz="2000" dirty="0">
                <a:effectLst/>
                <a:latin typeface="Arial" panose="020B0604020202020204" pitchFamily="34" charset="0"/>
                <a:ea typeface="Calibri" panose="020F0502020204030204" pitchFamily="34" charset="0"/>
              </a:endParaRPr>
            </a:p>
          </p:txBody>
        </p:sp>
        <p:sp>
          <p:nvSpPr>
            <p:cNvPr id="7" name="Text Box 9">
              <a:extLst>
                <a:ext uri="{FF2B5EF4-FFF2-40B4-BE49-F238E27FC236}">
                  <a16:creationId xmlns:a16="http://schemas.microsoft.com/office/drawing/2014/main" id="{D81D87A4-E383-4A48-B16B-ACB8B4E83BC6}"/>
                </a:ext>
              </a:extLst>
            </p:cNvPr>
            <p:cNvSpPr txBox="1">
              <a:spLocks noChangeArrowheads="1"/>
            </p:cNvSpPr>
            <p:nvPr/>
          </p:nvSpPr>
          <p:spPr bwMode="auto">
            <a:xfrm>
              <a:off x="8175" y="10810"/>
              <a:ext cx="2250" cy="1740"/>
            </a:xfrm>
            <a:prstGeom prst="rect">
              <a:avLst/>
            </a:prstGeom>
            <a:ln>
              <a:headEnd/>
              <a:tailEnd/>
            </a:ln>
          </p:spPr>
          <p:style>
            <a:lnRef idx="2">
              <a:schemeClr val="dk1"/>
            </a:lnRef>
            <a:fillRef idx="1">
              <a:schemeClr val="lt1"/>
            </a:fillRef>
            <a:effectRef idx="0">
              <a:schemeClr val="dk1"/>
            </a:effectRef>
            <a:fontRef idx="minor">
              <a:schemeClr val="dk1"/>
            </a:fontRef>
          </p:style>
          <p:txBody>
            <a:bodyPr rot="0" vert="horz" wrap="square" lIns="91440" tIns="45720" rIns="91440" bIns="45720" anchor="t" anchorCtr="0" upright="1">
              <a:noAutofit/>
            </a:bodyPr>
            <a:lstStyle/>
            <a:p>
              <a:pPr algn="ctr">
                <a:lnSpc>
                  <a:spcPct val="115000"/>
                </a:lnSpc>
                <a:spcAft>
                  <a:spcPts val="1000"/>
                </a:spcAft>
              </a:pPr>
              <a:r>
                <a:rPr lang="el-GR" sz="2000" dirty="0">
                  <a:effectLst/>
                  <a:latin typeface="Times New Roman" panose="02020603050405020304" pitchFamily="18" charset="0"/>
                  <a:ea typeface="Calibri" panose="020F0502020204030204" pitchFamily="34" charset="0"/>
                </a:rPr>
                <a:t>Με τη βοήθεια του πίνακα 2 συμπληρώνουμε τον γενικό πίνακα κινδύνων-τμημάτων</a:t>
              </a:r>
              <a:r>
                <a:rPr lang="el-GR" sz="2000" dirty="0">
                  <a:effectLst/>
                  <a:latin typeface="Times New Roman" panose="02020603050405020304" pitchFamily="18" charset="0"/>
                  <a:ea typeface="Calibri" panose="020F0502020204030204" pitchFamily="34" charset="0"/>
                  <a:cs typeface="Times New Roman" panose="02020603050405020304" pitchFamily="18" charset="0"/>
                </a:rPr>
                <a:t> ορυχείων (πίνακας </a:t>
              </a:r>
              <a:r>
                <a:rPr lang="el-GR" sz="2000" dirty="0">
                  <a:latin typeface="Times New Roman" panose="02020603050405020304" pitchFamily="18" charset="0"/>
                  <a:ea typeface="Calibri" panose="020F0502020204030204" pitchFamily="34" charset="0"/>
                  <a:cs typeface="Times New Roman" panose="02020603050405020304" pitchFamily="18" charset="0"/>
                </a:rPr>
                <a:t>3</a:t>
              </a:r>
              <a:r>
                <a:rPr lang="el-GR" sz="2000" dirty="0">
                  <a:effectLst/>
                  <a:latin typeface="Times New Roman" panose="02020603050405020304" pitchFamily="18" charset="0"/>
                  <a:ea typeface="Calibri" panose="020F0502020204030204" pitchFamily="34" charset="0"/>
                  <a:cs typeface="Times New Roman" panose="02020603050405020304" pitchFamily="18" charset="0"/>
                </a:rPr>
                <a:t>)</a:t>
              </a:r>
            </a:p>
          </p:txBody>
        </p:sp>
        <p:cxnSp>
          <p:nvCxnSpPr>
            <p:cNvPr id="8" name="AutoShape 19">
              <a:extLst>
                <a:ext uri="{FF2B5EF4-FFF2-40B4-BE49-F238E27FC236}">
                  <a16:creationId xmlns:a16="http://schemas.microsoft.com/office/drawing/2014/main" id="{516E9F8D-0CF3-44D4-A585-B0BB4B03B00C}"/>
                </a:ext>
              </a:extLst>
            </p:cNvPr>
            <p:cNvCxnSpPr>
              <a:cxnSpLocks noChangeShapeType="1"/>
            </p:cNvCxnSpPr>
            <p:nvPr/>
          </p:nvCxnSpPr>
          <p:spPr bwMode="auto">
            <a:xfrm>
              <a:off x="3855" y="11515"/>
              <a:ext cx="1290" cy="1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 name="AutoShape 20">
              <a:extLst>
                <a:ext uri="{FF2B5EF4-FFF2-40B4-BE49-F238E27FC236}">
                  <a16:creationId xmlns:a16="http://schemas.microsoft.com/office/drawing/2014/main" id="{982DC191-12B1-41C9-80E5-53DAB8C112D2}"/>
                </a:ext>
              </a:extLst>
            </p:cNvPr>
            <p:cNvCxnSpPr>
              <a:cxnSpLocks noChangeShapeType="1"/>
            </p:cNvCxnSpPr>
            <p:nvPr/>
          </p:nvCxnSpPr>
          <p:spPr bwMode="auto">
            <a:xfrm>
              <a:off x="7035" y="11530"/>
              <a:ext cx="114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 name="Text Box 4">
              <a:extLst>
                <a:ext uri="{FF2B5EF4-FFF2-40B4-BE49-F238E27FC236}">
                  <a16:creationId xmlns:a16="http://schemas.microsoft.com/office/drawing/2014/main" id="{FEFD2965-B12A-4D08-87CF-F9CAB73FF204}"/>
                </a:ext>
              </a:extLst>
            </p:cNvPr>
            <p:cNvSpPr txBox="1">
              <a:spLocks noChangeArrowheads="1"/>
            </p:cNvSpPr>
            <p:nvPr/>
          </p:nvSpPr>
          <p:spPr bwMode="auto">
            <a:xfrm>
              <a:off x="1845" y="11005"/>
              <a:ext cx="2010" cy="2085"/>
            </a:xfrm>
            <a:prstGeom prst="rect">
              <a:avLst/>
            </a:prstGeom>
            <a:ln>
              <a:headEnd/>
              <a:tailEnd/>
            </a:ln>
          </p:spPr>
          <p:style>
            <a:lnRef idx="2">
              <a:schemeClr val="dk1"/>
            </a:lnRef>
            <a:fillRef idx="1">
              <a:schemeClr val="lt1"/>
            </a:fillRef>
            <a:effectRef idx="0">
              <a:schemeClr val="dk1"/>
            </a:effectRef>
            <a:fontRef idx="minor">
              <a:schemeClr val="dk1"/>
            </a:fontRef>
          </p:style>
          <p:txBody>
            <a:bodyPr rot="0" vert="horz" wrap="square" lIns="91440" tIns="45720" rIns="91440" bIns="45720" anchor="t" anchorCtr="0" upright="1">
              <a:noAutofit/>
            </a:bodyPr>
            <a:lstStyle/>
            <a:p>
              <a:pPr algn="ctr">
                <a:lnSpc>
                  <a:spcPct val="115000"/>
                </a:lnSpc>
                <a:spcAft>
                  <a:spcPts val="1000"/>
                </a:spcAft>
              </a:pPr>
              <a:r>
                <a:rPr lang="el-GR" sz="2000" dirty="0">
                  <a:effectLst/>
                  <a:latin typeface="Times New Roman" panose="02020603050405020304" pitchFamily="18" charset="0"/>
                  <a:ea typeface="Calibri" panose="020F0502020204030204" pitchFamily="34" charset="0"/>
                </a:rPr>
                <a:t>Συμπλήρωση εισαγωγικού πίνακα (εκτός από την ενημέρωση μέτρων ασφαλείας και τον επανέλεγχο)   </a:t>
              </a:r>
              <a:endParaRPr lang="el-GR" sz="2000" dirty="0">
                <a:effectLst/>
                <a:latin typeface="Arial" panose="020B0604020202020204" pitchFamily="34" charset="0"/>
                <a:ea typeface="Calibri" panose="020F0502020204030204" pitchFamily="34" charset="0"/>
              </a:endParaRPr>
            </a:p>
          </p:txBody>
        </p:sp>
      </p:grpSp>
    </p:spTree>
    <p:extLst>
      <p:ext uri="{BB962C8B-B14F-4D97-AF65-F5344CB8AC3E}">
        <p14:creationId xmlns:p14="http://schemas.microsoft.com/office/powerpoint/2010/main" val="3586766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3263BBA-2E0F-4FED-977B-39520BCC72F7}"/>
              </a:ext>
            </a:extLst>
          </p:cNvPr>
          <p:cNvSpPr>
            <a:spLocks noGrp="1"/>
          </p:cNvSpPr>
          <p:nvPr>
            <p:ph type="title"/>
          </p:nvPr>
        </p:nvSpPr>
        <p:spPr>
          <a:xfrm>
            <a:off x="815636" y="154545"/>
            <a:ext cx="10560728" cy="421161"/>
          </a:xfrm>
        </p:spPr>
        <p:txBody>
          <a:bodyPr>
            <a:noAutofit/>
          </a:bodyPr>
          <a:lstStyle/>
          <a:p>
            <a:pPr algn="ctr"/>
            <a:r>
              <a:rPr lang="el-GR" altLang="el-GR" sz="2200" dirty="0" err="1">
                <a:ea typeface="Calibri" panose="020F0502020204030204" pitchFamily="34" charset="0"/>
                <a:cs typeface="Times New Roman" panose="02020603050405020304" pitchFamily="18" charset="0"/>
              </a:rPr>
              <a:t>Πινακασ</a:t>
            </a:r>
            <a:r>
              <a:rPr lang="el-GR" altLang="el-GR" sz="2200" dirty="0">
                <a:ea typeface="Calibri" panose="020F0502020204030204" pitchFamily="34" charset="0"/>
                <a:cs typeface="Times New Roman" panose="02020603050405020304" pitchFamily="18" charset="0"/>
              </a:rPr>
              <a:t> 1: </a:t>
            </a:r>
            <a:r>
              <a:rPr lang="el-GR" altLang="el-GR" sz="2200" dirty="0" err="1">
                <a:ea typeface="Calibri" panose="020F0502020204030204" pitchFamily="34" charset="0"/>
                <a:cs typeface="Times New Roman" panose="02020603050405020304" pitchFamily="18" charset="0"/>
              </a:rPr>
              <a:t>Παραδειγμα</a:t>
            </a:r>
            <a:r>
              <a:rPr lang="el-GR" altLang="el-GR" sz="2200" dirty="0">
                <a:ea typeface="Calibri" panose="020F0502020204030204" pitchFamily="34" charset="0"/>
                <a:cs typeface="Times New Roman" panose="02020603050405020304" pitchFamily="18" charset="0"/>
              </a:rPr>
              <a:t> </a:t>
            </a:r>
            <a:r>
              <a:rPr lang="el-GR" altLang="el-GR" sz="2200" dirty="0" err="1">
                <a:ea typeface="Calibri" panose="020F0502020204030204" pitchFamily="34" charset="0"/>
                <a:cs typeface="Times New Roman" panose="02020603050405020304" pitchFamily="18" charset="0"/>
              </a:rPr>
              <a:t>συμπληρωσησ</a:t>
            </a:r>
            <a:r>
              <a:rPr lang="el-GR" altLang="el-GR" sz="2200" dirty="0">
                <a:ea typeface="Calibri" panose="020F0502020204030204" pitchFamily="34" charset="0"/>
                <a:cs typeface="Times New Roman" panose="02020603050405020304" pitchFamily="18" charset="0"/>
              </a:rPr>
              <a:t> </a:t>
            </a:r>
            <a:r>
              <a:rPr lang="el-GR" altLang="el-GR" sz="2200" dirty="0" err="1">
                <a:ea typeface="Calibri" panose="020F0502020204030204" pitchFamily="34" charset="0"/>
                <a:cs typeface="Times New Roman" panose="02020603050405020304" pitchFamily="18" charset="0"/>
              </a:rPr>
              <a:t>εισαγωγικου</a:t>
            </a:r>
            <a:r>
              <a:rPr lang="el-GR" altLang="el-GR" sz="2200" dirty="0">
                <a:ea typeface="Calibri" panose="020F0502020204030204" pitchFamily="34" charset="0"/>
                <a:cs typeface="Times New Roman" panose="02020603050405020304" pitchFamily="18" charset="0"/>
              </a:rPr>
              <a:t> </a:t>
            </a:r>
            <a:r>
              <a:rPr lang="el-GR" altLang="el-GR" sz="2200" dirty="0" err="1">
                <a:ea typeface="Calibri" panose="020F0502020204030204" pitchFamily="34" charset="0"/>
                <a:cs typeface="Times New Roman" panose="02020603050405020304" pitchFamily="18" charset="0"/>
              </a:rPr>
              <a:t>πινακα</a:t>
            </a:r>
            <a:br>
              <a:rPr kumimoji="0" lang="el-GR" altLang="el-GR" sz="2200" b="0" i="0" u="none" strike="noStrike" cap="none" normalizeH="0" baseline="0" dirty="0">
                <a:ln>
                  <a:noFill/>
                </a:ln>
                <a:solidFill>
                  <a:schemeClr val="tx1"/>
                </a:solidFill>
                <a:effectLst/>
              </a:rPr>
            </a:br>
            <a:endParaRPr lang="el-GR" sz="2200" dirty="0"/>
          </a:p>
        </p:txBody>
      </p:sp>
      <p:pic>
        <p:nvPicPr>
          <p:cNvPr id="7" name="Θέση περιεχομένου 6">
            <a:extLst>
              <a:ext uri="{FF2B5EF4-FFF2-40B4-BE49-F238E27FC236}">
                <a16:creationId xmlns:a16="http://schemas.microsoft.com/office/drawing/2014/main" id="{331086CB-9204-488B-BFA2-F369C15003C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51994" y="488272"/>
            <a:ext cx="6133520" cy="6215183"/>
          </a:xfrm>
        </p:spPr>
      </p:pic>
    </p:spTree>
    <p:extLst>
      <p:ext uri="{BB962C8B-B14F-4D97-AF65-F5344CB8AC3E}">
        <p14:creationId xmlns:p14="http://schemas.microsoft.com/office/powerpoint/2010/main" val="5472522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E3F3463-BB16-42D3-8313-036220335E74}"/>
              </a:ext>
            </a:extLst>
          </p:cNvPr>
          <p:cNvSpPr>
            <a:spLocks noGrp="1"/>
          </p:cNvSpPr>
          <p:nvPr>
            <p:ph type="title"/>
          </p:nvPr>
        </p:nvSpPr>
        <p:spPr>
          <a:xfrm>
            <a:off x="825500" y="0"/>
            <a:ext cx="10515600" cy="719091"/>
          </a:xfrm>
        </p:spPr>
        <p:txBody>
          <a:bodyPr>
            <a:noAutofit/>
          </a:bodyPr>
          <a:lstStyle/>
          <a:p>
            <a:pPr algn="ctr"/>
            <a:r>
              <a:rPr lang="el-GR" sz="2200" dirty="0">
                <a:cs typeface="Times New Roman" pitchFamily="18" charset="0"/>
              </a:rPr>
              <a:t>ΠΙΝΑΚΑΣ 2: ΠΑΡΑΔΕΙΓΜΑ ΣΥΜΠΛΗΡΩΣΗΣ του ΠΙΝΑΚΑ με ΤΙΣ ΚΑΤΗΓΟΡΙΕΣ ΚΙΝΔΥΝΩΝ</a:t>
            </a:r>
            <a:endParaRPr lang="el-GR" sz="2200" dirty="0"/>
          </a:p>
        </p:txBody>
      </p:sp>
      <p:pic>
        <p:nvPicPr>
          <p:cNvPr id="5" name="Θέση περιεχομένου 4">
            <a:extLst>
              <a:ext uri="{FF2B5EF4-FFF2-40B4-BE49-F238E27FC236}">
                <a16:creationId xmlns:a16="http://schemas.microsoft.com/office/drawing/2014/main" id="{6B9F515C-BADE-40E0-A52B-A4CA3DED3C94}"/>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90800" y="796578"/>
            <a:ext cx="7391399" cy="5604222"/>
          </a:xfrm>
        </p:spPr>
      </p:pic>
    </p:spTree>
    <p:extLst>
      <p:ext uri="{BB962C8B-B14F-4D97-AF65-F5344CB8AC3E}">
        <p14:creationId xmlns:p14="http://schemas.microsoft.com/office/powerpoint/2010/main" val="4050485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27FC908-7EEA-4DB1-8330-E55B623C98EB}"/>
              </a:ext>
            </a:extLst>
          </p:cNvPr>
          <p:cNvSpPr>
            <a:spLocks noGrp="1"/>
          </p:cNvSpPr>
          <p:nvPr>
            <p:ph type="title"/>
          </p:nvPr>
        </p:nvSpPr>
        <p:spPr>
          <a:xfrm>
            <a:off x="1180516" y="228600"/>
            <a:ext cx="8534400" cy="1012371"/>
          </a:xfrm>
        </p:spPr>
        <p:txBody>
          <a:bodyPr>
            <a:normAutofit/>
          </a:bodyPr>
          <a:lstStyle/>
          <a:p>
            <a:pPr algn="ctr"/>
            <a:r>
              <a:rPr lang="el-GR" sz="3200" b="1" dirty="0"/>
              <a:t>ΕΙΣΑΓΩΓΗ</a:t>
            </a:r>
          </a:p>
        </p:txBody>
      </p:sp>
      <p:sp>
        <p:nvSpPr>
          <p:cNvPr id="3" name="Θέση περιεχομένου 2">
            <a:extLst>
              <a:ext uri="{FF2B5EF4-FFF2-40B4-BE49-F238E27FC236}">
                <a16:creationId xmlns:a16="http://schemas.microsoft.com/office/drawing/2014/main" id="{F790F12B-C362-48E1-ACBE-D540A242986E}"/>
              </a:ext>
            </a:extLst>
          </p:cNvPr>
          <p:cNvSpPr>
            <a:spLocks noGrp="1"/>
          </p:cNvSpPr>
          <p:nvPr>
            <p:ph idx="1"/>
          </p:nvPr>
        </p:nvSpPr>
        <p:spPr>
          <a:xfrm>
            <a:off x="172703" y="1532121"/>
            <a:ext cx="11533522" cy="3615267"/>
          </a:xfrm>
        </p:spPr>
        <p:txBody>
          <a:bodyPr>
            <a:normAutofit lnSpcReduction="10000"/>
          </a:bodyPr>
          <a:lstStyle/>
          <a:p>
            <a:pPr algn="just"/>
            <a:r>
              <a:rPr lang="el-GR" sz="2800" dirty="0">
                <a:solidFill>
                  <a:schemeClr val="tx1"/>
                </a:solidFill>
              </a:rPr>
              <a:t>Η εξασφάλιση της υγείας και της ασφάλειας στους χώρους εργασίας αποτελεί σημαντικό παράγοντα κοινωνικής και οικονομικής ευημερίας και προόδου για κάθε σύγχρονη κοινωνία. </a:t>
            </a:r>
            <a:endParaRPr lang="el-GR" sz="2800" dirty="0">
              <a:solidFill>
                <a:schemeClr val="tx1"/>
              </a:solidFill>
              <a:effectLst/>
            </a:endParaRPr>
          </a:p>
          <a:p>
            <a:pPr algn="just"/>
            <a:r>
              <a:rPr lang="el-GR" sz="2800" dirty="0">
                <a:solidFill>
                  <a:schemeClr val="tx1"/>
                </a:solidFill>
              </a:rPr>
              <a:t>Στόχος της παρούσας εργασίας είναι να αναπτύξει έναν πρακτικό οδηγό για τη μελέτη της Ανάλυσης και Εκτίμησης του εργασιακού κινδύνου σε υπαίθριες και υπόγειες εκμεταλλεύσεις, καθώς και σε όλα τα βοηθητικά τμήματά τους</a:t>
            </a:r>
            <a:r>
              <a:rPr lang="en-US" sz="2800" dirty="0">
                <a:solidFill>
                  <a:schemeClr val="tx1"/>
                </a:solidFill>
              </a:rPr>
              <a:t>.</a:t>
            </a:r>
            <a:endParaRPr lang="el-GR" sz="2800" dirty="0">
              <a:solidFill>
                <a:schemeClr val="bg1"/>
              </a:solidFill>
              <a:effectLst/>
            </a:endParaRPr>
          </a:p>
          <a:p>
            <a:endParaRPr lang="el-GR" sz="2400" dirty="0"/>
          </a:p>
        </p:txBody>
      </p:sp>
    </p:spTree>
    <p:extLst>
      <p:ext uri="{BB962C8B-B14F-4D97-AF65-F5344CB8AC3E}">
        <p14:creationId xmlns:p14="http://schemas.microsoft.com/office/powerpoint/2010/main" val="40123401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35B5C89-D5E7-4283-9A73-433BBEE3FA75}"/>
              </a:ext>
            </a:extLst>
          </p:cNvPr>
          <p:cNvSpPr>
            <a:spLocks noGrp="1"/>
          </p:cNvSpPr>
          <p:nvPr>
            <p:ph type="title"/>
          </p:nvPr>
        </p:nvSpPr>
        <p:spPr>
          <a:xfrm>
            <a:off x="199292" y="444501"/>
            <a:ext cx="11887200" cy="493345"/>
          </a:xfrm>
        </p:spPr>
        <p:txBody>
          <a:bodyPr>
            <a:normAutofit fontScale="90000"/>
          </a:bodyPr>
          <a:lstStyle/>
          <a:p>
            <a:pPr algn="ctr"/>
            <a:r>
              <a:rPr lang="el-GR" sz="2400" dirty="0">
                <a:cs typeface="Times New Roman" pitchFamily="18" charset="0"/>
              </a:rPr>
              <a:t>ΠΙΝΑΚΑΣ 3: ΠΑΡΑΔΕΙΓΜΑ ΣΥΜΠΛΗΡΩΣΗΣ του ΠΙΝΑΚΑ των ΚΙΝΔΥΝΩΝ ΑΝΑ ΤΜΗΜΑ ΕΡΓΑΣΙΑΣ</a:t>
            </a:r>
            <a:br>
              <a:rPr lang="el-GR" i="1" dirty="0"/>
            </a:br>
            <a:endParaRPr lang="el-GR" dirty="0"/>
          </a:p>
        </p:txBody>
      </p:sp>
      <p:pic>
        <p:nvPicPr>
          <p:cNvPr id="5" name="Θέση περιεχομένου 4">
            <a:extLst>
              <a:ext uri="{FF2B5EF4-FFF2-40B4-BE49-F238E27FC236}">
                <a16:creationId xmlns:a16="http://schemas.microsoft.com/office/drawing/2014/main" id="{2CE71187-3640-4B98-8670-D6307F467F4B}"/>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64160" y="1092791"/>
            <a:ext cx="10433381" cy="5272840"/>
          </a:xfrm>
        </p:spPr>
      </p:pic>
    </p:spTree>
    <p:extLst>
      <p:ext uri="{BB962C8B-B14F-4D97-AF65-F5344CB8AC3E}">
        <p14:creationId xmlns:p14="http://schemas.microsoft.com/office/powerpoint/2010/main" val="21221714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26AB112-6A8D-4A8C-9487-9930A2719866}"/>
              </a:ext>
            </a:extLst>
          </p:cNvPr>
          <p:cNvSpPr>
            <a:spLocks noGrp="1"/>
          </p:cNvSpPr>
          <p:nvPr>
            <p:ph type="title"/>
          </p:nvPr>
        </p:nvSpPr>
        <p:spPr>
          <a:xfrm>
            <a:off x="965200" y="274272"/>
            <a:ext cx="10515600" cy="841375"/>
          </a:xfrm>
        </p:spPr>
        <p:txBody>
          <a:bodyPr>
            <a:normAutofit fontScale="90000"/>
          </a:bodyPr>
          <a:lstStyle/>
          <a:p>
            <a:pPr algn="ctr"/>
            <a:r>
              <a:rPr lang="el-GR" b="1" dirty="0" err="1"/>
              <a:t>Αξιολογηση</a:t>
            </a:r>
            <a:r>
              <a:rPr lang="el-GR" b="1" dirty="0"/>
              <a:t> </a:t>
            </a:r>
            <a:r>
              <a:rPr lang="el-GR" b="1" dirty="0" err="1"/>
              <a:t>κινδυνου</a:t>
            </a:r>
            <a:br>
              <a:rPr lang="el-GR" b="1" dirty="0"/>
            </a:br>
            <a:r>
              <a:rPr lang="el-GR" b="1" dirty="0"/>
              <a:t>(ΔΕΥΤΕΡΟ ΣΤΑΔΙΟ)</a:t>
            </a:r>
          </a:p>
        </p:txBody>
      </p:sp>
      <p:grpSp>
        <p:nvGrpSpPr>
          <p:cNvPr id="5" name="Group 250">
            <a:extLst>
              <a:ext uri="{FF2B5EF4-FFF2-40B4-BE49-F238E27FC236}">
                <a16:creationId xmlns:a16="http://schemas.microsoft.com/office/drawing/2014/main" id="{B971DE4A-AA96-4390-9DAA-72CE166EA858}"/>
              </a:ext>
            </a:extLst>
          </p:cNvPr>
          <p:cNvGrpSpPr>
            <a:grpSpLocks/>
          </p:cNvGrpSpPr>
          <p:nvPr/>
        </p:nvGrpSpPr>
        <p:grpSpPr bwMode="auto">
          <a:xfrm>
            <a:off x="260548" y="1294353"/>
            <a:ext cx="11670903" cy="1295071"/>
            <a:chOff x="1695" y="4140"/>
            <a:chExt cx="9862" cy="925"/>
          </a:xfrm>
        </p:grpSpPr>
        <p:sp>
          <p:nvSpPr>
            <p:cNvPr id="6" name="Text Box 234">
              <a:extLst>
                <a:ext uri="{FF2B5EF4-FFF2-40B4-BE49-F238E27FC236}">
                  <a16:creationId xmlns:a16="http://schemas.microsoft.com/office/drawing/2014/main" id="{976BA987-ADFC-424B-975E-C65CF338CA0D}"/>
                </a:ext>
              </a:extLst>
            </p:cNvPr>
            <p:cNvSpPr txBox="1">
              <a:spLocks noChangeArrowheads="1"/>
            </p:cNvSpPr>
            <p:nvPr/>
          </p:nvSpPr>
          <p:spPr bwMode="auto">
            <a:xfrm>
              <a:off x="1695" y="4140"/>
              <a:ext cx="1474" cy="9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el-GR" sz="1400" dirty="0">
                  <a:solidFill>
                    <a:srgbClr val="000000"/>
                  </a:solidFill>
                  <a:effectLst/>
                  <a:latin typeface="Times New Roman" panose="02020603050405020304" pitchFamily="18" charset="0"/>
                  <a:ea typeface="Calibri" panose="020F0502020204030204" pitchFamily="34" charset="0"/>
                </a:rPr>
                <a:t>Πάρτε αντίγραφα του πίνακα </a:t>
              </a:r>
              <a:r>
                <a:rPr lang="el-GR" sz="1400" dirty="0">
                  <a:solidFill>
                    <a:srgbClr val="000000"/>
                  </a:solidFill>
                  <a:latin typeface="Times New Roman" panose="02020603050405020304" pitchFamily="18" charset="0"/>
                  <a:ea typeface="Calibri" panose="020F0502020204030204" pitchFamily="34" charset="0"/>
                </a:rPr>
                <a:t>5</a:t>
              </a:r>
              <a:r>
                <a:rPr lang="el-GR" sz="1400" dirty="0">
                  <a:solidFill>
                    <a:srgbClr val="000000"/>
                  </a:solidFill>
                  <a:effectLst/>
                  <a:latin typeface="Times New Roman" panose="02020603050405020304" pitchFamily="18" charset="0"/>
                  <a:ea typeface="Calibri" panose="020F0502020204030204" pitchFamily="34" charset="0"/>
                </a:rPr>
                <a:t> 'Εκτίμηση του κινδύνου' για τους διάφορους τομείς εργασίας</a:t>
              </a:r>
              <a:endParaRPr lang="el-GR" sz="1400" dirty="0">
                <a:effectLst/>
                <a:latin typeface="Arial" panose="020B0604020202020204" pitchFamily="34" charset="0"/>
                <a:ea typeface="Calibri" panose="020F0502020204030204" pitchFamily="34" charset="0"/>
              </a:endParaRPr>
            </a:p>
            <a:p>
              <a:pPr algn="ctr">
                <a:lnSpc>
                  <a:spcPct val="115000"/>
                </a:lnSpc>
                <a:spcAft>
                  <a:spcPts val="1000"/>
                </a:spcAft>
              </a:pPr>
              <a:r>
                <a:rPr lang="el-GR" sz="1400" dirty="0">
                  <a:effectLst/>
                  <a:latin typeface="Arial" panose="020B0604020202020204" pitchFamily="34" charset="0"/>
                  <a:ea typeface="Calibri" panose="020F0502020204030204" pitchFamily="34" charset="0"/>
                </a:rPr>
                <a:t> </a:t>
              </a:r>
            </a:p>
          </p:txBody>
        </p:sp>
        <p:cxnSp>
          <p:nvCxnSpPr>
            <p:cNvPr id="7" name="AutoShape 235">
              <a:extLst>
                <a:ext uri="{FF2B5EF4-FFF2-40B4-BE49-F238E27FC236}">
                  <a16:creationId xmlns:a16="http://schemas.microsoft.com/office/drawing/2014/main" id="{2A5298C4-6224-43E4-B6FB-83774D1C62D6}"/>
                </a:ext>
              </a:extLst>
            </p:cNvPr>
            <p:cNvCxnSpPr>
              <a:cxnSpLocks noChangeShapeType="1"/>
            </p:cNvCxnSpPr>
            <p:nvPr/>
          </p:nvCxnSpPr>
          <p:spPr bwMode="auto">
            <a:xfrm>
              <a:off x="3169" y="4603"/>
              <a:ext cx="37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 name="Text Box 236">
              <a:extLst>
                <a:ext uri="{FF2B5EF4-FFF2-40B4-BE49-F238E27FC236}">
                  <a16:creationId xmlns:a16="http://schemas.microsoft.com/office/drawing/2014/main" id="{254C4BF6-9679-4833-A91C-5CAD95AF0EF9}"/>
                </a:ext>
              </a:extLst>
            </p:cNvPr>
            <p:cNvSpPr txBox="1">
              <a:spLocks noChangeArrowheads="1"/>
            </p:cNvSpPr>
            <p:nvPr/>
          </p:nvSpPr>
          <p:spPr bwMode="auto">
            <a:xfrm>
              <a:off x="3539" y="4172"/>
              <a:ext cx="1158" cy="74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el-GR" sz="1400" dirty="0">
                  <a:solidFill>
                    <a:srgbClr val="000000"/>
                  </a:solidFill>
                  <a:effectLst/>
                  <a:latin typeface="Times New Roman" panose="02020603050405020304" pitchFamily="18" charset="0"/>
                  <a:ea typeface="Calibri" panose="020F0502020204030204" pitchFamily="34" charset="0"/>
                </a:rPr>
                <a:t>Διαβάστε τη στήλη 1 'τύπος κινδύνου' και τη </a:t>
              </a:r>
              <a:r>
                <a:rPr lang="el-GR" sz="1400" dirty="0">
                  <a:solidFill>
                    <a:srgbClr val="000000"/>
                  </a:solidFill>
                  <a:latin typeface="Times New Roman" panose="02020603050405020304" pitchFamily="18" charset="0"/>
                  <a:ea typeface="Calibri" panose="020F0502020204030204" pitchFamily="34" charset="0"/>
                </a:rPr>
                <a:t>στήλη </a:t>
              </a:r>
              <a:r>
                <a:rPr lang="el-GR" sz="1400" dirty="0">
                  <a:solidFill>
                    <a:srgbClr val="000000"/>
                  </a:solidFill>
                  <a:effectLst/>
                  <a:latin typeface="Times New Roman" panose="02020603050405020304" pitchFamily="18" charset="0"/>
                  <a:ea typeface="Calibri" panose="020F0502020204030204" pitchFamily="34" charset="0"/>
                </a:rPr>
                <a:t>2 </a:t>
              </a:r>
              <a:endParaRPr lang="el-GR" sz="1400" dirty="0">
                <a:effectLst/>
                <a:latin typeface="Arial" panose="020B0604020202020204" pitchFamily="34" charset="0"/>
                <a:ea typeface="Calibri" panose="020F0502020204030204" pitchFamily="34" charset="0"/>
              </a:endParaRPr>
            </a:p>
            <a:p>
              <a:pPr algn="ctr">
                <a:lnSpc>
                  <a:spcPct val="115000"/>
                </a:lnSpc>
                <a:spcAft>
                  <a:spcPts val="1000"/>
                </a:spcAft>
              </a:pPr>
              <a:r>
                <a:rPr lang="el-GR" sz="1400" dirty="0">
                  <a:effectLst/>
                  <a:latin typeface="Arial" panose="020B0604020202020204" pitchFamily="34" charset="0"/>
                  <a:ea typeface="Calibri" panose="020F0502020204030204" pitchFamily="34" charset="0"/>
                </a:rPr>
                <a:t> </a:t>
              </a:r>
            </a:p>
          </p:txBody>
        </p:sp>
        <p:cxnSp>
          <p:nvCxnSpPr>
            <p:cNvPr id="9" name="AutoShape 237">
              <a:extLst>
                <a:ext uri="{FF2B5EF4-FFF2-40B4-BE49-F238E27FC236}">
                  <a16:creationId xmlns:a16="http://schemas.microsoft.com/office/drawing/2014/main" id="{16131266-E68F-471C-A98E-FB6806D5776D}"/>
                </a:ext>
              </a:extLst>
            </p:cNvPr>
            <p:cNvCxnSpPr>
              <a:cxnSpLocks noChangeShapeType="1"/>
            </p:cNvCxnSpPr>
            <p:nvPr/>
          </p:nvCxnSpPr>
          <p:spPr bwMode="auto">
            <a:xfrm flipV="1">
              <a:off x="4747" y="4599"/>
              <a:ext cx="428" cy="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AutoShape 239">
              <a:extLst>
                <a:ext uri="{FF2B5EF4-FFF2-40B4-BE49-F238E27FC236}">
                  <a16:creationId xmlns:a16="http://schemas.microsoft.com/office/drawing/2014/main" id="{3F085898-5313-42CB-99F8-5577DE94369B}"/>
                </a:ext>
              </a:extLst>
            </p:cNvPr>
            <p:cNvCxnSpPr>
              <a:cxnSpLocks noChangeShapeType="1"/>
            </p:cNvCxnSpPr>
            <p:nvPr/>
          </p:nvCxnSpPr>
          <p:spPr bwMode="auto">
            <a:xfrm>
              <a:off x="6740" y="4599"/>
              <a:ext cx="51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1" name="Text Box 240">
              <a:extLst>
                <a:ext uri="{FF2B5EF4-FFF2-40B4-BE49-F238E27FC236}">
                  <a16:creationId xmlns:a16="http://schemas.microsoft.com/office/drawing/2014/main" id="{BA996C83-0B8C-4D17-BF80-B1C263E571CA}"/>
                </a:ext>
              </a:extLst>
            </p:cNvPr>
            <p:cNvSpPr txBox="1">
              <a:spLocks noChangeArrowheads="1"/>
            </p:cNvSpPr>
            <p:nvPr/>
          </p:nvSpPr>
          <p:spPr bwMode="auto">
            <a:xfrm>
              <a:off x="7255" y="4287"/>
              <a:ext cx="868" cy="59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el-GR" sz="1400" dirty="0">
                  <a:solidFill>
                    <a:srgbClr val="000000"/>
                  </a:solidFill>
                  <a:effectLst/>
                  <a:latin typeface="Times New Roman" panose="02020603050405020304" pitchFamily="18" charset="0"/>
                  <a:ea typeface="Calibri" panose="020F0502020204030204" pitchFamily="34" charset="0"/>
                </a:rPr>
                <a:t>Σημειώστε στη στήλη 3</a:t>
              </a:r>
              <a:endParaRPr lang="el-GR" sz="1400" dirty="0">
                <a:effectLst/>
                <a:latin typeface="Arial" panose="020B0604020202020204" pitchFamily="34" charset="0"/>
                <a:ea typeface="Calibri" panose="020F0502020204030204" pitchFamily="34" charset="0"/>
              </a:endParaRPr>
            </a:p>
            <a:p>
              <a:pPr algn="ctr">
                <a:lnSpc>
                  <a:spcPct val="115000"/>
                </a:lnSpc>
                <a:spcAft>
                  <a:spcPts val="1000"/>
                </a:spcAft>
              </a:pPr>
              <a:r>
                <a:rPr lang="el-GR" sz="1400" dirty="0">
                  <a:effectLst/>
                  <a:latin typeface="Arial" panose="020B0604020202020204" pitchFamily="34" charset="0"/>
                  <a:ea typeface="Calibri" panose="020F0502020204030204" pitchFamily="34" charset="0"/>
                </a:rPr>
                <a:t> </a:t>
              </a:r>
            </a:p>
          </p:txBody>
        </p:sp>
        <p:cxnSp>
          <p:nvCxnSpPr>
            <p:cNvPr id="12" name="AutoShape 245">
              <a:extLst>
                <a:ext uri="{FF2B5EF4-FFF2-40B4-BE49-F238E27FC236}">
                  <a16:creationId xmlns:a16="http://schemas.microsoft.com/office/drawing/2014/main" id="{B9F58C52-30F5-4BB6-8F1C-2A4640FAC06A}"/>
                </a:ext>
              </a:extLst>
            </p:cNvPr>
            <p:cNvCxnSpPr>
              <a:cxnSpLocks noChangeShapeType="1"/>
            </p:cNvCxnSpPr>
            <p:nvPr/>
          </p:nvCxnSpPr>
          <p:spPr bwMode="auto">
            <a:xfrm flipV="1">
              <a:off x="8088" y="4599"/>
              <a:ext cx="407" cy="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3" name="Text Box 246">
              <a:extLst>
                <a:ext uri="{FF2B5EF4-FFF2-40B4-BE49-F238E27FC236}">
                  <a16:creationId xmlns:a16="http://schemas.microsoft.com/office/drawing/2014/main" id="{321249B2-B934-488B-839D-42C2F947151F}"/>
                </a:ext>
              </a:extLst>
            </p:cNvPr>
            <p:cNvSpPr txBox="1">
              <a:spLocks noChangeArrowheads="1"/>
            </p:cNvSpPr>
            <p:nvPr/>
          </p:nvSpPr>
          <p:spPr bwMode="auto">
            <a:xfrm>
              <a:off x="8521" y="4236"/>
              <a:ext cx="1378" cy="738"/>
            </a:xfrm>
            <a:prstGeom prst="rect">
              <a:avLst/>
            </a:prstGeom>
            <a:ln>
              <a:headEnd/>
              <a:tailEnd/>
            </a:ln>
          </p:spPr>
          <p:style>
            <a:lnRef idx="2">
              <a:schemeClr val="dk1"/>
            </a:lnRef>
            <a:fillRef idx="1">
              <a:schemeClr val="lt1"/>
            </a:fillRef>
            <a:effectRef idx="0">
              <a:schemeClr val="dk1"/>
            </a:effectRef>
            <a:fontRef idx="minor">
              <a:schemeClr val="dk1"/>
            </a:fontRef>
          </p:style>
          <p:txBody>
            <a:bodyPr rot="0" vert="horz" wrap="square" lIns="91440" tIns="45720" rIns="91440" bIns="45720" anchor="t" anchorCtr="0" upright="1">
              <a:noAutofit/>
            </a:bodyPr>
            <a:lstStyle/>
            <a:p>
              <a:pPr algn="ctr">
                <a:lnSpc>
                  <a:spcPct val="115000"/>
                </a:lnSpc>
                <a:spcAft>
                  <a:spcPts val="1000"/>
                </a:spcAft>
              </a:pPr>
              <a:r>
                <a:rPr lang="el-GR" sz="1400" dirty="0">
                  <a:effectLst/>
                  <a:latin typeface="Times New Roman" panose="02020603050405020304" pitchFamily="18" charset="0"/>
                  <a:ea typeface="Calibri" panose="020F0502020204030204" pitchFamily="34" charset="0"/>
                </a:rPr>
                <a:t>Συμπληρώστε τη στήλη 'Πιθανότητα' και τη στήλη 6 'Συνέπεια'</a:t>
              </a:r>
              <a:endParaRPr lang="el-GR" sz="1400" dirty="0">
                <a:effectLst/>
                <a:latin typeface="Arial" panose="020B0604020202020204" pitchFamily="34" charset="0"/>
                <a:ea typeface="Calibri" panose="020F0502020204030204" pitchFamily="34" charset="0"/>
              </a:endParaRPr>
            </a:p>
          </p:txBody>
        </p:sp>
        <p:sp>
          <p:nvSpPr>
            <p:cNvPr id="14" name="Text Box 247">
              <a:extLst>
                <a:ext uri="{FF2B5EF4-FFF2-40B4-BE49-F238E27FC236}">
                  <a16:creationId xmlns:a16="http://schemas.microsoft.com/office/drawing/2014/main" id="{DD388817-D1AA-4B14-B25B-D85146FDA15E}"/>
                </a:ext>
              </a:extLst>
            </p:cNvPr>
            <p:cNvSpPr txBox="1">
              <a:spLocks noChangeArrowheads="1"/>
            </p:cNvSpPr>
            <p:nvPr/>
          </p:nvSpPr>
          <p:spPr bwMode="auto">
            <a:xfrm>
              <a:off x="5170" y="4293"/>
              <a:ext cx="1570" cy="59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lnSpc>
                  <a:spcPct val="115000"/>
                </a:lnSpc>
                <a:spcAft>
                  <a:spcPts val="1000"/>
                </a:spcAft>
              </a:pPr>
              <a:r>
                <a:rPr lang="el-GR" sz="1200" dirty="0">
                  <a:solidFill>
                    <a:srgbClr val="000000"/>
                  </a:solidFill>
                  <a:effectLst/>
                  <a:latin typeface="Times New Roman" panose="02020603050405020304" pitchFamily="18" charset="0"/>
                  <a:ea typeface="Calibri" panose="020F0502020204030204" pitchFamily="34" charset="0"/>
                </a:rPr>
                <a:t>Υπάρχουν κάποια από τη στήλη 1 και 2 τα οποία είναι ή θεωρούνται πιθανά</a:t>
              </a:r>
              <a:endParaRPr lang="el-GR" sz="1200" dirty="0">
                <a:effectLst/>
                <a:latin typeface="Arial" panose="020B0604020202020204" pitchFamily="34" charset="0"/>
                <a:ea typeface="Calibri" panose="020F0502020204030204" pitchFamily="34" charset="0"/>
              </a:endParaRPr>
            </a:p>
          </p:txBody>
        </p:sp>
        <p:cxnSp>
          <p:nvCxnSpPr>
            <p:cNvPr id="15" name="AutoShape 248">
              <a:extLst>
                <a:ext uri="{FF2B5EF4-FFF2-40B4-BE49-F238E27FC236}">
                  <a16:creationId xmlns:a16="http://schemas.microsoft.com/office/drawing/2014/main" id="{F7FB8771-AB6B-4BBD-8A02-B4625DB96BDC}"/>
                </a:ext>
              </a:extLst>
            </p:cNvPr>
            <p:cNvCxnSpPr>
              <a:cxnSpLocks noChangeShapeType="1"/>
            </p:cNvCxnSpPr>
            <p:nvPr/>
          </p:nvCxnSpPr>
          <p:spPr bwMode="auto">
            <a:xfrm>
              <a:off x="9899" y="4668"/>
              <a:ext cx="28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6" name="Text Box 249">
              <a:extLst>
                <a:ext uri="{FF2B5EF4-FFF2-40B4-BE49-F238E27FC236}">
                  <a16:creationId xmlns:a16="http://schemas.microsoft.com/office/drawing/2014/main" id="{4CABFD45-2FE0-4D9E-9AC3-C0D48BAE355B}"/>
                </a:ext>
              </a:extLst>
            </p:cNvPr>
            <p:cNvSpPr txBox="1">
              <a:spLocks noChangeArrowheads="1"/>
            </p:cNvSpPr>
            <p:nvPr/>
          </p:nvSpPr>
          <p:spPr bwMode="auto">
            <a:xfrm>
              <a:off x="10232" y="4330"/>
              <a:ext cx="1325" cy="676"/>
            </a:xfrm>
            <a:prstGeom prst="rect">
              <a:avLst/>
            </a:prstGeom>
            <a:ln>
              <a:headEnd/>
              <a:tailEnd/>
            </a:ln>
          </p:spPr>
          <p:style>
            <a:lnRef idx="2">
              <a:schemeClr val="dk1"/>
            </a:lnRef>
            <a:fillRef idx="1">
              <a:schemeClr val="lt1"/>
            </a:fillRef>
            <a:effectRef idx="0">
              <a:schemeClr val="dk1"/>
            </a:effectRef>
            <a:fontRef idx="minor">
              <a:schemeClr val="dk1"/>
            </a:fontRef>
          </p:style>
          <p:txBody>
            <a:bodyPr rot="0" vert="horz" wrap="square" lIns="91440" tIns="45720" rIns="91440" bIns="45720" anchor="t" anchorCtr="0" upright="1">
              <a:noAutofit/>
            </a:bodyPr>
            <a:lstStyle/>
            <a:p>
              <a:pPr algn="ctr">
                <a:lnSpc>
                  <a:spcPct val="115000"/>
                </a:lnSpc>
                <a:spcAft>
                  <a:spcPts val="1000"/>
                </a:spcAft>
              </a:pPr>
              <a:r>
                <a:rPr lang="el-GR" sz="1200" dirty="0">
                  <a:effectLst/>
                  <a:latin typeface="Times New Roman" panose="02020603050405020304" pitchFamily="18" charset="0"/>
                  <a:ea typeface="Calibri" panose="020F0502020204030204" pitchFamily="34" charset="0"/>
                </a:rPr>
                <a:t>Υπολογίστε τον κίνδυνο και συμπληρώστε τη στήλη 7</a:t>
              </a:r>
              <a:endParaRPr lang="el-GR" sz="1200" dirty="0">
                <a:effectLst/>
                <a:latin typeface="Arial" panose="020B0604020202020204" pitchFamily="34" charset="0"/>
                <a:ea typeface="Calibri" panose="020F0502020204030204" pitchFamily="34" charset="0"/>
              </a:endParaRPr>
            </a:p>
          </p:txBody>
        </p:sp>
      </p:grpSp>
      <p:pic>
        <p:nvPicPr>
          <p:cNvPr id="22" name="Θέση περιεχομένου 20">
            <a:extLst>
              <a:ext uri="{FF2B5EF4-FFF2-40B4-BE49-F238E27FC236}">
                <a16:creationId xmlns:a16="http://schemas.microsoft.com/office/drawing/2014/main" id="{0F39DE74-51FC-4C6E-A15F-59779C21609A}"/>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61149" y="2754923"/>
            <a:ext cx="9232365" cy="3997569"/>
          </a:xfrm>
        </p:spPr>
      </p:pic>
    </p:spTree>
    <p:extLst>
      <p:ext uri="{BB962C8B-B14F-4D97-AF65-F5344CB8AC3E}">
        <p14:creationId xmlns:p14="http://schemas.microsoft.com/office/powerpoint/2010/main" val="28771586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7527C4A-0DAE-427D-A734-2B676F875AAF}"/>
              </a:ext>
            </a:extLst>
          </p:cNvPr>
          <p:cNvSpPr>
            <a:spLocks noGrp="1"/>
          </p:cNvSpPr>
          <p:nvPr>
            <p:ph type="title"/>
          </p:nvPr>
        </p:nvSpPr>
        <p:spPr>
          <a:xfrm>
            <a:off x="838200" y="365126"/>
            <a:ext cx="10515600" cy="691318"/>
          </a:xfrm>
        </p:spPr>
        <p:txBody>
          <a:bodyPr>
            <a:normAutofit/>
          </a:bodyPr>
          <a:lstStyle/>
          <a:p>
            <a:pPr algn="ctr"/>
            <a:r>
              <a:rPr lang="el-GR" sz="2200" dirty="0"/>
              <a:t>ΠΙΝΑΚΑΣ 4</a:t>
            </a:r>
            <a:r>
              <a:rPr lang="en-US" sz="2200" dirty="0"/>
              <a:t>:</a:t>
            </a:r>
            <a:r>
              <a:rPr lang="el-GR" sz="2200" dirty="0"/>
              <a:t> ΕΚΤΙΜΗΣΗ ΚΙΝΔΥΝΟΥ</a:t>
            </a:r>
          </a:p>
        </p:txBody>
      </p:sp>
      <p:pic>
        <p:nvPicPr>
          <p:cNvPr id="7" name="Θέση περιεχομένου 6">
            <a:extLst>
              <a:ext uri="{FF2B5EF4-FFF2-40B4-BE49-F238E27FC236}">
                <a16:creationId xmlns:a16="http://schemas.microsoft.com/office/drawing/2014/main" id="{9BF834A8-CABE-4121-AD54-4560B64921A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0597" y="1235554"/>
            <a:ext cx="8138498" cy="5050433"/>
          </a:xfrm>
        </p:spPr>
      </p:pic>
      <p:pic>
        <p:nvPicPr>
          <p:cNvPr id="4" name="Εικόνα 3">
            <a:extLst>
              <a:ext uri="{FF2B5EF4-FFF2-40B4-BE49-F238E27FC236}">
                <a16:creationId xmlns:a16="http://schemas.microsoft.com/office/drawing/2014/main" id="{A5D0DE1E-CEE1-4267-8859-3F371694D0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0936" y="2095091"/>
            <a:ext cx="3116066" cy="3331357"/>
          </a:xfrm>
          <a:prstGeom prst="rect">
            <a:avLst/>
          </a:prstGeom>
        </p:spPr>
      </p:pic>
    </p:spTree>
    <p:extLst>
      <p:ext uri="{BB962C8B-B14F-4D97-AF65-F5344CB8AC3E}">
        <p14:creationId xmlns:p14="http://schemas.microsoft.com/office/powerpoint/2010/main" val="2821520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6DFBCAD-52A6-475C-AB86-909EE62447C4}"/>
              </a:ext>
            </a:extLst>
          </p:cNvPr>
          <p:cNvSpPr>
            <a:spLocks noGrp="1"/>
          </p:cNvSpPr>
          <p:nvPr>
            <p:ph type="title"/>
          </p:nvPr>
        </p:nvSpPr>
        <p:spPr>
          <a:xfrm>
            <a:off x="838200" y="365126"/>
            <a:ext cx="10515600" cy="790574"/>
          </a:xfrm>
        </p:spPr>
        <p:txBody>
          <a:bodyPr>
            <a:normAutofit fontScale="90000"/>
          </a:bodyPr>
          <a:lstStyle/>
          <a:p>
            <a:pPr algn="ctr"/>
            <a:r>
              <a:rPr lang="el-GR" b="1" dirty="0" err="1"/>
              <a:t>Σχεδιασμοσ</a:t>
            </a:r>
            <a:r>
              <a:rPr lang="el-GR" b="1" dirty="0"/>
              <a:t> </a:t>
            </a:r>
            <a:r>
              <a:rPr lang="el-GR" b="1" dirty="0" err="1"/>
              <a:t>μετρων</a:t>
            </a:r>
            <a:r>
              <a:rPr lang="el-GR" b="1" dirty="0"/>
              <a:t> </a:t>
            </a:r>
            <a:br>
              <a:rPr lang="el-GR" b="1" dirty="0"/>
            </a:br>
            <a:r>
              <a:rPr lang="el-GR" b="1" dirty="0"/>
              <a:t>(ΤΡΙΤΟ ΣΤΑΔΙΟ)</a:t>
            </a:r>
          </a:p>
        </p:txBody>
      </p:sp>
      <p:grpSp>
        <p:nvGrpSpPr>
          <p:cNvPr id="4" name="Group 312">
            <a:extLst>
              <a:ext uri="{FF2B5EF4-FFF2-40B4-BE49-F238E27FC236}">
                <a16:creationId xmlns:a16="http://schemas.microsoft.com/office/drawing/2014/main" id="{0CF38A4C-175F-4855-975B-E0F1B86AB0C2}"/>
              </a:ext>
            </a:extLst>
          </p:cNvPr>
          <p:cNvGrpSpPr>
            <a:grpSpLocks/>
          </p:cNvGrpSpPr>
          <p:nvPr/>
        </p:nvGrpSpPr>
        <p:grpSpPr bwMode="auto">
          <a:xfrm>
            <a:off x="81276" y="1980462"/>
            <a:ext cx="7788029" cy="712762"/>
            <a:chOff x="-1822" y="11741"/>
            <a:chExt cx="9482" cy="581"/>
          </a:xfrm>
        </p:grpSpPr>
        <p:sp>
          <p:nvSpPr>
            <p:cNvPr id="5" name="Text Box 293">
              <a:extLst>
                <a:ext uri="{FF2B5EF4-FFF2-40B4-BE49-F238E27FC236}">
                  <a16:creationId xmlns:a16="http://schemas.microsoft.com/office/drawing/2014/main" id="{A943685C-ED7C-4884-87AE-9E46096DEDE7}"/>
                </a:ext>
              </a:extLst>
            </p:cNvPr>
            <p:cNvSpPr txBox="1">
              <a:spLocks noChangeArrowheads="1"/>
            </p:cNvSpPr>
            <p:nvPr/>
          </p:nvSpPr>
          <p:spPr bwMode="auto">
            <a:xfrm>
              <a:off x="-1822" y="11765"/>
              <a:ext cx="1920" cy="557"/>
            </a:xfrm>
            <a:prstGeom prst="rect">
              <a:avLst/>
            </a:prstGeom>
            <a:ln>
              <a:headEnd/>
              <a:tailEnd/>
            </a:ln>
          </p:spPr>
          <p:style>
            <a:lnRef idx="2">
              <a:schemeClr val="dk1"/>
            </a:lnRef>
            <a:fillRef idx="1">
              <a:schemeClr val="lt1"/>
            </a:fillRef>
            <a:effectRef idx="0">
              <a:schemeClr val="dk1"/>
            </a:effectRef>
            <a:fontRef idx="minor">
              <a:schemeClr val="dk1"/>
            </a:fontRef>
          </p:style>
          <p:txBody>
            <a:bodyPr rot="0" vert="horz" wrap="square" lIns="91440" tIns="45720" rIns="91440" bIns="45720" anchor="t" anchorCtr="0" upright="1">
              <a:noAutofit/>
            </a:bodyPr>
            <a:lstStyle/>
            <a:p>
              <a:pPr algn="ctr">
                <a:lnSpc>
                  <a:spcPct val="115000"/>
                </a:lnSpc>
                <a:spcAft>
                  <a:spcPts val="1000"/>
                </a:spcAft>
              </a:pPr>
              <a:r>
                <a:rPr lang="el-GR" sz="1400" dirty="0">
                  <a:effectLst/>
                  <a:latin typeface="Times New Roman" panose="02020603050405020304" pitchFamily="18" charset="0"/>
                  <a:ea typeface="Calibri" panose="020F0502020204030204" pitchFamily="34" charset="0"/>
                </a:rPr>
                <a:t>καταγράψτε τους υψηλούς κινδύνους</a:t>
              </a:r>
              <a:endParaRPr lang="el-GR" sz="1400" dirty="0">
                <a:effectLst/>
                <a:latin typeface="Arial" panose="020B0604020202020204" pitchFamily="34" charset="0"/>
                <a:ea typeface="Calibri" panose="020F0502020204030204" pitchFamily="34" charset="0"/>
              </a:endParaRPr>
            </a:p>
          </p:txBody>
        </p:sp>
        <p:sp>
          <p:nvSpPr>
            <p:cNvPr id="6" name="Text Box 294">
              <a:extLst>
                <a:ext uri="{FF2B5EF4-FFF2-40B4-BE49-F238E27FC236}">
                  <a16:creationId xmlns:a16="http://schemas.microsoft.com/office/drawing/2014/main" id="{0627C1F6-4C2F-4F6E-AA8A-8BA43080D21D}"/>
                </a:ext>
              </a:extLst>
            </p:cNvPr>
            <p:cNvSpPr txBox="1">
              <a:spLocks noChangeArrowheads="1"/>
            </p:cNvSpPr>
            <p:nvPr/>
          </p:nvSpPr>
          <p:spPr bwMode="auto">
            <a:xfrm>
              <a:off x="571" y="11770"/>
              <a:ext cx="2167" cy="456"/>
            </a:xfrm>
            <a:prstGeom prst="rect">
              <a:avLst/>
            </a:prstGeom>
            <a:ln>
              <a:headEnd/>
              <a:tailEnd/>
            </a:ln>
          </p:spPr>
          <p:style>
            <a:lnRef idx="2">
              <a:schemeClr val="dk1"/>
            </a:lnRef>
            <a:fillRef idx="1">
              <a:schemeClr val="lt1"/>
            </a:fillRef>
            <a:effectRef idx="0">
              <a:schemeClr val="dk1"/>
            </a:effectRef>
            <a:fontRef idx="minor">
              <a:schemeClr val="dk1"/>
            </a:fontRef>
          </p:style>
          <p:txBody>
            <a:bodyPr rot="0" vert="horz" wrap="square" lIns="91440" tIns="45720" rIns="91440" bIns="45720" anchor="t" anchorCtr="0" upright="1">
              <a:noAutofit/>
            </a:bodyPr>
            <a:lstStyle/>
            <a:p>
              <a:pPr algn="ctr">
                <a:lnSpc>
                  <a:spcPct val="115000"/>
                </a:lnSpc>
                <a:spcAft>
                  <a:spcPts val="1000"/>
                </a:spcAft>
              </a:pPr>
              <a:r>
                <a:rPr lang="el-GR" sz="1400" dirty="0">
                  <a:effectLst/>
                  <a:latin typeface="Times New Roman" panose="02020603050405020304" pitchFamily="18" charset="0"/>
                  <a:ea typeface="Calibri" panose="020F0502020204030204" pitchFamily="34" charset="0"/>
                </a:rPr>
                <a:t>Γράψτε τα μέτρα που πρέπει να ληφθούν</a:t>
              </a:r>
              <a:endParaRPr lang="el-GR" sz="1400" dirty="0">
                <a:effectLst/>
                <a:latin typeface="Arial" panose="020B0604020202020204" pitchFamily="34" charset="0"/>
                <a:ea typeface="Calibri" panose="020F0502020204030204" pitchFamily="34" charset="0"/>
              </a:endParaRPr>
            </a:p>
          </p:txBody>
        </p:sp>
        <p:cxnSp>
          <p:nvCxnSpPr>
            <p:cNvPr id="17" name="AutoShape 307">
              <a:extLst>
                <a:ext uri="{FF2B5EF4-FFF2-40B4-BE49-F238E27FC236}">
                  <a16:creationId xmlns:a16="http://schemas.microsoft.com/office/drawing/2014/main" id="{4D317A06-8ED0-4946-BBD9-CE91F603C335}"/>
                </a:ext>
              </a:extLst>
            </p:cNvPr>
            <p:cNvCxnSpPr>
              <a:cxnSpLocks noChangeShapeType="1"/>
            </p:cNvCxnSpPr>
            <p:nvPr/>
          </p:nvCxnSpPr>
          <p:spPr bwMode="auto">
            <a:xfrm>
              <a:off x="98" y="12043"/>
              <a:ext cx="458"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1" name="Text Box 293">
              <a:extLst>
                <a:ext uri="{FF2B5EF4-FFF2-40B4-BE49-F238E27FC236}">
                  <a16:creationId xmlns:a16="http://schemas.microsoft.com/office/drawing/2014/main" id="{88752432-7F54-4FF1-9242-9C294ED41DF9}"/>
                </a:ext>
              </a:extLst>
            </p:cNvPr>
            <p:cNvSpPr txBox="1">
              <a:spLocks noChangeArrowheads="1"/>
            </p:cNvSpPr>
            <p:nvPr/>
          </p:nvSpPr>
          <p:spPr bwMode="auto">
            <a:xfrm>
              <a:off x="3142" y="11741"/>
              <a:ext cx="1920" cy="557"/>
            </a:xfrm>
            <a:prstGeom prst="rect">
              <a:avLst/>
            </a:prstGeom>
            <a:ln>
              <a:headEnd/>
              <a:tailEnd/>
            </a:ln>
          </p:spPr>
          <p:style>
            <a:lnRef idx="2">
              <a:schemeClr val="dk1"/>
            </a:lnRef>
            <a:fillRef idx="1">
              <a:schemeClr val="lt1"/>
            </a:fillRef>
            <a:effectRef idx="0">
              <a:schemeClr val="dk1"/>
            </a:effectRef>
            <a:fontRef idx="minor">
              <a:schemeClr val="dk1"/>
            </a:fontRef>
          </p:style>
          <p:txBody>
            <a:bodyPr rot="0" vert="horz" wrap="square" lIns="91440" tIns="45720" rIns="91440" bIns="45720" anchor="t" anchorCtr="0" upright="1">
              <a:noAutofit/>
            </a:bodyPr>
            <a:lstStyle/>
            <a:p>
              <a:pPr algn="ctr">
                <a:lnSpc>
                  <a:spcPct val="115000"/>
                </a:lnSpc>
                <a:spcAft>
                  <a:spcPts val="1000"/>
                </a:spcAft>
              </a:pPr>
              <a:r>
                <a:rPr lang="el-GR" sz="1400" dirty="0">
                  <a:effectLst/>
                  <a:latin typeface="Times New Roman" panose="02020603050405020304" pitchFamily="18" charset="0"/>
                  <a:ea typeface="Calibri" panose="020F0502020204030204" pitchFamily="34" charset="0"/>
                </a:rPr>
                <a:t>καταγράψτε τους μέτριους κινδύνους</a:t>
              </a:r>
              <a:endParaRPr lang="el-GR" sz="1400" dirty="0">
                <a:effectLst/>
                <a:latin typeface="Arial" panose="020B0604020202020204" pitchFamily="34" charset="0"/>
                <a:ea typeface="Calibri" panose="020F0502020204030204" pitchFamily="34" charset="0"/>
              </a:endParaRPr>
            </a:p>
          </p:txBody>
        </p:sp>
        <p:sp>
          <p:nvSpPr>
            <p:cNvPr id="22" name="Text Box 294">
              <a:extLst>
                <a:ext uri="{FF2B5EF4-FFF2-40B4-BE49-F238E27FC236}">
                  <a16:creationId xmlns:a16="http://schemas.microsoft.com/office/drawing/2014/main" id="{AD4F480C-A9F2-462E-97B4-39BD8708FC9C}"/>
                </a:ext>
              </a:extLst>
            </p:cNvPr>
            <p:cNvSpPr txBox="1">
              <a:spLocks noChangeArrowheads="1"/>
            </p:cNvSpPr>
            <p:nvPr/>
          </p:nvSpPr>
          <p:spPr bwMode="auto">
            <a:xfrm>
              <a:off x="5493" y="11770"/>
              <a:ext cx="2167" cy="456"/>
            </a:xfrm>
            <a:prstGeom prst="rect">
              <a:avLst/>
            </a:prstGeom>
            <a:ln>
              <a:headEnd/>
              <a:tailEnd/>
            </a:ln>
          </p:spPr>
          <p:style>
            <a:lnRef idx="2">
              <a:schemeClr val="dk1"/>
            </a:lnRef>
            <a:fillRef idx="1">
              <a:schemeClr val="lt1"/>
            </a:fillRef>
            <a:effectRef idx="0">
              <a:schemeClr val="dk1"/>
            </a:effectRef>
            <a:fontRef idx="minor">
              <a:schemeClr val="dk1"/>
            </a:fontRef>
          </p:style>
          <p:txBody>
            <a:bodyPr rot="0" vert="horz" wrap="square" lIns="91440" tIns="45720" rIns="91440" bIns="45720" anchor="t" anchorCtr="0" upright="1">
              <a:noAutofit/>
            </a:bodyPr>
            <a:lstStyle/>
            <a:p>
              <a:pPr algn="ctr">
                <a:lnSpc>
                  <a:spcPct val="115000"/>
                </a:lnSpc>
                <a:spcAft>
                  <a:spcPts val="1000"/>
                </a:spcAft>
              </a:pPr>
              <a:r>
                <a:rPr lang="el-GR" sz="1400" dirty="0">
                  <a:effectLst/>
                  <a:latin typeface="Times New Roman" panose="02020603050405020304" pitchFamily="18" charset="0"/>
                  <a:ea typeface="Calibri" panose="020F0502020204030204" pitchFamily="34" charset="0"/>
                </a:rPr>
                <a:t>Γράψτε τα μέτρα που πρέπει να ληφθούν</a:t>
              </a:r>
              <a:endParaRPr lang="el-GR" sz="1400" dirty="0">
                <a:effectLst/>
                <a:latin typeface="Arial" panose="020B0604020202020204" pitchFamily="34" charset="0"/>
                <a:ea typeface="Calibri" panose="020F0502020204030204" pitchFamily="34" charset="0"/>
              </a:endParaRPr>
            </a:p>
          </p:txBody>
        </p:sp>
        <p:cxnSp>
          <p:nvCxnSpPr>
            <p:cNvPr id="23" name="AutoShape 307">
              <a:extLst>
                <a:ext uri="{FF2B5EF4-FFF2-40B4-BE49-F238E27FC236}">
                  <a16:creationId xmlns:a16="http://schemas.microsoft.com/office/drawing/2014/main" id="{DA58CD7E-FA92-4052-AC75-86486A535586}"/>
                </a:ext>
              </a:extLst>
            </p:cNvPr>
            <p:cNvCxnSpPr>
              <a:cxnSpLocks noChangeShapeType="1"/>
            </p:cNvCxnSpPr>
            <p:nvPr/>
          </p:nvCxnSpPr>
          <p:spPr bwMode="auto">
            <a:xfrm>
              <a:off x="2738" y="11998"/>
              <a:ext cx="372"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cxnSp>
        <p:nvCxnSpPr>
          <p:cNvPr id="24" name="AutoShape 307">
            <a:extLst>
              <a:ext uri="{FF2B5EF4-FFF2-40B4-BE49-F238E27FC236}">
                <a16:creationId xmlns:a16="http://schemas.microsoft.com/office/drawing/2014/main" id="{DBFE7532-71F4-48B5-8410-A3626BE7CD94}"/>
              </a:ext>
            </a:extLst>
          </p:cNvPr>
          <p:cNvCxnSpPr>
            <a:cxnSpLocks noChangeShapeType="1"/>
          </p:cNvCxnSpPr>
          <p:nvPr/>
        </p:nvCxnSpPr>
        <p:spPr bwMode="auto">
          <a:xfrm>
            <a:off x="5778453" y="2322734"/>
            <a:ext cx="240607"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5" name="Text Box 293">
            <a:extLst>
              <a:ext uri="{FF2B5EF4-FFF2-40B4-BE49-F238E27FC236}">
                <a16:creationId xmlns:a16="http://schemas.microsoft.com/office/drawing/2014/main" id="{EA0C0821-C0EF-4822-8162-2F883551A55A}"/>
              </a:ext>
            </a:extLst>
          </p:cNvPr>
          <p:cNvSpPr txBox="1">
            <a:spLocks noChangeArrowheads="1"/>
          </p:cNvSpPr>
          <p:nvPr/>
        </p:nvSpPr>
        <p:spPr bwMode="auto">
          <a:xfrm>
            <a:off x="8266257" y="1867645"/>
            <a:ext cx="1576990" cy="751651"/>
          </a:xfrm>
          <a:prstGeom prst="rect">
            <a:avLst/>
          </a:prstGeom>
          <a:ln>
            <a:headEnd/>
            <a:tailEnd/>
          </a:ln>
        </p:spPr>
        <p:style>
          <a:lnRef idx="2">
            <a:schemeClr val="dk1"/>
          </a:lnRef>
          <a:fillRef idx="1">
            <a:schemeClr val="lt1"/>
          </a:fillRef>
          <a:effectRef idx="0">
            <a:schemeClr val="dk1"/>
          </a:effectRef>
          <a:fontRef idx="minor">
            <a:schemeClr val="dk1"/>
          </a:fontRef>
        </p:style>
        <p:txBody>
          <a:bodyPr rot="0" vert="horz" wrap="square" lIns="91440" tIns="45720" rIns="91440" bIns="45720" anchor="t" anchorCtr="0" upright="1">
            <a:noAutofit/>
          </a:bodyPr>
          <a:lstStyle/>
          <a:p>
            <a:pPr algn="ctr">
              <a:lnSpc>
                <a:spcPct val="115000"/>
              </a:lnSpc>
              <a:spcAft>
                <a:spcPts val="1000"/>
              </a:spcAft>
            </a:pPr>
            <a:r>
              <a:rPr lang="el-GR" sz="1300" dirty="0">
                <a:effectLst/>
                <a:latin typeface="Times New Roman" panose="02020603050405020304" pitchFamily="18" charset="0"/>
                <a:ea typeface="Calibri" panose="020F0502020204030204" pitchFamily="34" charset="0"/>
              </a:rPr>
              <a:t>καταγράψτε τους χαμηλούς κινδύνους</a:t>
            </a:r>
            <a:endParaRPr lang="el-GR" sz="1300" dirty="0">
              <a:effectLst/>
              <a:latin typeface="Arial" panose="020B0604020202020204" pitchFamily="34" charset="0"/>
              <a:ea typeface="Calibri" panose="020F0502020204030204" pitchFamily="34" charset="0"/>
            </a:endParaRPr>
          </a:p>
        </p:txBody>
      </p:sp>
      <p:cxnSp>
        <p:nvCxnSpPr>
          <p:cNvPr id="26" name="AutoShape 307">
            <a:extLst>
              <a:ext uri="{FF2B5EF4-FFF2-40B4-BE49-F238E27FC236}">
                <a16:creationId xmlns:a16="http://schemas.microsoft.com/office/drawing/2014/main" id="{725EB9F9-11C8-4545-AAC1-4B9788D56E03}"/>
              </a:ext>
            </a:extLst>
          </p:cNvPr>
          <p:cNvCxnSpPr>
            <a:cxnSpLocks noChangeShapeType="1"/>
          </p:cNvCxnSpPr>
          <p:nvPr/>
        </p:nvCxnSpPr>
        <p:spPr bwMode="auto">
          <a:xfrm>
            <a:off x="7869305" y="2292110"/>
            <a:ext cx="351417"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2" name="Text Box 294">
            <a:extLst>
              <a:ext uri="{FF2B5EF4-FFF2-40B4-BE49-F238E27FC236}">
                <a16:creationId xmlns:a16="http://schemas.microsoft.com/office/drawing/2014/main" id="{5CAF6FEB-A78E-41E7-A6B4-D956645FF239}"/>
              </a:ext>
            </a:extLst>
          </p:cNvPr>
          <p:cNvSpPr txBox="1">
            <a:spLocks noChangeArrowheads="1"/>
          </p:cNvSpPr>
          <p:nvPr/>
        </p:nvSpPr>
        <p:spPr bwMode="auto">
          <a:xfrm>
            <a:off x="10164932" y="1935793"/>
            <a:ext cx="1779863" cy="615355"/>
          </a:xfrm>
          <a:prstGeom prst="rect">
            <a:avLst/>
          </a:prstGeom>
          <a:ln>
            <a:headEnd/>
            <a:tailEnd/>
          </a:ln>
        </p:spPr>
        <p:style>
          <a:lnRef idx="2">
            <a:schemeClr val="dk1"/>
          </a:lnRef>
          <a:fillRef idx="1">
            <a:schemeClr val="lt1"/>
          </a:fillRef>
          <a:effectRef idx="0">
            <a:schemeClr val="dk1"/>
          </a:effectRef>
          <a:fontRef idx="minor">
            <a:schemeClr val="dk1"/>
          </a:fontRef>
        </p:style>
        <p:txBody>
          <a:bodyPr rot="0" vert="horz" wrap="square" lIns="91440" tIns="45720" rIns="91440" bIns="45720" anchor="t" anchorCtr="0" upright="1">
            <a:noAutofit/>
          </a:bodyPr>
          <a:lstStyle/>
          <a:p>
            <a:pPr algn="ctr">
              <a:lnSpc>
                <a:spcPct val="115000"/>
              </a:lnSpc>
              <a:spcAft>
                <a:spcPts val="1000"/>
              </a:spcAft>
            </a:pPr>
            <a:r>
              <a:rPr lang="el-GR" sz="1400" dirty="0">
                <a:effectLst/>
                <a:latin typeface="Times New Roman" panose="02020603050405020304" pitchFamily="18" charset="0"/>
                <a:ea typeface="Calibri" panose="020F0502020204030204" pitchFamily="34" charset="0"/>
              </a:rPr>
              <a:t>Γράψτε τα μέτρα που πρέπει να ληφθούν</a:t>
            </a:r>
            <a:endParaRPr lang="el-GR" sz="1400" dirty="0">
              <a:effectLst/>
              <a:latin typeface="Arial" panose="020B0604020202020204" pitchFamily="34" charset="0"/>
              <a:ea typeface="Calibri" panose="020F0502020204030204" pitchFamily="34" charset="0"/>
            </a:endParaRPr>
          </a:p>
        </p:txBody>
      </p:sp>
      <p:cxnSp>
        <p:nvCxnSpPr>
          <p:cNvPr id="34" name="AutoShape 307">
            <a:extLst>
              <a:ext uri="{FF2B5EF4-FFF2-40B4-BE49-F238E27FC236}">
                <a16:creationId xmlns:a16="http://schemas.microsoft.com/office/drawing/2014/main" id="{A486395A-B823-4881-AD20-43EFF45029D3}"/>
              </a:ext>
            </a:extLst>
          </p:cNvPr>
          <p:cNvCxnSpPr>
            <a:cxnSpLocks noChangeShapeType="1"/>
          </p:cNvCxnSpPr>
          <p:nvPr/>
        </p:nvCxnSpPr>
        <p:spPr bwMode="auto">
          <a:xfrm>
            <a:off x="9843247" y="2243470"/>
            <a:ext cx="32168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pic>
        <p:nvPicPr>
          <p:cNvPr id="45" name="Θέση περιεχομένου 44">
            <a:extLst>
              <a:ext uri="{FF2B5EF4-FFF2-40B4-BE49-F238E27FC236}">
                <a16:creationId xmlns:a16="http://schemas.microsoft.com/office/drawing/2014/main" id="{8EF7643F-8E86-4373-99B2-0BCD97DFCF3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2754884"/>
            <a:ext cx="8815526" cy="3929993"/>
          </a:xfrm>
        </p:spPr>
      </p:pic>
    </p:spTree>
    <p:extLst>
      <p:ext uri="{BB962C8B-B14F-4D97-AF65-F5344CB8AC3E}">
        <p14:creationId xmlns:p14="http://schemas.microsoft.com/office/powerpoint/2010/main" val="4390782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0" y="0"/>
            <a:ext cx="12268200" cy="968829"/>
          </a:xfrm>
        </p:spPr>
        <p:txBody>
          <a:bodyPr>
            <a:noAutofit/>
          </a:bodyPr>
          <a:lstStyle/>
          <a:p>
            <a:pPr algn="ctr"/>
            <a:r>
              <a:rPr lang="el-GR" sz="3100" b="1" dirty="0"/>
              <a:t>ΠΑΡΟΥΣΙΑΣΗ ΤΗΣ ΕΤΑΙΡΙΑΣ και ΠΕΡΙΓΡΑΦΗ των ΤΜΗΜΑΤΩΝ </a:t>
            </a:r>
            <a:r>
              <a:rPr lang="el-GR" sz="3100" b="1" dirty="0" err="1"/>
              <a:t>τηΣ</a:t>
            </a:r>
            <a:br>
              <a:rPr lang="el-GR" sz="3100" b="1" dirty="0"/>
            </a:br>
            <a:r>
              <a:rPr lang="el-GR" sz="3100" b="1" dirty="0"/>
              <a:t>Λαβα Α.Ε.</a:t>
            </a:r>
          </a:p>
        </p:txBody>
      </p:sp>
      <p:sp>
        <p:nvSpPr>
          <p:cNvPr id="3" name="2 - Θέση περιεχομένου"/>
          <p:cNvSpPr>
            <a:spLocks noGrp="1"/>
          </p:cNvSpPr>
          <p:nvPr>
            <p:ph idx="1"/>
          </p:nvPr>
        </p:nvSpPr>
        <p:spPr>
          <a:xfrm>
            <a:off x="976312" y="1480457"/>
            <a:ext cx="9095736" cy="4865751"/>
          </a:xfrm>
        </p:spPr>
        <p:txBody>
          <a:bodyPr>
            <a:noAutofit/>
          </a:bodyPr>
          <a:lstStyle/>
          <a:p>
            <a:pPr algn="just"/>
            <a:r>
              <a:rPr lang="el-GR" dirty="0">
                <a:solidFill>
                  <a:schemeClr val="tx1"/>
                </a:solidFill>
              </a:rPr>
              <a:t>Η εταιρία ανήκει στον Όμιλο Εταιριών Ηρακλής, μέλος του ομίλου </a:t>
            </a:r>
            <a:r>
              <a:rPr lang="el-GR" dirty="0" err="1">
                <a:solidFill>
                  <a:schemeClr val="tx1"/>
                </a:solidFill>
              </a:rPr>
              <a:t>LafargeHolcim</a:t>
            </a:r>
            <a:r>
              <a:rPr lang="el-GR" dirty="0">
                <a:solidFill>
                  <a:schemeClr val="tx1"/>
                </a:solidFill>
              </a:rPr>
              <a:t>.</a:t>
            </a:r>
          </a:p>
          <a:p>
            <a:pPr algn="just"/>
            <a:r>
              <a:rPr lang="el-GR" dirty="0">
                <a:solidFill>
                  <a:schemeClr val="tx1"/>
                </a:solidFill>
              </a:rPr>
              <a:t>Το ορυχείο </a:t>
            </a:r>
            <a:r>
              <a:rPr lang="el-GR" dirty="0" err="1">
                <a:solidFill>
                  <a:schemeClr val="tx1"/>
                </a:solidFill>
              </a:rPr>
              <a:t>κίσσηρις</a:t>
            </a:r>
            <a:r>
              <a:rPr lang="el-GR" dirty="0">
                <a:solidFill>
                  <a:schemeClr val="tx1"/>
                </a:solidFill>
              </a:rPr>
              <a:t> βρίσκεται στη νησίδα Γυαλί.</a:t>
            </a:r>
          </a:p>
          <a:p>
            <a:pPr algn="just"/>
            <a:r>
              <a:rPr lang="el-GR" dirty="0">
                <a:solidFill>
                  <a:schemeClr val="tx1"/>
                </a:solidFill>
              </a:rPr>
              <a:t>Η δραστηριότητα του λατομείου ξεκίνησε το 1952.</a:t>
            </a:r>
          </a:p>
          <a:p>
            <a:pPr algn="just"/>
            <a:r>
              <a:rPr lang="el-GR" dirty="0">
                <a:solidFill>
                  <a:schemeClr val="tx1"/>
                </a:solidFill>
              </a:rPr>
              <a:t>Το 1990 ξεκίνησε το πρόγραμμα εκσυγχρονισμού και η κατασκευή των νέων κτιριακών εγκαταστάσεων. </a:t>
            </a:r>
          </a:p>
          <a:p>
            <a:pPr algn="just"/>
            <a:r>
              <a:rPr lang="el-GR" dirty="0">
                <a:solidFill>
                  <a:schemeClr val="tx1"/>
                </a:solidFill>
              </a:rPr>
              <a:t>Το 2000 το ορυχείο απέκτησε το πιστοποιητικό διαχείρισης ποιότητας </a:t>
            </a:r>
            <a:r>
              <a:rPr lang="en-US" dirty="0">
                <a:solidFill>
                  <a:schemeClr val="tx1"/>
                </a:solidFill>
              </a:rPr>
              <a:t>ISO</a:t>
            </a:r>
            <a:r>
              <a:rPr lang="el-GR" dirty="0">
                <a:solidFill>
                  <a:schemeClr val="tx1"/>
                </a:solidFill>
              </a:rPr>
              <a:t> 9001 και τη σήμανση </a:t>
            </a:r>
            <a:r>
              <a:rPr lang="en-US" dirty="0">
                <a:solidFill>
                  <a:schemeClr val="tx1"/>
                </a:solidFill>
              </a:rPr>
              <a:t>CE</a:t>
            </a:r>
            <a:r>
              <a:rPr lang="el-GR" dirty="0">
                <a:solidFill>
                  <a:schemeClr val="tx1"/>
                </a:solidFill>
              </a:rPr>
              <a:t>. </a:t>
            </a:r>
          </a:p>
          <a:p>
            <a:pPr algn="just"/>
            <a:r>
              <a:rPr lang="el-GR" dirty="0">
                <a:solidFill>
                  <a:schemeClr val="tx1"/>
                </a:solidFill>
              </a:rPr>
              <a:t>Το ορυχείο είναι υπαίθριο και η εκμετάλλευσή του γίνεται με τη μέθοδο των ορθών βαθμίδων χωρίς τη χρήση εκρηκτικών. </a:t>
            </a:r>
          </a:p>
          <a:p>
            <a:pPr algn="just"/>
            <a:r>
              <a:rPr lang="el-GR" dirty="0">
                <a:solidFill>
                  <a:schemeClr val="tx1"/>
                </a:solidFill>
              </a:rPr>
              <a:t>Η παραγωγική του ικανότητα αγγίζει τους 1.000.000 τόνους ανά έτος και διαθέτει λιμενικές εγκαταστάσεις φόρτωσης για την εξυπηρέτηση πλοίων με ρυθμό φόρτωσης 1.000 τόνους/ώρα. </a:t>
            </a:r>
          </a:p>
          <a:p>
            <a:pPr algn="just"/>
            <a:r>
              <a:rPr lang="el-GR" dirty="0">
                <a:solidFill>
                  <a:schemeClr val="tx1"/>
                </a:solidFill>
              </a:rPr>
              <a:t>Στις εγκαταστάσεις του ορυχείου εργάζονται μόνιμα 21 άτομα καθημερινά.</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306512" y="0"/>
            <a:ext cx="8534400" cy="859971"/>
          </a:xfrm>
        </p:spPr>
        <p:txBody>
          <a:bodyPr>
            <a:normAutofit/>
          </a:bodyPr>
          <a:lstStyle/>
          <a:p>
            <a:pPr algn="ctr"/>
            <a:r>
              <a:rPr lang="el-GR" sz="3200" b="1" dirty="0"/>
              <a:t>ΤΜΗΜΑΤΑ ΟΡΥΧΕΙΟΥ</a:t>
            </a:r>
          </a:p>
        </p:txBody>
      </p:sp>
      <p:pic>
        <p:nvPicPr>
          <p:cNvPr id="4" name="3 - Θέση περιεχομένου"/>
          <p:cNvPicPr>
            <a:picLocks noGrp="1"/>
          </p:cNvPicPr>
          <p:nvPr>
            <p:ph idx="1"/>
          </p:nvPr>
        </p:nvPicPr>
        <p:blipFill rotWithShape="1">
          <a:blip r:embed="rId2" cstate="print">
            <a:extLst>
              <a:ext uri="{28A0092B-C50C-407E-A947-70E740481C1C}">
                <a14:useLocalDpi xmlns:a14="http://schemas.microsoft.com/office/drawing/2010/main" val="0"/>
              </a:ext>
            </a:extLst>
          </a:blip>
          <a:srcRect l="-1" t="9009" r="-49" b="9105"/>
          <a:stretch/>
        </p:blipFill>
        <p:spPr bwMode="auto">
          <a:xfrm>
            <a:off x="1651000" y="772886"/>
            <a:ext cx="8140700" cy="5976257"/>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br>
              <a:rPr lang="el-GR" sz="1400" dirty="0"/>
            </a:br>
            <a:endParaRPr lang="el-GR" sz="1400" dirty="0"/>
          </a:p>
        </p:txBody>
      </p:sp>
      <p:pic>
        <p:nvPicPr>
          <p:cNvPr id="5" name="4 - Θέση περιεχομένου"/>
          <p:cNvPicPr>
            <a:picLocks noGrp="1"/>
          </p:cNvPicPr>
          <p:nvPr>
            <p:ph sz="half" idx="2"/>
          </p:nvPr>
        </p:nvPicPr>
        <p:blipFill rotWithShape="1">
          <a:blip r:embed="rId2" cstate="print">
            <a:extLst>
              <a:ext uri="{28A0092B-C50C-407E-A947-70E740481C1C}">
                <a14:useLocalDpi xmlns:a14="http://schemas.microsoft.com/office/drawing/2010/main" val="0"/>
              </a:ext>
            </a:extLst>
          </a:blip>
          <a:stretch/>
        </p:blipFill>
        <p:spPr bwMode="auto">
          <a:xfrm>
            <a:off x="330200" y="2576204"/>
            <a:ext cx="4914900" cy="3111500"/>
          </a:xfrm>
          <a:prstGeom prst="rect">
            <a:avLst/>
          </a:prstGeom>
          <a:ln>
            <a:noFill/>
          </a:ln>
          <a:extLst>
            <a:ext uri="{53640926-AAD7-44D8-BBD7-CCE9431645EC}">
              <a14:shadowObscured xmlns:a14="http://schemas.microsoft.com/office/drawing/2010/main"/>
            </a:ext>
          </a:extLst>
        </p:spPr>
      </p:pic>
      <p:sp>
        <p:nvSpPr>
          <p:cNvPr id="8" name="7 - Θέση κειμένου"/>
          <p:cNvSpPr>
            <a:spLocks noGrp="1"/>
          </p:cNvSpPr>
          <p:nvPr>
            <p:ph type="body" sz="quarter" idx="3"/>
          </p:nvPr>
        </p:nvSpPr>
        <p:spPr>
          <a:xfrm>
            <a:off x="6381969" y="374612"/>
            <a:ext cx="4665134" cy="1625250"/>
          </a:xfrm>
        </p:spPr>
        <p:txBody>
          <a:bodyPr/>
          <a:lstStyle/>
          <a:p>
            <a:pPr algn="ctr">
              <a:spcAft>
                <a:spcPts val="1000"/>
              </a:spcAft>
            </a:pPr>
            <a:r>
              <a:rPr lang="el-GR" sz="2000" dirty="0">
                <a:latin typeface="Times New Roman"/>
                <a:ea typeface="Calibri"/>
              </a:rPr>
              <a:t>Εικόνα 2: </a:t>
            </a:r>
          </a:p>
          <a:p>
            <a:pPr algn="ctr">
              <a:spcAft>
                <a:spcPts val="1000"/>
              </a:spcAft>
            </a:pPr>
            <a:r>
              <a:rPr lang="el-GR" sz="2000" dirty="0">
                <a:latin typeface="Times New Roman"/>
                <a:ea typeface="Calibri"/>
              </a:rPr>
              <a:t>Άποψη των εγκαταστάσεων παραγωγής (μεταφορικές ταινίες, </a:t>
            </a:r>
            <a:r>
              <a:rPr lang="el-GR" sz="2000" dirty="0" err="1">
                <a:latin typeface="Times New Roman"/>
                <a:ea typeface="Calibri"/>
              </a:rPr>
              <a:t>σπαστήρας</a:t>
            </a:r>
            <a:r>
              <a:rPr lang="el-GR" sz="2000" dirty="0">
                <a:latin typeface="Times New Roman"/>
                <a:ea typeface="Calibri"/>
              </a:rPr>
              <a:t> και κόσκινα) από την είσοδο του λατομείου </a:t>
            </a:r>
            <a:endParaRPr lang="el-GR" sz="2000" i="1" dirty="0">
              <a:latin typeface="Arial"/>
              <a:ea typeface="Calibri"/>
            </a:endParaRPr>
          </a:p>
        </p:txBody>
      </p:sp>
      <p:pic>
        <p:nvPicPr>
          <p:cNvPr id="6" name="5 - Θέση περιεχομένου"/>
          <p:cNvPicPr>
            <a:picLocks noGrp="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6004256" y="2556303"/>
            <a:ext cx="5803899" cy="3182201"/>
          </a:xfrm>
          <a:prstGeom prst="rect">
            <a:avLst/>
          </a:prstGeom>
        </p:spPr>
      </p:pic>
      <p:sp>
        <p:nvSpPr>
          <p:cNvPr id="4" name="Rectangle 3"/>
          <p:cNvSpPr/>
          <p:nvPr/>
        </p:nvSpPr>
        <p:spPr>
          <a:xfrm>
            <a:off x="286603" y="486627"/>
            <a:ext cx="4899545" cy="1513235"/>
          </a:xfrm>
          <a:prstGeom prst="rect">
            <a:avLst/>
          </a:prstGeom>
        </p:spPr>
        <p:txBody>
          <a:bodyPr wrap="square">
            <a:spAutoFit/>
          </a:bodyPr>
          <a:lstStyle/>
          <a:p>
            <a:pPr lvl="0" algn="ctr">
              <a:spcBef>
                <a:spcPct val="20000"/>
              </a:spcBef>
              <a:spcAft>
                <a:spcPts val="1000"/>
              </a:spcAft>
              <a:buClr>
                <a:prstClr val="white"/>
              </a:buClr>
              <a:buSzPct val="80000"/>
            </a:pPr>
            <a:r>
              <a:rPr lang="el-GR" sz="2000" dirty="0">
                <a:latin typeface="Times New Roman"/>
                <a:ea typeface="Calibri"/>
              </a:rPr>
              <a:t>Εικόνα 1:</a:t>
            </a:r>
            <a:r>
              <a:rPr lang="el-GR" sz="2000" dirty="0">
                <a:latin typeface="Arial"/>
                <a:ea typeface="Calibri"/>
              </a:rPr>
              <a:t> </a:t>
            </a:r>
          </a:p>
          <a:p>
            <a:pPr lvl="0" algn="ctr">
              <a:spcBef>
                <a:spcPct val="20000"/>
              </a:spcBef>
              <a:spcAft>
                <a:spcPts val="1000"/>
              </a:spcAft>
              <a:buClr>
                <a:prstClr val="white"/>
              </a:buClr>
              <a:buSzPct val="80000"/>
            </a:pPr>
            <a:r>
              <a:rPr lang="el-GR" sz="2000" dirty="0">
                <a:latin typeface="Times New Roman"/>
                <a:ea typeface="Calibri"/>
              </a:rPr>
              <a:t>Άποψη των βαθμίδων της εκμετάλλευσης και των σωρών απόθεσης της εξορυγμένης </a:t>
            </a:r>
            <a:r>
              <a:rPr lang="el-GR" sz="2000" dirty="0" err="1">
                <a:latin typeface="Times New Roman"/>
                <a:ea typeface="Calibri"/>
              </a:rPr>
              <a:t>κίσσηρις</a:t>
            </a:r>
            <a:endParaRPr lang="el-GR" sz="2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154112" y="0"/>
            <a:ext cx="8534400" cy="1507067"/>
          </a:xfrm>
        </p:spPr>
        <p:txBody>
          <a:bodyPr>
            <a:normAutofit/>
          </a:bodyPr>
          <a:lstStyle/>
          <a:p>
            <a:pPr algn="ctr"/>
            <a:r>
              <a:rPr lang="el-GR" sz="3200" b="1" dirty="0"/>
              <a:t>ΕΦΑΡΜΟΓΗ ΤΗΣ ΜΕΘΟΔΟΛΟΓΙΑΣ</a:t>
            </a:r>
          </a:p>
        </p:txBody>
      </p:sp>
      <p:sp>
        <p:nvSpPr>
          <p:cNvPr id="3" name="2 - Θέση περιεχομένου"/>
          <p:cNvSpPr>
            <a:spLocks noGrp="1"/>
          </p:cNvSpPr>
          <p:nvPr>
            <p:ph idx="1"/>
          </p:nvPr>
        </p:nvSpPr>
        <p:spPr>
          <a:xfrm>
            <a:off x="1337481" y="1869743"/>
            <a:ext cx="4039736" cy="3422178"/>
          </a:xfrm>
        </p:spPr>
        <p:txBody>
          <a:bodyPr/>
          <a:lstStyle/>
          <a:p>
            <a:pPr marL="0" indent="0" algn="just">
              <a:buNone/>
            </a:pPr>
            <a:r>
              <a:rPr lang="el-GR" dirty="0">
                <a:solidFill>
                  <a:schemeClr val="tx1"/>
                </a:solidFill>
              </a:rPr>
              <a:t>Στον εισαγωγικό πίνακα (πίνακας 5) συμπληρώστε το όνομα του λατομείου, την ημερομηνία αξιολόγησης, τα ονόματα και τις υπογραφές των αξιολογητών.</a:t>
            </a:r>
          </a:p>
        </p:txBody>
      </p:sp>
      <p:pic>
        <p:nvPicPr>
          <p:cNvPr id="4" name="3 - Εικόνα" descr="Καταγραφή.PNG"/>
          <p:cNvPicPr>
            <a:picLocks noChangeAspect="1"/>
          </p:cNvPicPr>
          <p:nvPr/>
        </p:nvPicPr>
        <p:blipFill>
          <a:blip r:embed="rId2" cstate="print"/>
          <a:stretch>
            <a:fillRect/>
          </a:stretch>
        </p:blipFill>
        <p:spPr>
          <a:xfrm>
            <a:off x="5689601" y="1231226"/>
            <a:ext cx="5118099" cy="5544229"/>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 Θέση κειμένου"/>
          <p:cNvSpPr>
            <a:spLocks noGrp="1"/>
          </p:cNvSpPr>
          <p:nvPr>
            <p:ph type="body" idx="1"/>
          </p:nvPr>
        </p:nvSpPr>
        <p:spPr>
          <a:xfrm>
            <a:off x="834788" y="837671"/>
            <a:ext cx="10522424" cy="588962"/>
          </a:xfrm>
        </p:spPr>
        <p:txBody>
          <a:bodyPr/>
          <a:lstStyle/>
          <a:p>
            <a:pPr indent="107950" algn="ctr">
              <a:lnSpc>
                <a:spcPct val="115000"/>
              </a:lnSpc>
              <a:spcAft>
                <a:spcPts val="1000"/>
              </a:spcAft>
            </a:pPr>
            <a:r>
              <a:rPr lang="el-GR" sz="1700" dirty="0">
                <a:latin typeface="+mj-lt"/>
                <a:ea typeface="Calibri"/>
              </a:rPr>
              <a:t>Στον πίνακα 6 ''ΚΑΤΗΓΟΡΙΕΣ ΚΙΝΔΥΝΩΝ'' που ομαδοποιεί τους κινδύνους εντοπίστε τις κατηγορίες κινδύνου που υπάρχουν στο ορυχείο και συμπληρώστε το αντίστοιχο τμήμα του πίνακα</a:t>
            </a:r>
            <a:r>
              <a:rPr lang="el-GR" sz="1700" dirty="0">
                <a:latin typeface="Times New Roman"/>
                <a:ea typeface="Calibri"/>
              </a:rPr>
              <a:t>.</a:t>
            </a:r>
            <a:endParaRPr lang="el-GR" sz="1700" dirty="0">
              <a:latin typeface="Arial"/>
              <a:ea typeface="Calibri"/>
            </a:endParaRPr>
          </a:p>
          <a:p>
            <a:endParaRPr lang="el-GR" dirty="0"/>
          </a:p>
        </p:txBody>
      </p:sp>
      <p:pic>
        <p:nvPicPr>
          <p:cNvPr id="12" name="Θέση περιεχομένου 11">
            <a:extLst>
              <a:ext uri="{FF2B5EF4-FFF2-40B4-BE49-F238E27FC236}">
                <a16:creationId xmlns:a16="http://schemas.microsoft.com/office/drawing/2014/main" id="{35F21DB9-CA10-4AED-AF84-08F5AD25264B}"/>
              </a:ext>
            </a:extLst>
          </p:cNvPr>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5993367" y="979713"/>
            <a:ext cx="5968706" cy="5475515"/>
          </a:xfrm>
        </p:spPr>
      </p:pic>
      <p:pic>
        <p:nvPicPr>
          <p:cNvPr id="10" name="Θέση περιεχομένου 9">
            <a:extLst>
              <a:ext uri="{FF2B5EF4-FFF2-40B4-BE49-F238E27FC236}">
                <a16:creationId xmlns:a16="http://schemas.microsoft.com/office/drawing/2014/main" id="{252FBCCC-2A3D-4A45-A7AE-36F46BB373AD}"/>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235845" y="979714"/>
            <a:ext cx="5570700" cy="5475515"/>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3 - Θέση κειμένου"/>
          <p:cNvSpPr>
            <a:spLocks noGrp="1"/>
          </p:cNvSpPr>
          <p:nvPr>
            <p:ph type="body" sz="half" idx="2"/>
          </p:nvPr>
        </p:nvSpPr>
        <p:spPr>
          <a:xfrm>
            <a:off x="7085012" y="2209799"/>
            <a:ext cx="3657600" cy="3327401"/>
          </a:xfrm>
        </p:spPr>
        <p:txBody>
          <a:bodyPr>
            <a:noAutofit/>
          </a:bodyPr>
          <a:lstStyle/>
          <a:p>
            <a:pPr algn="just"/>
            <a:r>
              <a:rPr lang="el-GR" sz="2000" dirty="0">
                <a:solidFill>
                  <a:schemeClr val="tx1"/>
                </a:solidFill>
                <a:cs typeface="Times New Roman" pitchFamily="18" charset="0"/>
              </a:rPr>
              <a:t>Στον πίνακα 7 'Τμήματα εργασίας έναντι κινδύνων' συμπληρώστε αρχικά το επάνω μέρος που περιέχει τα 'Τμήματα εργασίας' και έπειτα μεταφέρετε τους κινδύνους που έχετε βρει από τον πίνακα 8. Τέλος, συμπληρώστε τον πίνακα συνδέοντας τους κινδύνους με τα τμήματα.</a:t>
            </a:r>
          </a:p>
          <a:p>
            <a:endParaRPr lang="el-GR" dirty="0">
              <a:latin typeface="Times New Roman" pitchFamily="18" charset="0"/>
              <a:cs typeface="Times New Roman" pitchFamily="18" charset="0"/>
            </a:endParaRPr>
          </a:p>
        </p:txBody>
      </p:sp>
      <p:pic>
        <p:nvPicPr>
          <p:cNvPr id="3" name="Εικόνα 2">
            <a:extLst>
              <a:ext uri="{FF2B5EF4-FFF2-40B4-BE49-F238E27FC236}">
                <a16:creationId xmlns:a16="http://schemas.microsoft.com/office/drawing/2014/main" id="{013626B1-2EFD-45F5-AEFF-B507E1CEF6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57" y="130629"/>
            <a:ext cx="6770914" cy="6477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B180E92C-7089-4F68-AF50-7C18AD52049D}"/>
              </a:ext>
            </a:extLst>
          </p:cNvPr>
          <p:cNvSpPr>
            <a:spLocks noGrp="1"/>
          </p:cNvSpPr>
          <p:nvPr>
            <p:ph idx="1"/>
          </p:nvPr>
        </p:nvSpPr>
        <p:spPr>
          <a:xfrm>
            <a:off x="357639" y="1251857"/>
            <a:ext cx="11725503" cy="5453743"/>
          </a:xfrm>
        </p:spPr>
        <p:txBody>
          <a:bodyPr>
            <a:noAutofit/>
          </a:bodyPr>
          <a:lstStyle/>
          <a:p>
            <a:pPr lvl="1" algn="just">
              <a:buFont typeface="Wingdings" panose="05000000000000000000" pitchFamily="2" charset="2"/>
              <a:buChar char="§"/>
            </a:pPr>
            <a:r>
              <a:rPr lang="el-GR" sz="2800" dirty="0">
                <a:solidFill>
                  <a:schemeClr val="tx1"/>
                </a:solidFill>
              </a:rPr>
              <a:t>Βασικές έννοιες, στατιστικά στοιχεία ατυχημάτων</a:t>
            </a:r>
          </a:p>
          <a:p>
            <a:pPr lvl="1" algn="just">
              <a:buFont typeface="Wingdings" panose="05000000000000000000" pitchFamily="2" charset="2"/>
              <a:buChar char="§"/>
            </a:pPr>
            <a:r>
              <a:rPr lang="el-GR" sz="2800" dirty="0">
                <a:solidFill>
                  <a:schemeClr val="tx1"/>
                </a:solidFill>
              </a:rPr>
              <a:t>Γενική μεθοδολογία ανάλυσης του κινδύνου-βασικές τεχνικές</a:t>
            </a:r>
          </a:p>
          <a:p>
            <a:pPr lvl="1" algn="just">
              <a:buFont typeface="Wingdings" panose="05000000000000000000" pitchFamily="2" charset="2"/>
              <a:buChar char="§"/>
            </a:pPr>
            <a:r>
              <a:rPr lang="el-GR" sz="2800" dirty="0">
                <a:solidFill>
                  <a:schemeClr val="tx1"/>
                </a:solidFill>
              </a:rPr>
              <a:t>Ανάπτυξη πρακτικού οδηγού για ανάλυση εκτίμηση του κινδύνου</a:t>
            </a:r>
          </a:p>
          <a:p>
            <a:pPr lvl="1" algn="just">
              <a:buFont typeface="Wingdings" panose="05000000000000000000" pitchFamily="2" charset="2"/>
              <a:buChar char="§"/>
            </a:pPr>
            <a:r>
              <a:rPr lang="el-GR" sz="2800" dirty="0">
                <a:solidFill>
                  <a:schemeClr val="tx1"/>
                </a:solidFill>
              </a:rPr>
              <a:t>Παρουσίαση της εταιρίας ΛΑΒΑ Α.Ε. (ορυχείο </a:t>
            </a:r>
            <a:r>
              <a:rPr lang="el-GR" sz="2800" dirty="0" err="1">
                <a:solidFill>
                  <a:schemeClr val="tx1"/>
                </a:solidFill>
              </a:rPr>
              <a:t>κίσσηρις</a:t>
            </a:r>
            <a:r>
              <a:rPr lang="el-GR" sz="2800" dirty="0">
                <a:solidFill>
                  <a:schemeClr val="tx1"/>
                </a:solidFill>
              </a:rPr>
              <a:t>)</a:t>
            </a:r>
          </a:p>
          <a:p>
            <a:pPr lvl="1" algn="just">
              <a:buFont typeface="Wingdings" panose="05000000000000000000" pitchFamily="2" charset="2"/>
              <a:buChar char="§"/>
            </a:pPr>
            <a:r>
              <a:rPr lang="el-GR" sz="2800" dirty="0">
                <a:solidFill>
                  <a:schemeClr val="tx1"/>
                </a:solidFill>
              </a:rPr>
              <a:t>Εφαρμογή της μεθοδολογίας στο ορυχείο </a:t>
            </a:r>
            <a:r>
              <a:rPr lang="el-GR" sz="2800" dirty="0" err="1">
                <a:solidFill>
                  <a:schemeClr val="tx1"/>
                </a:solidFill>
              </a:rPr>
              <a:t>κίσσηρις</a:t>
            </a:r>
            <a:r>
              <a:rPr lang="el-GR" sz="2800" dirty="0">
                <a:solidFill>
                  <a:schemeClr val="tx1"/>
                </a:solidFill>
              </a:rPr>
              <a:t> και προτεινόμενα μέτρα για την εξάλειψη του κινδύνου</a:t>
            </a:r>
          </a:p>
          <a:p>
            <a:pPr lvl="1" algn="just">
              <a:buFont typeface="Wingdings" panose="05000000000000000000" pitchFamily="2" charset="2"/>
              <a:buChar char="§"/>
            </a:pPr>
            <a:r>
              <a:rPr lang="el-GR" sz="2800" dirty="0">
                <a:solidFill>
                  <a:schemeClr val="tx1"/>
                </a:solidFill>
              </a:rPr>
              <a:t>Συζήτηση των αποτελεσμάτων</a:t>
            </a:r>
          </a:p>
          <a:p>
            <a:pPr lvl="1" algn="just">
              <a:buFont typeface="Wingdings" panose="05000000000000000000" pitchFamily="2" charset="2"/>
              <a:buChar char="§"/>
            </a:pPr>
            <a:r>
              <a:rPr lang="el-GR" sz="2800" dirty="0">
                <a:solidFill>
                  <a:schemeClr val="tx1"/>
                </a:solidFill>
              </a:rPr>
              <a:t>Συμπεράσματα και οι προτάσεις για τη βελτίωση του οδηγού</a:t>
            </a:r>
          </a:p>
        </p:txBody>
      </p:sp>
      <p:sp>
        <p:nvSpPr>
          <p:cNvPr id="2" name="Ορθογώνιο 1"/>
          <p:cNvSpPr/>
          <p:nvPr/>
        </p:nvSpPr>
        <p:spPr>
          <a:xfrm>
            <a:off x="3864429" y="305191"/>
            <a:ext cx="3962399" cy="584775"/>
          </a:xfrm>
          <a:prstGeom prst="rect">
            <a:avLst/>
          </a:prstGeom>
        </p:spPr>
        <p:txBody>
          <a:bodyPr wrap="square">
            <a:spAutoFit/>
          </a:bodyPr>
          <a:lstStyle/>
          <a:p>
            <a:pPr algn="ctr"/>
            <a:r>
              <a:rPr lang="el-GR" sz="3200" b="1" dirty="0"/>
              <a:t>Περιεχόμενα</a:t>
            </a:r>
          </a:p>
        </p:txBody>
      </p:sp>
    </p:spTree>
    <p:extLst>
      <p:ext uri="{BB962C8B-B14F-4D97-AF65-F5344CB8AC3E}">
        <p14:creationId xmlns:p14="http://schemas.microsoft.com/office/powerpoint/2010/main" val="26332692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 Θέση κειμένου"/>
          <p:cNvSpPr>
            <a:spLocks noGrp="1"/>
          </p:cNvSpPr>
          <p:nvPr>
            <p:ph type="body" idx="1"/>
          </p:nvPr>
        </p:nvSpPr>
        <p:spPr>
          <a:xfrm>
            <a:off x="959380" y="1257300"/>
            <a:ext cx="10661120" cy="576262"/>
          </a:xfrm>
        </p:spPr>
        <p:txBody>
          <a:bodyPr/>
          <a:lstStyle/>
          <a:p>
            <a:pPr algn="ctr"/>
            <a:r>
              <a:rPr lang="el-GR" sz="1700" dirty="0">
                <a:latin typeface="+mj-lt"/>
                <a:cs typeface="Times New Roman" pitchFamily="18" charset="0"/>
              </a:rPr>
              <a:t>Στον πίνακα 8 'Εκτίμηση του κινδύνου' περιλαμβάνεται ένας κατάλογος με τους κινδύνους, τις προτροπές και τις ενέργειες. Αυτός ο κατάλογος χρησιμοποιείται για να εντοπίσει τους κινδύνους που μπορεί να προκύψουν στο ορυχείο και θα πρέπει να χρησιμοποιείται ενώ περνάτε μέσα από τις αναγνωρισμένες περιοχές εργασίας (από τον Πίνακα 9 'Κίνδυνοι ανά τμήμα εργασίας').</a:t>
            </a:r>
          </a:p>
          <a:p>
            <a:endParaRPr lang="el-GR" sz="2000" dirty="0"/>
          </a:p>
        </p:txBody>
      </p:sp>
      <p:pic>
        <p:nvPicPr>
          <p:cNvPr id="6" name="Θέση περιεχομένου 5">
            <a:extLst>
              <a:ext uri="{FF2B5EF4-FFF2-40B4-BE49-F238E27FC236}">
                <a16:creationId xmlns:a16="http://schemas.microsoft.com/office/drawing/2014/main" id="{64FD0C47-67E4-4896-920E-207F17103E77}"/>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15686" y="1491344"/>
            <a:ext cx="11560627" cy="5007428"/>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3 - Θέση κειμένου"/>
          <p:cNvSpPr>
            <a:spLocks noGrp="1"/>
          </p:cNvSpPr>
          <p:nvPr>
            <p:ph type="body" sz="half" idx="2"/>
          </p:nvPr>
        </p:nvSpPr>
        <p:spPr>
          <a:xfrm>
            <a:off x="1727200" y="1"/>
            <a:ext cx="7975600" cy="1360714"/>
          </a:xfrm>
        </p:spPr>
        <p:txBody>
          <a:bodyPr>
            <a:normAutofit/>
          </a:bodyPr>
          <a:lstStyle/>
          <a:p>
            <a:pPr algn="ctr"/>
            <a:r>
              <a:rPr lang="el-GR" sz="1900" dirty="0">
                <a:solidFill>
                  <a:schemeClr val="tx1"/>
                </a:solidFill>
                <a:latin typeface="+mj-lt"/>
                <a:cs typeface="Times New Roman" pitchFamily="18" charset="0"/>
              </a:rPr>
              <a:t>Πίνακας 9 δίνει για κάθε κίνδυνο που έχει εντοπιστεί (ο κίνδυνος αναφέρεται με τον κωδικό του αριθμό) ποιες είναι οι απαιτούμενες δράσεις που πρέπει να αναληφθούν, ποιος είναι ο υπεύθυνος για την εφαρμογή τους και έως πότε θα πρέπει να έχουν ολοκληρωθεί.</a:t>
            </a:r>
          </a:p>
          <a:p>
            <a:endParaRPr lang="el-GR" dirty="0"/>
          </a:p>
        </p:txBody>
      </p:sp>
      <p:pic>
        <p:nvPicPr>
          <p:cNvPr id="7" name="Θέση περιεχομένου 6">
            <a:extLst>
              <a:ext uri="{FF2B5EF4-FFF2-40B4-BE49-F238E27FC236}">
                <a16:creationId xmlns:a16="http://schemas.microsoft.com/office/drawing/2014/main" id="{433C1AB8-69C8-4832-988E-AFA51EC89F5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4212" y="1360714"/>
            <a:ext cx="10756431" cy="5116286"/>
          </a:xfr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420812" y="0"/>
            <a:ext cx="8534400" cy="1507067"/>
          </a:xfrm>
        </p:spPr>
        <p:txBody>
          <a:bodyPr>
            <a:normAutofit/>
          </a:bodyPr>
          <a:lstStyle/>
          <a:p>
            <a:pPr algn="ctr"/>
            <a:r>
              <a:rPr lang="el-GR" sz="3200" b="1" dirty="0"/>
              <a:t>ΣΥΖΗΤΗΣΗ των ΑΠΟΤΕΛΕΣΜΑΤΩΝ ΤΗΣ ΑΞΙΟΛΟΓΗΣΗΣ των ΚΙΝΔΥΝΩΝ</a:t>
            </a:r>
          </a:p>
        </p:txBody>
      </p:sp>
      <p:sp>
        <p:nvSpPr>
          <p:cNvPr id="3" name="2 - Θέση περιεχομένου"/>
          <p:cNvSpPr>
            <a:spLocks noGrp="1"/>
          </p:cNvSpPr>
          <p:nvPr>
            <p:ph idx="1"/>
          </p:nvPr>
        </p:nvSpPr>
        <p:spPr>
          <a:xfrm>
            <a:off x="825500" y="1240970"/>
            <a:ext cx="9819754" cy="5337629"/>
          </a:xfrm>
        </p:spPr>
        <p:txBody>
          <a:bodyPr>
            <a:normAutofit/>
          </a:bodyPr>
          <a:lstStyle/>
          <a:p>
            <a:pPr algn="just"/>
            <a:r>
              <a:rPr lang="el-GR" sz="2800" dirty="0">
                <a:solidFill>
                  <a:schemeClr val="tx1"/>
                </a:solidFill>
              </a:rPr>
              <a:t>Οι κίνδυνοι υψηλού επιπέδου (1-6) είναι δύο</a:t>
            </a:r>
            <a:r>
              <a:rPr lang="en-US" sz="2800" dirty="0">
                <a:solidFill>
                  <a:schemeClr val="tx1"/>
                </a:solidFill>
              </a:rPr>
              <a:t>:</a:t>
            </a:r>
            <a:r>
              <a:rPr lang="el-GR" sz="2800" dirty="0">
                <a:solidFill>
                  <a:schemeClr val="tx1"/>
                </a:solidFill>
              </a:rPr>
              <a:t> </a:t>
            </a:r>
          </a:p>
          <a:p>
            <a:pPr marL="514350" indent="-514350" algn="just">
              <a:buFont typeface="+mj-lt"/>
              <a:buAutoNum type="romanLcPeriod"/>
            </a:pPr>
            <a:r>
              <a:rPr lang="el-GR" sz="2800" dirty="0">
                <a:solidFill>
                  <a:schemeClr val="tx1"/>
                </a:solidFill>
              </a:rPr>
              <a:t>Διαδικασία μεταφοράς του εξορυγμένου υλικού στην αρχική απόθεση που γίνεται με προωθητές-μέτρο πρόληψης κατασκευή προστατευτικών αναχωμάτων. </a:t>
            </a:r>
          </a:p>
          <a:p>
            <a:pPr marL="514350" indent="-514350" algn="just">
              <a:buFont typeface="+mj-lt"/>
              <a:buAutoNum type="romanLcPeriod"/>
            </a:pPr>
            <a:r>
              <a:rPr lang="el-GR" sz="2800" dirty="0">
                <a:solidFill>
                  <a:schemeClr val="tx1"/>
                </a:solidFill>
              </a:rPr>
              <a:t>Θόρυβος (</a:t>
            </a:r>
            <a:r>
              <a:rPr lang="en-US" sz="2800" dirty="0">
                <a:solidFill>
                  <a:schemeClr val="tx1"/>
                </a:solidFill>
              </a:rPr>
              <a:t>L</a:t>
            </a:r>
            <a:r>
              <a:rPr lang="en-US" sz="2800" baseline="-25000" dirty="0">
                <a:solidFill>
                  <a:schemeClr val="tx1"/>
                </a:solidFill>
              </a:rPr>
              <a:t>ex</a:t>
            </a:r>
            <a:r>
              <a:rPr lang="el-GR" sz="2800" baseline="-25000" dirty="0">
                <a:solidFill>
                  <a:schemeClr val="tx1"/>
                </a:solidFill>
              </a:rPr>
              <a:t>,8</a:t>
            </a:r>
            <a:r>
              <a:rPr lang="en-US" sz="2800" baseline="-25000" dirty="0">
                <a:solidFill>
                  <a:schemeClr val="tx1"/>
                </a:solidFill>
              </a:rPr>
              <a:t>h </a:t>
            </a:r>
            <a:r>
              <a:rPr lang="el-GR" sz="2800" dirty="0">
                <a:solidFill>
                  <a:schemeClr val="tx1"/>
                </a:solidFill>
              </a:rPr>
              <a:t>=87</a:t>
            </a:r>
            <a:r>
              <a:rPr lang="en-US" sz="2800" dirty="0">
                <a:solidFill>
                  <a:schemeClr val="tx1"/>
                </a:solidFill>
              </a:rPr>
              <a:t>db</a:t>
            </a:r>
            <a:r>
              <a:rPr lang="el-GR" sz="2800" dirty="0">
                <a:solidFill>
                  <a:schemeClr val="tx1"/>
                </a:solidFill>
              </a:rPr>
              <a:t>(</a:t>
            </a:r>
            <a:r>
              <a:rPr lang="en-US" sz="2800" dirty="0">
                <a:solidFill>
                  <a:schemeClr val="tx1"/>
                </a:solidFill>
              </a:rPr>
              <a:t>A</a:t>
            </a:r>
            <a:r>
              <a:rPr lang="el-GR" sz="2800" dirty="0">
                <a:solidFill>
                  <a:schemeClr val="tx1"/>
                </a:solidFill>
              </a:rPr>
              <a:t>))- μέτρο πρόληψης συνεχής χρήση ωτοασπίδων</a:t>
            </a:r>
            <a:endParaRPr lang="el-GR" sz="2800" dirty="0">
              <a:solidFill>
                <a:schemeClr val="bg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0" y="0"/>
            <a:ext cx="12192000" cy="6858000"/>
          </a:xfrm>
        </p:spPr>
        <p:txBody>
          <a:bodyPr>
            <a:noAutofit/>
          </a:bodyPr>
          <a:lstStyle/>
          <a:p>
            <a:pPr algn="just"/>
            <a:r>
              <a:rPr lang="el-GR" sz="2300" dirty="0">
                <a:solidFill>
                  <a:schemeClr val="tx1"/>
                </a:solidFill>
              </a:rPr>
              <a:t>Κίνδυνοι μεσαίου επιπέδου (7- 15) :</a:t>
            </a:r>
          </a:p>
          <a:p>
            <a:pPr marL="514350" indent="-514350" algn="just">
              <a:buFont typeface="+mj-lt"/>
              <a:buAutoNum type="romanLcPeriod"/>
            </a:pPr>
            <a:r>
              <a:rPr lang="el-GR" sz="2300" dirty="0">
                <a:solidFill>
                  <a:schemeClr val="tx1"/>
                </a:solidFill>
              </a:rPr>
              <a:t>Οι πυρκαγιές - μέτρο πρόληψης κατάλληλος πυροσβεστικός εξοπλισμός σε όλο το λατομείο.</a:t>
            </a:r>
          </a:p>
          <a:p>
            <a:pPr marL="514350" indent="-514350" algn="just">
              <a:buFont typeface="+mj-lt"/>
              <a:buAutoNum type="romanLcPeriod"/>
            </a:pPr>
            <a:r>
              <a:rPr lang="el-GR" sz="2300" dirty="0">
                <a:solidFill>
                  <a:schemeClr val="tx1"/>
                </a:solidFill>
              </a:rPr>
              <a:t>Ο μηχανολογικός εξοπλισμός κινητός και σταθερός - μέτρα πρόληψης Μέσα Ατομικής Προστασίας (ΜΑΠ) και λειτουργεία βάσει των προδιαγραφών. </a:t>
            </a:r>
          </a:p>
          <a:p>
            <a:pPr marL="514350" indent="-514350" algn="just">
              <a:buFont typeface="+mj-lt"/>
              <a:buAutoNum type="romanLcPeriod"/>
            </a:pPr>
            <a:r>
              <a:rPr lang="el-GR" sz="2300" dirty="0">
                <a:solidFill>
                  <a:schemeClr val="tx1"/>
                </a:solidFill>
              </a:rPr>
              <a:t>Η υψηλή συγκέντρωση σκόνης - μέτρα πρόληψης διαβροχή των δρόμων και χρήση ΜΑΠ (προστατευτικές μάσκες αναπνοής, γυαλιά )</a:t>
            </a:r>
          </a:p>
          <a:p>
            <a:pPr marL="514350" indent="-514350" algn="just">
              <a:buFont typeface="+mj-lt"/>
              <a:buAutoNum type="romanLcPeriod"/>
            </a:pPr>
            <a:r>
              <a:rPr lang="el-GR" sz="2300" dirty="0">
                <a:solidFill>
                  <a:schemeClr val="tx1"/>
                </a:solidFill>
              </a:rPr>
              <a:t>Η διανομή και χρήση ηλεκτρικής ενέργειας - μέτρα πρόληψης η τήρηση των κανονισμών-προδιαγραφών για ηλεκτρικές εγκαταστάσεις και η χρήση κατάλληλων ΜΑΠ (γάντια και εργαλεία)</a:t>
            </a:r>
          </a:p>
          <a:p>
            <a:pPr marL="514350" indent="-514350" algn="just">
              <a:buFont typeface="+mj-lt"/>
              <a:buAutoNum type="romanLcPeriod"/>
            </a:pPr>
            <a:r>
              <a:rPr lang="el-GR" sz="2300" dirty="0">
                <a:solidFill>
                  <a:schemeClr val="tx1"/>
                </a:solidFill>
              </a:rPr>
              <a:t>Δονήσεις - μέτρα πρόληψης ΜΑΠ και συγκεκριμένες ώρες χρήσης ανά εργαζόμενο με τα απαραίτητα διαλείμματα. </a:t>
            </a:r>
          </a:p>
          <a:p>
            <a:pPr marL="514350" indent="-514350" algn="just">
              <a:buFont typeface="+mj-lt"/>
              <a:buAutoNum type="romanLcPeriod"/>
            </a:pPr>
            <a:r>
              <a:rPr lang="el-GR" sz="2300" dirty="0">
                <a:solidFill>
                  <a:schemeClr val="tx1"/>
                </a:solidFill>
              </a:rPr>
              <a:t>Η διαχείριση και η φύλαξη εύφλεκτων και επικίνδυνων χημικών ουσιών στις αποθήκες - μέτρο πρόληψης η τυποποιημένη προτεινόμενη διαδικασία διαχείρισης-αποθήκευσης τέτοιων ουσιών, όπως προβλέπεται από τη νομοθεσία και τον κατασκευαστή τους.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141515" y="206829"/>
            <a:ext cx="11723914" cy="6433457"/>
          </a:xfrm>
        </p:spPr>
        <p:txBody>
          <a:bodyPr>
            <a:normAutofit/>
          </a:bodyPr>
          <a:lstStyle/>
          <a:p>
            <a:pPr algn="just"/>
            <a:r>
              <a:rPr lang="el-GR" sz="2400" dirty="0">
                <a:solidFill>
                  <a:schemeClr val="tx1"/>
                </a:solidFill>
              </a:rPr>
              <a:t>Οι χαμηλοί κίνδυνοι (16-25) :</a:t>
            </a:r>
          </a:p>
          <a:p>
            <a:pPr marL="514350" indent="-514350" algn="just">
              <a:buFont typeface="+mj-lt"/>
              <a:buAutoNum type="romanLcPeriod"/>
            </a:pPr>
            <a:r>
              <a:rPr lang="el-GR" sz="2400" dirty="0">
                <a:solidFill>
                  <a:schemeClr val="tx1"/>
                </a:solidFill>
              </a:rPr>
              <a:t>Οι </a:t>
            </a:r>
            <a:r>
              <a:rPr lang="el-GR" sz="2400" dirty="0" err="1">
                <a:solidFill>
                  <a:schemeClr val="tx1"/>
                </a:solidFill>
              </a:rPr>
              <a:t>μικροκλιματικοί</a:t>
            </a:r>
            <a:r>
              <a:rPr lang="el-GR" sz="2400" dirty="0">
                <a:solidFill>
                  <a:schemeClr val="tx1"/>
                </a:solidFill>
              </a:rPr>
              <a:t> παράγοντες - μέτρα πρόληψης κατάλληλος εξοπλισμός (ρούχα, υποδήματα, γυαλιά) και να έχουν κατασκευαστεί τα απαραίτητα προστατευτικά έργα (κλειστοί χώροι ανάπαυσης με κλιματισμό). </a:t>
            </a:r>
          </a:p>
          <a:p>
            <a:pPr marL="514350" indent="-514350" algn="just">
              <a:buFont typeface="+mj-lt"/>
              <a:buAutoNum type="romanLcPeriod"/>
            </a:pPr>
            <a:r>
              <a:rPr lang="el-GR" sz="2400" dirty="0">
                <a:solidFill>
                  <a:schemeClr val="tx1"/>
                </a:solidFill>
              </a:rPr>
              <a:t>Κατάσταση των κτιρίων, του φωτισμού, του αερισμού, των δρόμων και των εγκαταστάσεων υγιεινής - μέτρα πρόληψης έλεγχος και συντήρηση σε τακτά χρονικά διαστήματα. </a:t>
            </a:r>
          </a:p>
          <a:p>
            <a:pPr marL="514350" indent="-514350" algn="just">
              <a:buFont typeface="+mj-lt"/>
              <a:buAutoNum type="romanLcPeriod"/>
            </a:pPr>
            <a:r>
              <a:rPr lang="el-GR" sz="2400" dirty="0">
                <a:solidFill>
                  <a:schemeClr val="tx1"/>
                </a:solidFill>
              </a:rPr>
              <a:t>Η μετακίνηση των εργαζομένων από το ένα επίπεδο στο άλλο και δίπλα στα μηχανήματα - μέτρο πρόληψης κατάλληλες πλατφόρμες που έχουν όλα τα προστατευτικά.</a:t>
            </a:r>
          </a:p>
          <a:p>
            <a:pPr marL="514350" indent="-514350" algn="just">
              <a:buFont typeface="+mj-lt"/>
              <a:buAutoNum type="romanLcPeriod"/>
            </a:pPr>
            <a:r>
              <a:rPr lang="el-GR" sz="2400" dirty="0">
                <a:solidFill>
                  <a:schemeClr val="tx1"/>
                </a:solidFill>
              </a:rPr>
              <a:t>Η αποθήκευση όλων των αντικειμένων - μέτρο πρόληψης ειδικές εγκαταστάσεις, η οργάνωση και η τακτοποίηση.</a:t>
            </a:r>
          </a:p>
          <a:p>
            <a:endParaRPr lang="el-G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420812" y="0"/>
            <a:ext cx="8534400" cy="1507067"/>
          </a:xfrm>
        </p:spPr>
        <p:txBody>
          <a:bodyPr>
            <a:normAutofit/>
          </a:bodyPr>
          <a:lstStyle/>
          <a:p>
            <a:pPr algn="ctr"/>
            <a:r>
              <a:rPr lang="el-GR" sz="3200" b="1" dirty="0"/>
              <a:t>ΣΥΜΠΕΡΑΣΜΑΤΑ - ΠΡΟΤΑΣΕΙΣ</a:t>
            </a:r>
          </a:p>
        </p:txBody>
      </p:sp>
      <p:sp>
        <p:nvSpPr>
          <p:cNvPr id="3" name="2 - Θέση περιεχομένου"/>
          <p:cNvSpPr>
            <a:spLocks noGrp="1"/>
          </p:cNvSpPr>
          <p:nvPr>
            <p:ph idx="1"/>
          </p:nvPr>
        </p:nvSpPr>
        <p:spPr>
          <a:xfrm>
            <a:off x="520700" y="1130300"/>
            <a:ext cx="11391900" cy="5499100"/>
          </a:xfrm>
        </p:spPr>
        <p:txBody>
          <a:bodyPr>
            <a:normAutofit/>
          </a:bodyPr>
          <a:lstStyle/>
          <a:p>
            <a:pPr algn="just"/>
            <a:r>
              <a:rPr lang="el-GR" dirty="0">
                <a:solidFill>
                  <a:schemeClr val="tx1"/>
                </a:solidFill>
              </a:rPr>
              <a:t>Η εταιρεία ΛΑΒΑ Α.Ε. ακολουθεί δική της μεθοδολογία που βασίζεται κυρίως στη μακρόχρονη εμπειρία που έχει σε εξορυκτικές δραστηριότητες. Η χρήση της αναπτυχθείσας μεθοδολογίας έδειξε ότι :</a:t>
            </a:r>
          </a:p>
          <a:p>
            <a:pPr marL="514350" indent="-514350" algn="just">
              <a:buFont typeface="+mj-lt"/>
              <a:buAutoNum type="romanLcPeriod"/>
            </a:pPr>
            <a:r>
              <a:rPr lang="el-GR" sz="2400" dirty="0">
                <a:solidFill>
                  <a:schemeClr val="tx1"/>
                </a:solidFill>
              </a:rPr>
              <a:t>Καλύπτει τις ανάγκες των μεταλλευτικών-λατομικών επιχειρήσεων αφού αναπτύχθηκε ειδικά για τέτοια εργασιακά περιβάλλοντα.</a:t>
            </a:r>
          </a:p>
          <a:p>
            <a:pPr marL="514350" lvl="0" indent="-514350" algn="just">
              <a:buFont typeface="+mj-lt"/>
              <a:buAutoNum type="romanLcPeriod"/>
            </a:pPr>
            <a:r>
              <a:rPr lang="el-GR" sz="2400" dirty="0">
                <a:solidFill>
                  <a:schemeClr val="tx1"/>
                </a:solidFill>
              </a:rPr>
              <a:t>Είναι εύχρηστη και μπορεί να χρησιμοποιηθεί είτε μεμονωμένα για κάθε τμήμα ή θέση εργασίας είτε συνολικά για όλο το λατομείο.</a:t>
            </a:r>
          </a:p>
          <a:p>
            <a:pPr marL="514350" lvl="0" indent="-514350" algn="just">
              <a:buFont typeface="+mj-lt"/>
              <a:buAutoNum type="romanLcPeriod"/>
            </a:pPr>
            <a:r>
              <a:rPr lang="el-GR" sz="2400" dirty="0">
                <a:solidFill>
                  <a:schemeClr val="tx1"/>
                </a:solidFill>
              </a:rPr>
              <a:t>Δίνει τη δυνατότητα του επανελέγχου χωρίς να χρειαστεί να γίνει όλη η διαδικασία από την αρχή.  </a:t>
            </a:r>
          </a:p>
          <a:p>
            <a:pPr>
              <a:buNone/>
            </a:pPr>
            <a:endParaRPr lang="el-G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684212" y="685800"/>
            <a:ext cx="10999788" cy="6019800"/>
          </a:xfrm>
        </p:spPr>
        <p:txBody>
          <a:bodyPr/>
          <a:lstStyle/>
          <a:p>
            <a:pPr marL="0" indent="0" algn="just">
              <a:buNone/>
            </a:pPr>
            <a:r>
              <a:rPr lang="el-GR" sz="2400" dirty="0">
                <a:solidFill>
                  <a:schemeClr val="tx1"/>
                </a:solidFill>
              </a:rPr>
              <a:t>    Προτάσεις για τη βελτίωση της μεθοδολογίας:</a:t>
            </a:r>
          </a:p>
          <a:p>
            <a:pPr marL="514350" indent="-514350" algn="just">
              <a:buFont typeface="+mj-lt"/>
              <a:buAutoNum type="romanLcPeriod"/>
            </a:pPr>
            <a:r>
              <a:rPr lang="el-GR" sz="2400" dirty="0">
                <a:solidFill>
                  <a:schemeClr val="tx1"/>
                </a:solidFill>
              </a:rPr>
              <a:t>η συμπλήρωσή της με πίνακες που εστιάζουν στον ανθρώπινο παράγοντα και </a:t>
            </a:r>
          </a:p>
          <a:p>
            <a:pPr marL="514350" indent="-514350" algn="just">
              <a:buFont typeface="+mj-lt"/>
              <a:buAutoNum type="romanLcPeriod"/>
            </a:pPr>
            <a:r>
              <a:rPr lang="el-GR" sz="2400" dirty="0">
                <a:solidFill>
                  <a:schemeClr val="tx1"/>
                </a:solidFill>
              </a:rPr>
              <a:t>η αξιοποίηση των αποτελεσμάτων της για ανάπτυξη προγραμμάτων εκπαίδευσης σε θέματα υγείας και ασφάλειας στο μεταλλευτικό-λατομικό κλάδο.</a:t>
            </a:r>
          </a:p>
          <a:p>
            <a:endParaRPr lang="el-GR" dirty="0"/>
          </a:p>
          <a:p>
            <a:endParaRPr lang="el-G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3680E2E8-F82E-434A-8D87-357CC1645507}"/>
              </a:ext>
            </a:extLst>
          </p:cNvPr>
          <p:cNvPicPr>
            <a:picLocks noGrp="1" noChangeAspect="1"/>
          </p:cNvPicPr>
          <p:nvPr>
            <p:ph idx="1"/>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p:spPr>
      </p:pic>
      <p:sp>
        <p:nvSpPr>
          <p:cNvPr id="2" name="Τίτλος 1">
            <a:extLst>
              <a:ext uri="{FF2B5EF4-FFF2-40B4-BE49-F238E27FC236}">
                <a16:creationId xmlns:a16="http://schemas.microsoft.com/office/drawing/2014/main" id="{3FC15118-B299-4643-9A49-19FB9FF1F843}"/>
              </a:ext>
            </a:extLst>
          </p:cNvPr>
          <p:cNvSpPr>
            <a:spLocks noGrp="1"/>
          </p:cNvSpPr>
          <p:nvPr>
            <p:ph type="title"/>
          </p:nvPr>
        </p:nvSpPr>
        <p:spPr>
          <a:xfrm>
            <a:off x="1828800" y="3135086"/>
            <a:ext cx="8534400" cy="1507067"/>
          </a:xfrm>
        </p:spPr>
        <p:txBody>
          <a:bodyPr>
            <a:normAutofit/>
          </a:bodyPr>
          <a:lstStyle/>
          <a:p>
            <a:r>
              <a:rPr lang="el-GR" sz="4000" b="1" dirty="0">
                <a:solidFill>
                  <a:schemeClr val="bg1"/>
                </a:solidFill>
              </a:rPr>
              <a:t>ΕΥΧΑΡΙΣΤΩ για την ΠΡΟΣΟΧΗ ΣΑΣ</a:t>
            </a:r>
          </a:p>
        </p:txBody>
      </p:sp>
    </p:spTree>
    <p:extLst>
      <p:ext uri="{BB962C8B-B14F-4D97-AF65-F5344CB8AC3E}">
        <p14:creationId xmlns:p14="http://schemas.microsoft.com/office/powerpoint/2010/main" val="3429288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BB74210-DBF3-4C33-AA99-A44E716E4849}"/>
              </a:ext>
            </a:extLst>
          </p:cNvPr>
          <p:cNvSpPr>
            <a:spLocks noGrp="1"/>
          </p:cNvSpPr>
          <p:nvPr>
            <p:ph type="title"/>
          </p:nvPr>
        </p:nvSpPr>
        <p:spPr>
          <a:xfrm>
            <a:off x="838200" y="365126"/>
            <a:ext cx="10515600" cy="522642"/>
          </a:xfrm>
        </p:spPr>
        <p:txBody>
          <a:bodyPr>
            <a:normAutofit fontScale="90000"/>
          </a:bodyPr>
          <a:lstStyle/>
          <a:p>
            <a:pPr algn="ctr"/>
            <a:r>
              <a:rPr lang="el-GR" b="1" dirty="0"/>
              <a:t>ΒΑΣΙΚΕΣ ΕΝΝΟΙΕΣ (1)</a:t>
            </a:r>
          </a:p>
        </p:txBody>
      </p:sp>
      <p:sp>
        <p:nvSpPr>
          <p:cNvPr id="3" name="Θέση περιεχομένου 2">
            <a:extLst>
              <a:ext uri="{FF2B5EF4-FFF2-40B4-BE49-F238E27FC236}">
                <a16:creationId xmlns:a16="http://schemas.microsoft.com/office/drawing/2014/main" id="{F4F9130A-EA4C-4CD4-8C28-9330800F6B6B}"/>
              </a:ext>
            </a:extLst>
          </p:cNvPr>
          <p:cNvSpPr>
            <a:spLocks noGrp="1"/>
          </p:cNvSpPr>
          <p:nvPr>
            <p:ph idx="1"/>
          </p:nvPr>
        </p:nvSpPr>
        <p:spPr>
          <a:xfrm>
            <a:off x="603739" y="1570892"/>
            <a:ext cx="10641204" cy="4443046"/>
          </a:xfrm>
        </p:spPr>
        <p:txBody>
          <a:bodyPr>
            <a:noAutofit/>
          </a:bodyPr>
          <a:lstStyle/>
          <a:p>
            <a:pPr marL="0" indent="0" algn="just">
              <a:buNone/>
            </a:pPr>
            <a:r>
              <a:rPr lang="el-GR" dirty="0">
                <a:solidFill>
                  <a:schemeClr val="tx1"/>
                </a:solidFill>
              </a:rPr>
              <a:t>Οι όροι που δίνονται σχετικά με τη διαχείριση της ασφάλειας στην εργασία είναι με βάση το ελληνικό πρότυπο ΕΛΟΤ 1801 </a:t>
            </a:r>
          </a:p>
          <a:p>
            <a:pPr marL="0" indent="0" algn="just">
              <a:buNone/>
            </a:pPr>
            <a:endParaRPr lang="el-GR" b="1" dirty="0">
              <a:solidFill>
                <a:schemeClr val="tx1"/>
              </a:solidFill>
            </a:endParaRPr>
          </a:p>
          <a:p>
            <a:pPr algn="just"/>
            <a:r>
              <a:rPr lang="en-US" b="1" dirty="0">
                <a:solidFill>
                  <a:prstClr val="white"/>
                </a:solidFill>
              </a:rPr>
              <a:t> </a:t>
            </a:r>
            <a:r>
              <a:rPr lang="el-GR" b="1" dirty="0">
                <a:solidFill>
                  <a:schemeClr val="tx1"/>
                </a:solidFill>
              </a:rPr>
              <a:t>Περιστατικό </a:t>
            </a:r>
            <a:r>
              <a:rPr lang="en-US" b="1" dirty="0">
                <a:solidFill>
                  <a:schemeClr val="tx1"/>
                </a:solidFill>
              </a:rPr>
              <a:t>(incident)</a:t>
            </a:r>
            <a:r>
              <a:rPr lang="el-GR" b="1" dirty="0">
                <a:solidFill>
                  <a:schemeClr val="tx1"/>
                </a:solidFill>
              </a:rPr>
              <a:t> </a:t>
            </a:r>
            <a:r>
              <a:rPr lang="el-GR" dirty="0">
                <a:solidFill>
                  <a:schemeClr val="tx1"/>
                </a:solidFill>
              </a:rPr>
              <a:t>ονομάζεται οποιοδήποτε μη προσχεδιασμένο γεγονός ή ακολουθία γεγονότων, που μπορεί να οδηγήσει (όχι υποχρεωτικά) σε τραυματισμό, ασθένεια, θάνατο εργαζομένου ή σε υλικές απώλειες. </a:t>
            </a:r>
            <a:endParaRPr lang="en-US" b="1" dirty="0">
              <a:solidFill>
                <a:schemeClr val="tx1"/>
              </a:solidFill>
            </a:endParaRPr>
          </a:p>
          <a:p>
            <a:pPr algn="just"/>
            <a:r>
              <a:rPr lang="el-GR" b="1" dirty="0">
                <a:solidFill>
                  <a:schemeClr val="tx1"/>
                </a:solidFill>
              </a:rPr>
              <a:t>Ατύχημα </a:t>
            </a:r>
            <a:r>
              <a:rPr lang="en-US" b="1" dirty="0">
                <a:solidFill>
                  <a:schemeClr val="tx1"/>
                </a:solidFill>
              </a:rPr>
              <a:t>(accident)</a:t>
            </a:r>
            <a:r>
              <a:rPr lang="el-GR" b="1" dirty="0">
                <a:solidFill>
                  <a:schemeClr val="tx1"/>
                </a:solidFill>
              </a:rPr>
              <a:t> </a:t>
            </a:r>
            <a:r>
              <a:rPr lang="el-GR" dirty="0">
                <a:solidFill>
                  <a:schemeClr val="tx1"/>
                </a:solidFill>
              </a:rPr>
              <a:t>είναι ένα ανεπιθύμητο συμβάν το οποίο έχει αρνητικές επιπτώσεις σε διάφορους τομείς του παραγωγικού συστήματος, στους εργαζόμενους (εργατικό ατύχημα), στον εξοπλισμό, στην παραγωγή και στα προϊόντα. </a:t>
            </a:r>
            <a:endParaRPr lang="en-US" dirty="0">
              <a:solidFill>
                <a:schemeClr val="tx1"/>
              </a:solidFill>
            </a:endParaRPr>
          </a:p>
          <a:p>
            <a:pPr lvl="1"/>
            <a:endParaRPr lang="el-GR" sz="2200" dirty="0">
              <a:solidFill>
                <a:schemeClr val="tx1"/>
              </a:solidFill>
            </a:endParaRPr>
          </a:p>
        </p:txBody>
      </p:sp>
    </p:spTree>
    <p:extLst>
      <p:ext uri="{BB962C8B-B14F-4D97-AF65-F5344CB8AC3E}">
        <p14:creationId xmlns:p14="http://schemas.microsoft.com/office/powerpoint/2010/main" val="115529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965564" y="1547447"/>
            <a:ext cx="10183081" cy="4652760"/>
          </a:xfrm>
        </p:spPr>
        <p:txBody>
          <a:bodyPr>
            <a:noAutofit/>
          </a:bodyPr>
          <a:lstStyle/>
          <a:p>
            <a:pPr algn="just"/>
            <a:r>
              <a:rPr lang="el-GR" b="1" dirty="0">
                <a:solidFill>
                  <a:schemeClr val="tx1"/>
                </a:solidFill>
              </a:rPr>
              <a:t>Πηγή κινδύνου (</a:t>
            </a:r>
            <a:r>
              <a:rPr lang="en-US" b="1" dirty="0">
                <a:solidFill>
                  <a:schemeClr val="tx1"/>
                </a:solidFill>
              </a:rPr>
              <a:t>Hazard)</a:t>
            </a:r>
            <a:r>
              <a:rPr lang="el-GR" b="1" dirty="0">
                <a:solidFill>
                  <a:schemeClr val="tx1"/>
                </a:solidFill>
              </a:rPr>
              <a:t> </a:t>
            </a:r>
            <a:r>
              <a:rPr lang="el-GR" dirty="0">
                <a:solidFill>
                  <a:schemeClr val="tx1"/>
                </a:solidFill>
              </a:rPr>
              <a:t>είναι η κατάσταση που μπορεί δυνητικά να προκαλέσει βλάβη με τη μορφή εργατικού ατυχήματος ή επαγγελματικής ασθένειας, ή συνδυασμού αυτών. </a:t>
            </a:r>
            <a:endParaRPr lang="el-GR" b="1" dirty="0">
              <a:solidFill>
                <a:schemeClr val="tx1"/>
              </a:solidFill>
            </a:endParaRPr>
          </a:p>
          <a:p>
            <a:pPr algn="just"/>
            <a:r>
              <a:rPr lang="el-GR" b="1" dirty="0">
                <a:solidFill>
                  <a:schemeClr val="tx1"/>
                </a:solidFill>
              </a:rPr>
              <a:t>Κίνδυνος</a:t>
            </a:r>
            <a:r>
              <a:rPr lang="el-GR" dirty="0">
                <a:solidFill>
                  <a:schemeClr val="tx1"/>
                </a:solidFill>
              </a:rPr>
              <a:t> ή </a:t>
            </a:r>
            <a:r>
              <a:rPr lang="el-GR" b="1" dirty="0">
                <a:solidFill>
                  <a:schemeClr val="tx1"/>
                </a:solidFill>
              </a:rPr>
              <a:t>διακινδύνευση</a:t>
            </a:r>
            <a:r>
              <a:rPr lang="el-GR" dirty="0">
                <a:solidFill>
                  <a:schemeClr val="tx1"/>
                </a:solidFill>
              </a:rPr>
              <a:t> </a:t>
            </a:r>
            <a:r>
              <a:rPr lang="el-GR" b="1" dirty="0">
                <a:solidFill>
                  <a:schemeClr val="tx1"/>
                </a:solidFill>
              </a:rPr>
              <a:t>(</a:t>
            </a:r>
            <a:r>
              <a:rPr lang="el-GR" b="1" dirty="0" err="1">
                <a:solidFill>
                  <a:schemeClr val="tx1"/>
                </a:solidFill>
              </a:rPr>
              <a:t>risk</a:t>
            </a:r>
            <a:r>
              <a:rPr lang="el-GR" b="1" dirty="0">
                <a:solidFill>
                  <a:schemeClr val="tx1"/>
                </a:solidFill>
              </a:rPr>
              <a:t>) </a:t>
            </a:r>
            <a:r>
              <a:rPr lang="el-GR" dirty="0">
                <a:solidFill>
                  <a:schemeClr val="tx1"/>
                </a:solidFill>
              </a:rPr>
              <a:t>ορίζεται ο συνδυασμός της πιθανότητας να συμβεί ένα ανεπιθύμητο γεγονός και της συνέπειας.</a:t>
            </a:r>
          </a:p>
          <a:p>
            <a:pPr lvl="1">
              <a:buFont typeface="Arial" panose="020B0604020202020204" pitchFamily="34" charset="0"/>
              <a:buChar char="•"/>
            </a:pPr>
            <a:r>
              <a:rPr lang="el-GR" sz="2000" b="1" dirty="0">
                <a:solidFill>
                  <a:schemeClr val="tx1"/>
                </a:solidFill>
              </a:rPr>
              <a:t>ΚΙΝΔΥΝΟΣ= ΣΥΝΕΠΕΙΑ ×ΠΙΘΑΝΟΤΗΤΑ</a:t>
            </a:r>
            <a:endParaRPr lang="el-GR" sz="2000" dirty="0">
              <a:solidFill>
                <a:schemeClr val="tx1"/>
              </a:solidFill>
            </a:endParaRPr>
          </a:p>
          <a:p>
            <a:pPr lvl="1">
              <a:buFont typeface="Arial" panose="020B0604020202020204" pitchFamily="34" charset="0"/>
              <a:buChar char="•"/>
            </a:pPr>
            <a:r>
              <a:rPr lang="el-GR" sz="2000" b="1" dirty="0">
                <a:solidFill>
                  <a:schemeClr val="tx1"/>
                </a:solidFill>
              </a:rPr>
              <a:t>Συνέπεια</a:t>
            </a:r>
            <a:r>
              <a:rPr lang="el-GR" sz="2000" dirty="0">
                <a:solidFill>
                  <a:schemeClr val="tx1"/>
                </a:solidFill>
              </a:rPr>
              <a:t> είναι το αποτέλεσμα που ακολουθεί σχεδόν αναπόφευκτα ένα γεγονός.</a:t>
            </a:r>
          </a:p>
          <a:p>
            <a:pPr lvl="1">
              <a:buFont typeface="Arial" panose="020B0604020202020204" pitchFamily="34" charset="0"/>
              <a:buChar char="•"/>
            </a:pPr>
            <a:r>
              <a:rPr lang="el-GR" sz="2000" b="1" dirty="0">
                <a:solidFill>
                  <a:schemeClr val="tx1"/>
                </a:solidFill>
              </a:rPr>
              <a:t>Πιθανότητα</a:t>
            </a:r>
            <a:r>
              <a:rPr lang="el-GR" sz="2000" dirty="0">
                <a:solidFill>
                  <a:schemeClr val="tx1"/>
                </a:solidFill>
              </a:rPr>
              <a:t> είναι  το μέτρο ότι ένα γεγονός θα συμβεί.</a:t>
            </a:r>
          </a:p>
          <a:p>
            <a:r>
              <a:rPr lang="el-GR" b="1" dirty="0">
                <a:solidFill>
                  <a:schemeClr val="tx1"/>
                </a:solidFill>
              </a:rPr>
              <a:t>Διαχείριση του κινδύνου </a:t>
            </a:r>
            <a:r>
              <a:rPr lang="el-GR" dirty="0">
                <a:solidFill>
                  <a:schemeClr val="tx1"/>
                </a:solidFill>
              </a:rPr>
              <a:t>(</a:t>
            </a:r>
            <a:r>
              <a:rPr lang="el-GR" dirty="0" err="1">
                <a:solidFill>
                  <a:schemeClr val="tx1"/>
                </a:solidFill>
              </a:rPr>
              <a:t>risk</a:t>
            </a:r>
            <a:r>
              <a:rPr lang="el-GR" dirty="0">
                <a:solidFill>
                  <a:schemeClr val="tx1"/>
                </a:solidFill>
              </a:rPr>
              <a:t> </a:t>
            </a:r>
            <a:r>
              <a:rPr lang="el-GR" dirty="0" err="1">
                <a:solidFill>
                  <a:schemeClr val="tx1"/>
                </a:solidFill>
              </a:rPr>
              <a:t>management</a:t>
            </a:r>
            <a:r>
              <a:rPr lang="el-GR" dirty="0">
                <a:solidFill>
                  <a:schemeClr val="tx1"/>
                </a:solidFill>
              </a:rPr>
              <a:t>). </a:t>
            </a:r>
          </a:p>
          <a:p>
            <a:pPr lvl="1">
              <a:buFont typeface="Arial" panose="020B0604020202020204" pitchFamily="34" charset="0"/>
              <a:buChar char="•"/>
            </a:pPr>
            <a:r>
              <a:rPr lang="el-GR" sz="2000" dirty="0">
                <a:solidFill>
                  <a:schemeClr val="tx1"/>
                </a:solidFill>
              </a:rPr>
              <a:t>εκτίμηση του κινδύνου (</a:t>
            </a:r>
            <a:r>
              <a:rPr lang="el-GR" sz="2000" dirty="0" err="1">
                <a:solidFill>
                  <a:schemeClr val="tx1"/>
                </a:solidFill>
              </a:rPr>
              <a:t>risk</a:t>
            </a:r>
            <a:r>
              <a:rPr lang="el-GR" sz="2000" dirty="0">
                <a:solidFill>
                  <a:schemeClr val="tx1"/>
                </a:solidFill>
              </a:rPr>
              <a:t> </a:t>
            </a:r>
            <a:r>
              <a:rPr lang="el-GR" sz="2000" dirty="0" err="1">
                <a:solidFill>
                  <a:schemeClr val="tx1"/>
                </a:solidFill>
              </a:rPr>
              <a:t>assessment</a:t>
            </a:r>
            <a:r>
              <a:rPr lang="el-GR" sz="2000" dirty="0">
                <a:solidFill>
                  <a:schemeClr val="tx1"/>
                </a:solidFill>
              </a:rPr>
              <a:t>) </a:t>
            </a:r>
          </a:p>
          <a:p>
            <a:pPr lvl="1">
              <a:buFont typeface="Arial" panose="020B0604020202020204" pitchFamily="34" charset="0"/>
              <a:buChar char="•"/>
            </a:pPr>
            <a:r>
              <a:rPr lang="el-GR" sz="2000" dirty="0">
                <a:solidFill>
                  <a:schemeClr val="tx1"/>
                </a:solidFill>
              </a:rPr>
              <a:t>ανάλυση του κινδύνου (</a:t>
            </a:r>
            <a:r>
              <a:rPr lang="el-GR" sz="2000" dirty="0" err="1">
                <a:solidFill>
                  <a:schemeClr val="tx1"/>
                </a:solidFill>
              </a:rPr>
              <a:t>risk</a:t>
            </a:r>
            <a:r>
              <a:rPr lang="el-GR" sz="2000" dirty="0">
                <a:solidFill>
                  <a:schemeClr val="tx1"/>
                </a:solidFill>
              </a:rPr>
              <a:t> </a:t>
            </a:r>
            <a:r>
              <a:rPr lang="el-GR" sz="2000" dirty="0" err="1">
                <a:solidFill>
                  <a:schemeClr val="tx1"/>
                </a:solidFill>
              </a:rPr>
              <a:t>analysis</a:t>
            </a:r>
            <a:r>
              <a:rPr lang="el-GR" sz="2000" dirty="0">
                <a:solidFill>
                  <a:schemeClr val="tx1"/>
                </a:solidFill>
              </a:rPr>
              <a:t>)</a:t>
            </a:r>
          </a:p>
          <a:p>
            <a:endParaRPr lang="el-GR" dirty="0"/>
          </a:p>
        </p:txBody>
      </p:sp>
      <p:sp>
        <p:nvSpPr>
          <p:cNvPr id="4" name="Τίτλος 1">
            <a:extLst>
              <a:ext uri="{FF2B5EF4-FFF2-40B4-BE49-F238E27FC236}">
                <a16:creationId xmlns:a16="http://schemas.microsoft.com/office/drawing/2014/main" id="{5BB74210-DBF3-4C33-AA99-A44E716E4849}"/>
              </a:ext>
            </a:extLst>
          </p:cNvPr>
          <p:cNvSpPr>
            <a:spLocks noGrp="1"/>
          </p:cNvSpPr>
          <p:nvPr>
            <p:ph type="title"/>
          </p:nvPr>
        </p:nvSpPr>
        <p:spPr>
          <a:xfrm>
            <a:off x="838200" y="365126"/>
            <a:ext cx="10515600" cy="522642"/>
          </a:xfrm>
        </p:spPr>
        <p:txBody>
          <a:bodyPr>
            <a:normAutofit fontScale="90000"/>
          </a:bodyPr>
          <a:lstStyle/>
          <a:p>
            <a:pPr algn="ctr"/>
            <a:r>
              <a:rPr lang="el-GR" b="1" dirty="0"/>
              <a:t>ΒΑΣΙΚΕΣ ΕΝΝΟΙΕΣ (2)</a:t>
            </a:r>
          </a:p>
        </p:txBody>
      </p:sp>
    </p:spTree>
    <p:extLst>
      <p:ext uri="{BB962C8B-B14F-4D97-AF65-F5344CB8AC3E}">
        <p14:creationId xmlns:p14="http://schemas.microsoft.com/office/powerpoint/2010/main" val="1505285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585926" y="348343"/>
            <a:ext cx="11176987" cy="683383"/>
          </a:xfrm>
        </p:spPr>
        <p:txBody>
          <a:bodyPr>
            <a:noAutofit/>
          </a:bodyPr>
          <a:lstStyle/>
          <a:p>
            <a:r>
              <a:rPr lang="el-GR" sz="3200" b="1" dirty="0"/>
              <a:t>ΣΤΟΙΧΕΙΑ ΑΤΥΧΗΜΑΤΩΝ ΣΥΜΦΩΝΑ με τον ΠΑΓΚΟΣΜΙΟ ΟΡΓΑΝΙΣΜΟ για την ΕΡΓΑΣΙΑ (</a:t>
            </a:r>
            <a:r>
              <a:rPr lang="en-US" sz="3200" b="1" dirty="0"/>
              <a:t>ILO</a:t>
            </a:r>
            <a:r>
              <a:rPr lang="el-GR" sz="3200" b="1" dirty="0"/>
              <a:t> 2013</a:t>
            </a:r>
            <a:r>
              <a:rPr lang="en-US" sz="3200" b="1" dirty="0"/>
              <a:t>)</a:t>
            </a:r>
          </a:p>
        </p:txBody>
      </p:sp>
      <p:sp>
        <p:nvSpPr>
          <p:cNvPr id="3" name="Θέση περιεχομένου 2"/>
          <p:cNvSpPr>
            <a:spLocks noGrp="1"/>
          </p:cNvSpPr>
          <p:nvPr>
            <p:ph idx="1"/>
          </p:nvPr>
        </p:nvSpPr>
        <p:spPr>
          <a:xfrm>
            <a:off x="128954" y="1077686"/>
            <a:ext cx="12191999" cy="5431971"/>
          </a:xfrm>
        </p:spPr>
        <p:txBody>
          <a:bodyPr>
            <a:normAutofit/>
          </a:bodyPr>
          <a:lstStyle/>
          <a:p>
            <a:pPr lvl="0"/>
            <a:r>
              <a:rPr lang="el-GR" sz="2400" dirty="0">
                <a:solidFill>
                  <a:schemeClr val="tx1"/>
                </a:solidFill>
              </a:rPr>
              <a:t>2.02 εκατομμύρια άνθρωποι πεθαίνουν κάθε χρόνο από ασθένειες που σχετίζονται με την εργασία</a:t>
            </a:r>
          </a:p>
          <a:p>
            <a:pPr lvl="0"/>
            <a:r>
              <a:rPr lang="el-GR" sz="2400" dirty="0">
                <a:solidFill>
                  <a:schemeClr val="tx1"/>
                </a:solidFill>
              </a:rPr>
              <a:t>321.000 άνθρωποι πεθαίνουν κάθε χρόνο από επαγγελματικά ατυχήματα.</a:t>
            </a:r>
          </a:p>
          <a:p>
            <a:pPr lvl="0"/>
            <a:r>
              <a:rPr lang="el-GR" sz="2400" dirty="0">
                <a:solidFill>
                  <a:schemeClr val="tx1"/>
                </a:solidFill>
              </a:rPr>
              <a:t> 160 εκατομμύρια μη θανατηφόρες ασθένειες σχετίζονται με την εργασία ετησίως.</a:t>
            </a:r>
          </a:p>
          <a:p>
            <a:pPr lvl="0"/>
            <a:r>
              <a:rPr lang="el-GR" sz="2400" dirty="0">
                <a:solidFill>
                  <a:schemeClr val="tx1"/>
                </a:solidFill>
              </a:rPr>
              <a:t>317 εκατομμύρια είναι τα μη επαγγελματικά ατυχήματα ανά έτος </a:t>
            </a:r>
          </a:p>
          <a:p>
            <a:pPr marL="0" indent="0">
              <a:buNone/>
            </a:pPr>
            <a:r>
              <a:rPr lang="el-GR" sz="2400" dirty="0">
                <a:solidFill>
                  <a:schemeClr val="tx1"/>
                </a:solidFill>
              </a:rPr>
              <a:t>Αυτό σημαίνει ότι:</a:t>
            </a:r>
          </a:p>
          <a:p>
            <a:pPr lvl="0"/>
            <a:r>
              <a:rPr lang="el-GR" sz="2400" dirty="0">
                <a:solidFill>
                  <a:schemeClr val="tx1"/>
                </a:solidFill>
              </a:rPr>
              <a:t>Κάθε 15 δευτερόλεπτα ένας εργαζόμενος πεθαίνει από ένα ατύχημα ή ασθένεια που σχετίζεται με την εργασία.</a:t>
            </a:r>
          </a:p>
          <a:p>
            <a:pPr lvl="0"/>
            <a:r>
              <a:rPr lang="el-GR" sz="2400" dirty="0">
                <a:solidFill>
                  <a:schemeClr val="tx1"/>
                </a:solidFill>
              </a:rPr>
              <a:t>Κάθε 15 δευτερόλεπτα 151 εργαζόμενοι έχουν ένα εργατικό ατύχημα.</a:t>
            </a:r>
          </a:p>
        </p:txBody>
      </p:sp>
    </p:spTree>
    <p:extLst>
      <p:ext uri="{BB962C8B-B14F-4D97-AF65-F5344CB8AC3E}">
        <p14:creationId xmlns:p14="http://schemas.microsoft.com/office/powerpoint/2010/main" val="2018091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91810B2-7EA0-4857-8C5A-885F634CFE16}"/>
              </a:ext>
            </a:extLst>
          </p:cNvPr>
          <p:cNvSpPr>
            <a:spLocks noGrp="1"/>
          </p:cNvSpPr>
          <p:nvPr>
            <p:ph type="title"/>
          </p:nvPr>
        </p:nvSpPr>
        <p:spPr>
          <a:xfrm>
            <a:off x="115410" y="101764"/>
            <a:ext cx="12076589" cy="723860"/>
          </a:xfrm>
        </p:spPr>
        <p:txBody>
          <a:bodyPr>
            <a:noAutofit/>
          </a:bodyPr>
          <a:lstStyle/>
          <a:p>
            <a:r>
              <a:rPr lang="el-GR" sz="2000" dirty="0" err="1"/>
              <a:t>ΔεικτηΣ</a:t>
            </a:r>
            <a:r>
              <a:rPr lang="el-GR" sz="2000" dirty="0"/>
              <a:t> </a:t>
            </a:r>
            <a:r>
              <a:rPr lang="el-GR" sz="2000" dirty="0" err="1"/>
              <a:t>θανατηφορων</a:t>
            </a:r>
            <a:r>
              <a:rPr lang="el-GR" sz="2000" dirty="0"/>
              <a:t> </a:t>
            </a:r>
            <a:r>
              <a:rPr lang="el-GR" sz="2000" dirty="0" err="1"/>
              <a:t>ατυχηματων</a:t>
            </a:r>
            <a:r>
              <a:rPr lang="el-GR" sz="2000" dirty="0"/>
              <a:t> </a:t>
            </a:r>
            <a:r>
              <a:rPr lang="el-GR" sz="2000" dirty="0" err="1"/>
              <a:t>ανα</a:t>
            </a:r>
            <a:r>
              <a:rPr lang="el-GR" sz="2000" dirty="0"/>
              <a:t> 100000 </a:t>
            </a:r>
            <a:r>
              <a:rPr lang="el-GR" sz="2000" dirty="0" err="1"/>
              <a:t>εργαζομενουΣ</a:t>
            </a:r>
            <a:r>
              <a:rPr lang="el-GR" sz="2000" dirty="0"/>
              <a:t> για </a:t>
            </a:r>
            <a:r>
              <a:rPr lang="el-GR" sz="2000" dirty="0" err="1"/>
              <a:t>διαφορουΣ</a:t>
            </a:r>
            <a:r>
              <a:rPr lang="el-GR" sz="2000" dirty="0"/>
              <a:t> </a:t>
            </a:r>
            <a:r>
              <a:rPr lang="el-GR" sz="2000" dirty="0" err="1"/>
              <a:t>κλαδουΣ</a:t>
            </a:r>
            <a:r>
              <a:rPr lang="el-GR" sz="2000" dirty="0"/>
              <a:t> </a:t>
            </a:r>
            <a:r>
              <a:rPr lang="el-GR" sz="2000" dirty="0" err="1"/>
              <a:t>οικονομικηΣ</a:t>
            </a:r>
            <a:r>
              <a:rPr lang="el-GR" sz="2000" dirty="0"/>
              <a:t> </a:t>
            </a:r>
            <a:r>
              <a:rPr lang="el-GR" sz="2000" dirty="0" err="1"/>
              <a:t>δραστηριοτηταΣ</a:t>
            </a:r>
            <a:r>
              <a:rPr lang="el-GR" sz="2000" dirty="0"/>
              <a:t> στην </a:t>
            </a:r>
            <a:r>
              <a:rPr lang="el-GR" sz="2000" dirty="0" err="1"/>
              <a:t>Ευρωπαϊκη</a:t>
            </a:r>
            <a:r>
              <a:rPr lang="el-GR" sz="2000" dirty="0"/>
              <a:t> </a:t>
            </a:r>
            <a:r>
              <a:rPr lang="el-GR" sz="2000" dirty="0" err="1"/>
              <a:t>ενωση</a:t>
            </a:r>
            <a:r>
              <a:rPr lang="el-GR" sz="2000" dirty="0"/>
              <a:t> EU-27 το 2010 (</a:t>
            </a:r>
            <a:r>
              <a:rPr lang="el-GR" sz="2000" dirty="0" err="1"/>
              <a:t>Πηγη</a:t>
            </a:r>
            <a:r>
              <a:rPr lang="el-GR" sz="2000" dirty="0"/>
              <a:t> </a:t>
            </a:r>
            <a:r>
              <a:rPr lang="el-GR" sz="2000" dirty="0" err="1"/>
              <a:t>Eurostat</a:t>
            </a:r>
            <a:r>
              <a:rPr lang="el-GR" sz="2000" dirty="0"/>
              <a:t>, 2012).</a:t>
            </a:r>
          </a:p>
        </p:txBody>
      </p:sp>
      <p:pic>
        <p:nvPicPr>
          <p:cNvPr id="5" name="Θέση περιεχομένου 4">
            <a:extLst>
              <a:ext uri="{FF2B5EF4-FFF2-40B4-BE49-F238E27FC236}">
                <a16:creationId xmlns:a16="http://schemas.microsoft.com/office/drawing/2014/main" id="{74F3C2D3-0CD4-4D32-94A2-54CA6218E58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24324" y="874782"/>
            <a:ext cx="6143349" cy="5804251"/>
          </a:xfrm>
        </p:spPr>
      </p:pic>
    </p:spTree>
    <p:extLst>
      <p:ext uri="{BB962C8B-B14F-4D97-AF65-F5344CB8AC3E}">
        <p14:creationId xmlns:p14="http://schemas.microsoft.com/office/powerpoint/2010/main" val="3085194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622E15A-84BC-4B0E-A904-DFB79C54D9A0}"/>
              </a:ext>
            </a:extLst>
          </p:cNvPr>
          <p:cNvSpPr>
            <a:spLocks noGrp="1"/>
          </p:cNvSpPr>
          <p:nvPr>
            <p:ph type="title"/>
          </p:nvPr>
        </p:nvSpPr>
        <p:spPr>
          <a:xfrm>
            <a:off x="729343" y="256268"/>
            <a:ext cx="11353800" cy="821417"/>
          </a:xfrm>
        </p:spPr>
        <p:txBody>
          <a:bodyPr>
            <a:normAutofit fontScale="90000"/>
          </a:bodyPr>
          <a:lstStyle/>
          <a:p>
            <a:pPr algn="ctr"/>
            <a:r>
              <a:rPr lang="el-GR" b="1" dirty="0" err="1"/>
              <a:t>Στοιχεια</a:t>
            </a:r>
            <a:r>
              <a:rPr lang="el-GR" b="1" dirty="0"/>
              <a:t> </a:t>
            </a:r>
            <a:r>
              <a:rPr lang="el-GR" b="1" dirty="0" err="1"/>
              <a:t>ατυχηματων</a:t>
            </a:r>
            <a:r>
              <a:rPr lang="el-GR" b="1" dirty="0"/>
              <a:t> </a:t>
            </a:r>
            <a:r>
              <a:rPr lang="el-GR" b="1" dirty="0" err="1"/>
              <a:t>στοΝ</a:t>
            </a:r>
            <a:r>
              <a:rPr lang="el-GR" b="1" dirty="0"/>
              <a:t> </a:t>
            </a:r>
            <a:r>
              <a:rPr lang="el-GR" b="1" dirty="0" err="1"/>
              <a:t>μεταλλευτικο</a:t>
            </a:r>
            <a:r>
              <a:rPr lang="el-GR" b="1" dirty="0"/>
              <a:t> </a:t>
            </a:r>
            <a:r>
              <a:rPr lang="el-GR" b="1" dirty="0" err="1"/>
              <a:t>κλαδο</a:t>
            </a:r>
            <a:r>
              <a:rPr lang="el-GR" b="1" dirty="0"/>
              <a:t> για την </a:t>
            </a:r>
            <a:r>
              <a:rPr lang="el-GR" b="1" dirty="0" err="1"/>
              <a:t>Ελλαδα</a:t>
            </a:r>
            <a:endParaRPr lang="el-GR" b="1" dirty="0"/>
          </a:p>
        </p:txBody>
      </p:sp>
      <p:pic>
        <p:nvPicPr>
          <p:cNvPr id="4" name="Θέση περιεχομένου 3" descr="http://1.bp.blogspot.com/-TNUEsJLUCS8/VXvHANkY71I/AAAAAAAAM1U/Z_XRkZ16N08/s1600/%25CE%25B8%25CE%25B1%25CE%25BD%25CE%25B1%25CF%2584%25CE%25B7%25CF%2586%25CF%258C%25CF%2581%25CE%25B1%2B87-2014%2Boryktosploutos.jpg">
            <a:extLst>
              <a:ext uri="{FF2B5EF4-FFF2-40B4-BE49-F238E27FC236}">
                <a16:creationId xmlns:a16="http://schemas.microsoft.com/office/drawing/2014/main" id="{77FFF639-538D-4274-A792-747C83BBAF3C}"/>
              </a:ext>
            </a:extLst>
          </p:cNvPr>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907319" y="1381956"/>
            <a:ext cx="10163452" cy="4920871"/>
          </a:xfrm>
          <a:prstGeom prst="rect">
            <a:avLst/>
          </a:prstGeom>
          <a:noFill/>
          <a:ln>
            <a:noFill/>
          </a:ln>
        </p:spPr>
      </p:pic>
    </p:spTree>
    <p:extLst>
      <p:ext uri="{BB962C8B-B14F-4D97-AF65-F5344CB8AC3E}">
        <p14:creationId xmlns:p14="http://schemas.microsoft.com/office/powerpoint/2010/main" val="4504180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6BCA1B67-415B-4067-AE8E-D37CDCC66B73}"/>
              </a:ext>
            </a:extLst>
          </p:cNvPr>
          <p:cNvSpPr>
            <a:spLocks noGrp="1"/>
          </p:cNvSpPr>
          <p:nvPr>
            <p:ph idx="1"/>
          </p:nvPr>
        </p:nvSpPr>
        <p:spPr>
          <a:xfrm>
            <a:off x="0" y="8878"/>
            <a:ext cx="12192000" cy="6747029"/>
          </a:xfrm>
        </p:spPr>
        <p:txBody>
          <a:bodyPr>
            <a:noAutofit/>
          </a:bodyPr>
          <a:lstStyle/>
          <a:p>
            <a:pPr marL="0" indent="0" algn="ctr">
              <a:buNone/>
            </a:pPr>
            <a:r>
              <a:rPr lang="el-GR" sz="3200" b="1" dirty="0">
                <a:solidFill>
                  <a:schemeClr val="tx1"/>
                </a:solidFill>
              </a:rPr>
              <a:t>Βασικές πηγές κινδύνων</a:t>
            </a:r>
          </a:p>
          <a:p>
            <a:pPr lvl="1"/>
            <a:r>
              <a:rPr lang="el-GR" sz="2000" dirty="0">
                <a:solidFill>
                  <a:schemeClr val="tx1"/>
                </a:solidFill>
              </a:rPr>
              <a:t>Κίνδυνοι για την ασφάλεια</a:t>
            </a:r>
          </a:p>
          <a:p>
            <a:pPr lvl="2">
              <a:buFont typeface="Arial" panose="020B0604020202020204" pitchFamily="34" charset="0"/>
              <a:buChar char="•"/>
            </a:pPr>
            <a:r>
              <a:rPr lang="el-GR" sz="2000" dirty="0">
                <a:solidFill>
                  <a:schemeClr val="tx1"/>
                </a:solidFill>
              </a:rPr>
              <a:t>Χρήση εξοπλισμού και μηχανημάτων (μηχανικοί κίνδυνοι)</a:t>
            </a:r>
          </a:p>
          <a:p>
            <a:pPr lvl="2">
              <a:buFont typeface="Arial" panose="020B0604020202020204" pitchFamily="34" charset="0"/>
              <a:buChar char="•"/>
            </a:pPr>
            <a:r>
              <a:rPr lang="el-GR" sz="2000" dirty="0">
                <a:solidFill>
                  <a:schemeClr val="tx1"/>
                </a:solidFill>
              </a:rPr>
              <a:t>Ηλεκτρισμός - Ηλεκτρικές εγκαταστάσεις (ηλεκτρικοί κίνδυνοι)</a:t>
            </a:r>
          </a:p>
          <a:p>
            <a:pPr lvl="2">
              <a:buFont typeface="Arial" panose="020B0604020202020204" pitchFamily="34" charset="0"/>
              <a:buChar char="•"/>
            </a:pPr>
            <a:r>
              <a:rPr lang="el-GR" sz="2000" dirty="0">
                <a:solidFill>
                  <a:schemeClr val="tx1"/>
                </a:solidFill>
              </a:rPr>
              <a:t>Πυρκαγιές- Εκρήξεις</a:t>
            </a:r>
          </a:p>
          <a:p>
            <a:pPr lvl="2">
              <a:buFont typeface="Arial" panose="020B0604020202020204" pitchFamily="34" charset="0"/>
              <a:buChar char="•"/>
            </a:pPr>
            <a:r>
              <a:rPr lang="el-GR" sz="2000" dirty="0">
                <a:solidFill>
                  <a:schemeClr val="tx1"/>
                </a:solidFill>
              </a:rPr>
              <a:t>Ελλείψεις εγκαταστάσεων</a:t>
            </a:r>
          </a:p>
          <a:p>
            <a:pPr lvl="1"/>
            <a:r>
              <a:rPr lang="el-GR" sz="2000" dirty="0">
                <a:solidFill>
                  <a:schemeClr val="tx1"/>
                </a:solidFill>
              </a:rPr>
              <a:t>Κίνδυνοι για την υγεία</a:t>
            </a:r>
          </a:p>
          <a:p>
            <a:pPr lvl="2">
              <a:buFont typeface="Arial" panose="020B0604020202020204" pitchFamily="34" charset="0"/>
              <a:buChar char="•"/>
            </a:pPr>
            <a:r>
              <a:rPr lang="el-GR" sz="2000" dirty="0">
                <a:solidFill>
                  <a:schemeClr val="tx1"/>
                </a:solidFill>
              </a:rPr>
              <a:t>Φυσικοί βλαπτικοί παράγοντες</a:t>
            </a:r>
          </a:p>
          <a:p>
            <a:pPr lvl="2">
              <a:buFont typeface="Arial" panose="020B0604020202020204" pitchFamily="34" charset="0"/>
              <a:buChar char="•"/>
            </a:pPr>
            <a:r>
              <a:rPr lang="el-GR" sz="2000" dirty="0">
                <a:solidFill>
                  <a:schemeClr val="tx1"/>
                </a:solidFill>
              </a:rPr>
              <a:t>Χημικοί βλαπτικοί παράγοντες</a:t>
            </a:r>
          </a:p>
          <a:p>
            <a:pPr lvl="2">
              <a:buFont typeface="Arial" panose="020B0604020202020204" pitchFamily="34" charset="0"/>
              <a:buChar char="•"/>
            </a:pPr>
            <a:r>
              <a:rPr lang="el-GR" sz="2000" dirty="0">
                <a:solidFill>
                  <a:schemeClr val="tx1"/>
                </a:solidFill>
              </a:rPr>
              <a:t>Βιολογικοί βλαπτικοί παράγοντες</a:t>
            </a:r>
          </a:p>
          <a:p>
            <a:pPr lvl="2">
              <a:buFont typeface="Arial" panose="020B0604020202020204" pitchFamily="34" charset="0"/>
              <a:buChar char="•"/>
            </a:pPr>
            <a:r>
              <a:rPr lang="el-GR" sz="2000" dirty="0">
                <a:solidFill>
                  <a:schemeClr val="tx1"/>
                </a:solidFill>
              </a:rPr>
              <a:t>Ακτινοβολίες</a:t>
            </a:r>
          </a:p>
          <a:p>
            <a:pPr lvl="1"/>
            <a:r>
              <a:rPr lang="el-GR" sz="2000" dirty="0">
                <a:solidFill>
                  <a:schemeClr val="tx1"/>
                </a:solidFill>
              </a:rPr>
              <a:t>Εγκάρσιοι κίνδυνοι</a:t>
            </a:r>
          </a:p>
          <a:p>
            <a:pPr lvl="2">
              <a:buFont typeface="Arial" panose="020B0604020202020204" pitchFamily="34" charset="0"/>
              <a:buChar char="•"/>
            </a:pPr>
            <a:r>
              <a:rPr lang="el-GR" sz="2000" dirty="0">
                <a:solidFill>
                  <a:schemeClr val="tx1"/>
                </a:solidFill>
              </a:rPr>
              <a:t>Ψυχολογικοί παράγοντες</a:t>
            </a:r>
          </a:p>
          <a:p>
            <a:pPr lvl="2">
              <a:buFont typeface="Arial" panose="020B0604020202020204" pitchFamily="34" charset="0"/>
              <a:buChar char="•"/>
            </a:pPr>
            <a:r>
              <a:rPr lang="el-GR" sz="2000" dirty="0">
                <a:solidFill>
                  <a:schemeClr val="tx1"/>
                </a:solidFill>
              </a:rPr>
              <a:t>Ελλιπής οργάνωση εργασίας </a:t>
            </a:r>
          </a:p>
          <a:p>
            <a:pPr lvl="2">
              <a:buFont typeface="Arial" panose="020B0604020202020204" pitchFamily="34" charset="0"/>
              <a:buChar char="•"/>
            </a:pPr>
            <a:r>
              <a:rPr lang="el-GR" sz="2000" dirty="0">
                <a:solidFill>
                  <a:schemeClr val="tx1"/>
                </a:solidFill>
              </a:rPr>
              <a:t>Εργονομικοί παράγοντες</a:t>
            </a:r>
          </a:p>
        </p:txBody>
      </p:sp>
    </p:spTree>
    <p:extLst>
      <p:ext uri="{BB962C8B-B14F-4D97-AF65-F5344CB8AC3E}">
        <p14:creationId xmlns:p14="http://schemas.microsoft.com/office/powerpoint/2010/main" val="3602907163"/>
      </p:ext>
    </p:extLst>
  </p:cSld>
  <p:clrMapOvr>
    <a:masterClrMapping/>
  </p:clrMapOvr>
</p:sld>
</file>

<file path=ppt/theme/theme1.xml><?xml version="1.0" encoding="utf-8"?>
<a:theme xmlns:a="http://schemas.openxmlformats.org/drawingml/2006/main" name="Κομμάτι">
  <a:themeElements>
    <a:clrScheme name="Κομμάτι">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Κομμάτι">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Κομμάτι">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1068</TotalTime>
  <Words>1627</Words>
  <Application>Microsoft Office PowerPoint</Application>
  <PresentationFormat>Ευρεία οθόνη</PresentationFormat>
  <Paragraphs>145</Paragraphs>
  <Slides>37</Slides>
  <Notes>0</Notes>
  <HiddenSlides>0</HiddenSlides>
  <MMClips>0</MMClips>
  <ScaleCrop>false</ScaleCrop>
  <HeadingPairs>
    <vt:vector size="6" baseType="variant">
      <vt:variant>
        <vt:lpstr>Γραμματοσειρές που χρησιμοποιούνται</vt:lpstr>
      </vt:variant>
      <vt:variant>
        <vt:i4>6</vt:i4>
      </vt:variant>
      <vt:variant>
        <vt:lpstr>Θέμα</vt:lpstr>
      </vt:variant>
      <vt:variant>
        <vt:i4>1</vt:i4>
      </vt:variant>
      <vt:variant>
        <vt:lpstr>Τίτλοι διαφανειών</vt:lpstr>
      </vt:variant>
      <vt:variant>
        <vt:i4>37</vt:i4>
      </vt:variant>
    </vt:vector>
  </HeadingPairs>
  <TitlesOfParts>
    <vt:vector size="44" baseType="lpstr">
      <vt:lpstr>Arial</vt:lpstr>
      <vt:lpstr>Calibri</vt:lpstr>
      <vt:lpstr>Century Gothic</vt:lpstr>
      <vt:lpstr>Times New Roman</vt:lpstr>
      <vt:lpstr>Wingdings</vt:lpstr>
      <vt:lpstr>Wingdings 3</vt:lpstr>
      <vt:lpstr>Κομμάτι</vt:lpstr>
      <vt:lpstr>ΑνΑλυση-εκτΙμηση του εργασιακοΥ κινδΥνου σε ορυχεΙο παραγωγΗσ κΙσσηρισ </vt:lpstr>
      <vt:lpstr>ΕΙΣΑΓΩΓΗ</vt:lpstr>
      <vt:lpstr>Παρουσίαση του PowerPoint</vt:lpstr>
      <vt:lpstr>ΒΑΣΙΚΕΣ ΕΝΝΟΙΕΣ (1)</vt:lpstr>
      <vt:lpstr>ΒΑΣΙΚΕΣ ΕΝΝΟΙΕΣ (2)</vt:lpstr>
      <vt:lpstr>ΣΤΟΙΧΕΙΑ ΑΤΥΧΗΜΑΤΩΝ ΣΥΜΦΩΝΑ με τον ΠΑΓΚΟΣΜΙΟ ΟΡΓΑΝΙΣΜΟ για την ΕΡΓΑΣΙΑ (ILO 2013)</vt:lpstr>
      <vt:lpstr>ΔεικτηΣ θανατηφορων ατυχηματων ανα 100000 εργαζομενουΣ για διαφορουΣ κλαδουΣ οικονομικηΣ δραστηριοτηταΣ στην Ευρωπαϊκη ενωση EU-27 το 2010 (Πηγη Eurostat, 2012).</vt:lpstr>
      <vt:lpstr>Στοιχεια ατυχηματων στοΝ μεταλλευτικο κλαδο για την Ελλαδα</vt:lpstr>
      <vt:lpstr>Παρουσίαση του PowerPoint</vt:lpstr>
      <vt:lpstr> μεθοδολογιεσ αναλυσηΣ-εκτιμησησ του κινδυνου </vt:lpstr>
      <vt:lpstr>Αναπτυξη πρακτικου οδηγου για αναλυση εκτιμηση του κινδυνου</vt:lpstr>
      <vt:lpstr>Πρωτη σειρα πινακων </vt:lpstr>
      <vt:lpstr>Παρουσίαση του PowerPoint</vt:lpstr>
      <vt:lpstr>Δευτερη σειρα πινακων </vt:lpstr>
      <vt:lpstr>Παρουσίαση του PowerPoint</vt:lpstr>
      <vt:lpstr>Τριτη σειρα πινακων </vt:lpstr>
      <vt:lpstr>Αναγνωριση κινδυνου  (πρωτο σταδιο)</vt:lpstr>
      <vt:lpstr>Πινακασ 1: Παραδειγμα συμπληρωσησ εισαγωγικου πινακα </vt:lpstr>
      <vt:lpstr>ΠΙΝΑΚΑΣ 2: ΠΑΡΑΔΕΙΓΜΑ ΣΥΜΠΛΗΡΩΣΗΣ του ΠΙΝΑΚΑ με ΤΙΣ ΚΑΤΗΓΟΡΙΕΣ ΚΙΝΔΥΝΩΝ</vt:lpstr>
      <vt:lpstr>ΠΙΝΑΚΑΣ 3: ΠΑΡΑΔΕΙΓΜΑ ΣΥΜΠΛΗΡΩΣΗΣ του ΠΙΝΑΚΑ των ΚΙΝΔΥΝΩΝ ΑΝΑ ΤΜΗΜΑ ΕΡΓΑΣΙΑΣ </vt:lpstr>
      <vt:lpstr>Αξιολογηση κινδυνου (ΔΕΥΤΕΡΟ ΣΤΑΔΙΟ)</vt:lpstr>
      <vt:lpstr>ΠΙΝΑΚΑΣ 4: ΕΚΤΙΜΗΣΗ ΚΙΝΔΥΝΟΥ</vt:lpstr>
      <vt:lpstr>Σχεδιασμοσ μετρων  (ΤΡΙΤΟ ΣΤΑΔΙΟ)</vt:lpstr>
      <vt:lpstr>ΠΑΡΟΥΣΙΑΣΗ ΤΗΣ ΕΤΑΙΡΙΑΣ και ΠΕΡΙΓΡΑΦΗ των ΤΜΗΜΑΤΩΝ τηΣ Λαβα Α.Ε.</vt:lpstr>
      <vt:lpstr>ΤΜΗΜΑΤΑ ΟΡΥΧΕΙΟΥ</vt:lpstr>
      <vt:lpstr> </vt:lpstr>
      <vt:lpstr>ΕΦΑΡΜΟΓΗ ΤΗΣ ΜΕΘΟΔΟΛΟΓΙΑΣ</vt:lpstr>
      <vt:lpstr>Παρουσίαση του PowerPoint</vt:lpstr>
      <vt:lpstr>Παρουσίαση του PowerPoint</vt:lpstr>
      <vt:lpstr>Παρουσίαση του PowerPoint</vt:lpstr>
      <vt:lpstr>Παρουσίαση του PowerPoint</vt:lpstr>
      <vt:lpstr>ΣΥΖΗΤΗΣΗ των ΑΠΟΤΕΛΕΣΜΑΤΩΝ ΤΗΣ ΑΞΙΟΛΟΓΗΣΗΣ των ΚΙΝΔΥΝΩΝ</vt:lpstr>
      <vt:lpstr>Παρουσίαση του PowerPoint</vt:lpstr>
      <vt:lpstr>Παρουσίαση του PowerPoint</vt:lpstr>
      <vt:lpstr>ΣΥΜΠΕΡΑΣΜΑΤΑ - ΠΡΟΤΑΣΕΙΣ</vt:lpstr>
      <vt:lpstr>Παρουσίαση του PowerPoint</vt:lpstr>
      <vt:lpstr>ΕΥΧΑΡΙΣΤΩ για την ΠΡΟΣΟΧΗ ΣΑΣ</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Ανάλυση-εκτίμηση του εργατικού κινδύνου σε ορυχείο παραγωγής κίσσηρις</dc:title>
  <dc:creator>Aigli Arfara</dc:creator>
  <cp:lastModifiedBy>Aigli Arfara</cp:lastModifiedBy>
  <cp:revision>72</cp:revision>
  <dcterms:created xsi:type="dcterms:W3CDTF">2018-02-11T17:37:42Z</dcterms:created>
  <dcterms:modified xsi:type="dcterms:W3CDTF">2018-03-27T18:39:25Z</dcterms:modified>
</cp:coreProperties>
</file>