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9"/>
  </p:notesMasterIdLst>
  <p:sldIdLst>
    <p:sldId id="256" r:id="rId2"/>
    <p:sldId id="257" r:id="rId3"/>
    <p:sldId id="270" r:id="rId4"/>
    <p:sldId id="260" r:id="rId5"/>
    <p:sldId id="259" r:id="rId6"/>
    <p:sldId id="263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69" r:id="rId16"/>
    <p:sldId id="258" r:id="rId17"/>
    <p:sldId id="279" r:id="rId18"/>
    <p:sldId id="264" r:id="rId19"/>
    <p:sldId id="280" r:id="rId20"/>
    <p:sldId id="285" r:id="rId21"/>
    <p:sldId id="265" r:id="rId22"/>
    <p:sldId id="266" r:id="rId23"/>
    <p:sldId id="282" r:id="rId24"/>
    <p:sldId id="283" r:id="rId25"/>
    <p:sldId id="284" r:id="rId26"/>
    <p:sldId id="267" r:id="rId27"/>
    <p:sldId id="268" r:id="rId2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&#915;&#913;&#923;&#913;%202011-2012%20&amp;%20&#915;&#913;&#923;&#913;-&#932;&#933;&#929;&#921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pwlhseis%2013-14\&#947;&#961;&#945;&#966;&#951;&#956;&#945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pwlhseis%2013-14\&#947;&#961;&#945;&#966;&#951;&#956;&#94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&#931;&#933;&#925;&#927;&#923;&#921;&#922;&#917;&#931;%2020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tuc\tuc\201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&#931;&#933;&#925;&#927;&#923;&#921;&#922;&#917;&#931;%20201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tuc\tuc\201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tuc\tuc\2011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pwlhseis%2013-14\&#947;&#961;&#945;&#966;&#951;&#956;&#945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pwlhseis%2013-14\&#947;&#961;&#945;&#966;&#951;&#956;&#945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ike89\Desktop\pwlhseis%2013-14\&#947;&#961;&#945;&#966;&#951;&#956;&#94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/>
              <a:t>ΣΥΝΟΛΟ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Φύλλο1!$N$2</c:f>
              <c:strCache>
                <c:ptCount val="1"/>
                <c:pt idx="0">
                  <c:v>2012</c:v>
                </c:pt>
              </c:strCache>
            </c:strRef>
          </c:tx>
          <c:marker>
            <c:symbol val="none"/>
          </c:marker>
          <c:cat>
            <c:strRef>
              <c:f>Φύλλο1!$M$3:$M$14</c:f>
              <c:strCache>
                <c:ptCount val="12"/>
                <c:pt idx="0">
                  <c:v>ΙΑΝΟΥΑΡΙΟΣ</c:v>
                </c:pt>
                <c:pt idx="1">
                  <c:v>ΦΕΒΡΟΥΑΡΙΟΣ </c:v>
                </c:pt>
                <c:pt idx="2">
                  <c:v>ΜΑΡΤΙΟΣ </c:v>
                </c:pt>
                <c:pt idx="3">
                  <c:v>ΑΠΡΙΛΙΟΣ</c:v>
                </c:pt>
                <c:pt idx="4">
                  <c:v>ΜΑΙΟΣ</c:v>
                </c:pt>
                <c:pt idx="5">
                  <c:v>ΙΟΥΝΙΟΣ </c:v>
                </c:pt>
                <c:pt idx="6">
                  <c:v>ΙΟΥΛΙΟΣ </c:v>
                </c:pt>
                <c:pt idx="7">
                  <c:v>ΑΥΓΟΥΣΤΟΣ</c:v>
                </c:pt>
                <c:pt idx="8">
                  <c:v>ΣΕΠΤΕΜΒΡΙΟΣ</c:v>
                </c:pt>
                <c:pt idx="9">
                  <c:v>ΟΚΤΩΒΡΙΟΣ</c:v>
                </c:pt>
                <c:pt idx="10">
                  <c:v>ΝΟΕΜΒΡΙΟΣ</c:v>
                </c:pt>
                <c:pt idx="11">
                  <c:v>ΔΕΚΕΜΒΡΙΟΣ</c:v>
                </c:pt>
              </c:strCache>
            </c:strRef>
          </c:cat>
          <c:val>
            <c:numRef>
              <c:f>Φύλλο1!$N$3:$N$14</c:f>
              <c:numCache>
                <c:formatCode>#,##0</c:formatCode>
                <c:ptCount val="12"/>
                <c:pt idx="0">
                  <c:v>474495</c:v>
                </c:pt>
                <c:pt idx="1">
                  <c:v>527889</c:v>
                </c:pt>
                <c:pt idx="2">
                  <c:v>734612</c:v>
                </c:pt>
                <c:pt idx="3">
                  <c:v>770616</c:v>
                </c:pt>
                <c:pt idx="4">
                  <c:v>874137</c:v>
                </c:pt>
                <c:pt idx="5">
                  <c:v>564893</c:v>
                </c:pt>
                <c:pt idx="6">
                  <c:v>319479</c:v>
                </c:pt>
                <c:pt idx="7">
                  <c:v>176695</c:v>
                </c:pt>
                <c:pt idx="8">
                  <c:v>103914</c:v>
                </c:pt>
                <c:pt idx="9">
                  <c:v>112471</c:v>
                </c:pt>
                <c:pt idx="10">
                  <c:v>177843</c:v>
                </c:pt>
                <c:pt idx="11">
                  <c:v>310184</c:v>
                </c:pt>
              </c:numCache>
            </c:numRef>
          </c:val>
        </c:ser>
        <c:ser>
          <c:idx val="1"/>
          <c:order val="1"/>
          <c:tx>
            <c:strRef>
              <c:f>Φύλλο1!$O$2</c:f>
              <c:strCache>
                <c:ptCount val="1"/>
                <c:pt idx="0">
                  <c:v>2013</c:v>
                </c:pt>
              </c:strCache>
            </c:strRef>
          </c:tx>
          <c:marker>
            <c:symbol val="none"/>
          </c:marker>
          <c:cat>
            <c:strRef>
              <c:f>Φύλλο1!$M$3:$M$14</c:f>
              <c:strCache>
                <c:ptCount val="12"/>
                <c:pt idx="0">
                  <c:v>ΙΑΝΟΥΑΡΙΟΣ</c:v>
                </c:pt>
                <c:pt idx="1">
                  <c:v>ΦΕΒΡΟΥΑΡΙΟΣ </c:v>
                </c:pt>
                <c:pt idx="2">
                  <c:v>ΜΑΡΤΙΟΣ </c:v>
                </c:pt>
                <c:pt idx="3">
                  <c:v>ΑΠΡΙΛΙΟΣ</c:v>
                </c:pt>
                <c:pt idx="4">
                  <c:v>ΜΑΙΟΣ</c:v>
                </c:pt>
                <c:pt idx="5">
                  <c:v>ΙΟΥΝΙΟΣ </c:v>
                </c:pt>
                <c:pt idx="6">
                  <c:v>ΙΟΥΛΙΟΣ </c:v>
                </c:pt>
                <c:pt idx="7">
                  <c:v>ΑΥΓΟΥΣΤΟΣ</c:v>
                </c:pt>
                <c:pt idx="8">
                  <c:v>ΣΕΠΤΕΜΒΡΙΟΣ</c:v>
                </c:pt>
                <c:pt idx="9">
                  <c:v>ΟΚΤΩΒΡΙΟΣ</c:v>
                </c:pt>
                <c:pt idx="10">
                  <c:v>ΝΟΕΜΒΡΙΟΣ</c:v>
                </c:pt>
                <c:pt idx="11">
                  <c:v>ΔΕΚΕΜΒΡΙΟΣ</c:v>
                </c:pt>
              </c:strCache>
            </c:strRef>
          </c:cat>
          <c:val>
            <c:numRef>
              <c:f>Φύλλο1!$O$3:$O$14</c:f>
              <c:numCache>
                <c:formatCode>#,##0</c:formatCode>
                <c:ptCount val="12"/>
                <c:pt idx="0">
                  <c:v>410769</c:v>
                </c:pt>
                <c:pt idx="1">
                  <c:v>409169</c:v>
                </c:pt>
                <c:pt idx="2">
                  <c:v>543729</c:v>
                </c:pt>
                <c:pt idx="3">
                  <c:v>660748</c:v>
                </c:pt>
                <c:pt idx="4">
                  <c:v>689547</c:v>
                </c:pt>
                <c:pt idx="5">
                  <c:v>426923</c:v>
                </c:pt>
                <c:pt idx="6">
                  <c:v>260564</c:v>
                </c:pt>
                <c:pt idx="7">
                  <c:v>128395</c:v>
                </c:pt>
                <c:pt idx="8">
                  <c:v>73900</c:v>
                </c:pt>
                <c:pt idx="9">
                  <c:v>94500</c:v>
                </c:pt>
                <c:pt idx="10">
                  <c:v>141270</c:v>
                </c:pt>
                <c:pt idx="11">
                  <c:v>254079</c:v>
                </c:pt>
              </c:numCache>
            </c:numRef>
          </c:val>
        </c:ser>
        <c:marker val="1"/>
        <c:axId val="69884160"/>
        <c:axId val="71778304"/>
      </c:lineChart>
      <c:catAx>
        <c:axId val="69884160"/>
        <c:scaling>
          <c:orientation val="minMax"/>
        </c:scaling>
        <c:axPos val="b"/>
        <c:majorTickMark val="none"/>
        <c:tickLblPos val="nextTo"/>
        <c:crossAx val="71778304"/>
        <c:crosses val="autoZero"/>
        <c:auto val="1"/>
        <c:lblAlgn val="ctr"/>
        <c:lblOffset val="100"/>
      </c:catAx>
      <c:valAx>
        <c:axId val="717783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ΚΙΛΑ</a:t>
                </a:r>
              </a:p>
            </c:rich>
          </c:tx>
          <c:layout/>
        </c:title>
        <c:numFmt formatCode="#,##0" sourceLinked="1"/>
        <c:majorTickMark val="none"/>
        <c:tickLblPos val="nextTo"/>
        <c:crossAx val="6988416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Φύλλο1!$B$33</c:f>
              <c:strCache>
                <c:ptCount val="1"/>
              </c:strCache>
            </c:strRef>
          </c:tx>
          <c:cat>
            <c:strRef>
              <c:f>Φύλλο1!$C$2:$N$2</c:f>
              <c:strCache>
                <c:ptCount val="12"/>
                <c:pt idx="0">
                  <c:v>ιανουαριος</c:v>
                </c:pt>
                <c:pt idx="1">
                  <c:v>φεβρουάριος</c:v>
                </c:pt>
                <c:pt idx="2">
                  <c:v>μάρτιος</c:v>
                </c:pt>
                <c:pt idx="3">
                  <c:v>απρίλιος</c:v>
                </c:pt>
                <c:pt idx="4">
                  <c:v>μάιος</c:v>
                </c:pt>
                <c:pt idx="5">
                  <c:v>ιούνιος</c:v>
                </c:pt>
                <c:pt idx="6">
                  <c:v>ιούλιος</c:v>
                </c:pt>
                <c:pt idx="7">
                  <c:v>αύγουστος</c:v>
                </c:pt>
                <c:pt idx="8">
                  <c:v>σεπτέμβριος</c:v>
                </c:pt>
                <c:pt idx="9">
                  <c:v>οκτώβριος</c:v>
                </c:pt>
                <c:pt idx="10">
                  <c:v>νοέμβριος</c:v>
                </c:pt>
                <c:pt idx="11">
                  <c:v>δεκέμβριος</c:v>
                </c:pt>
              </c:strCache>
            </c:strRef>
          </c:cat>
          <c:val>
            <c:numRef>
              <c:f>Φύλλο1!$C$33:$N$33</c:f>
              <c:numCache>
                <c:formatCode>0.00</c:formatCode>
                <c:ptCount val="12"/>
                <c:pt idx="0">
                  <c:v>4505.68</c:v>
                </c:pt>
                <c:pt idx="1">
                  <c:v>9275.4979999999487</c:v>
                </c:pt>
                <c:pt idx="2">
                  <c:v>4414.54</c:v>
                </c:pt>
                <c:pt idx="3">
                  <c:v>4181.3500000000004</c:v>
                </c:pt>
                <c:pt idx="4">
                  <c:v>5255</c:v>
                </c:pt>
                <c:pt idx="5">
                  <c:v>5389.85</c:v>
                </c:pt>
                <c:pt idx="6">
                  <c:v>7975.4940000000006</c:v>
                </c:pt>
                <c:pt idx="7">
                  <c:v>7630.5</c:v>
                </c:pt>
                <c:pt idx="8">
                  <c:v>7489.95</c:v>
                </c:pt>
                <c:pt idx="9">
                  <c:v>5762.6750000000002</c:v>
                </c:pt>
                <c:pt idx="10">
                  <c:v>4657.5</c:v>
                </c:pt>
                <c:pt idx="11">
                  <c:v>7477.5</c:v>
                </c:pt>
              </c:numCache>
            </c:numRef>
          </c:val>
        </c:ser>
        <c:axId val="73729536"/>
        <c:axId val="73731072"/>
      </c:barChart>
      <c:catAx>
        <c:axId val="73729536"/>
        <c:scaling>
          <c:orientation val="minMax"/>
        </c:scaling>
        <c:axPos val="b"/>
        <c:majorTickMark val="none"/>
        <c:tickLblPos val="nextTo"/>
        <c:crossAx val="73731072"/>
        <c:crosses val="autoZero"/>
        <c:auto val="1"/>
        <c:lblAlgn val="ctr"/>
        <c:lblOffset val="100"/>
      </c:catAx>
      <c:valAx>
        <c:axId val="7373107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ξυνομυζηθρα</a:t>
                </a:r>
              </a:p>
            </c:rich>
          </c:tx>
          <c:layout/>
        </c:title>
        <c:numFmt formatCode="0.00" sourceLinked="1"/>
        <c:tickLblPos val="nextTo"/>
        <c:crossAx val="73729536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[γραφημα.xlsx]Φύλλο1!$B$37</c:f>
              <c:strCache>
                <c:ptCount val="1"/>
              </c:strCache>
            </c:strRef>
          </c:tx>
          <c:cat>
            <c:strRef>
              <c:f>[γραφημα.xlsx]Φύλλο1!$C$2:$N$2</c:f>
              <c:strCache>
                <c:ptCount val="12"/>
                <c:pt idx="0">
                  <c:v>ιανουαριος</c:v>
                </c:pt>
                <c:pt idx="1">
                  <c:v>φεβρουάριος</c:v>
                </c:pt>
                <c:pt idx="2">
                  <c:v>μάρτιος</c:v>
                </c:pt>
                <c:pt idx="3">
                  <c:v>απρίλιος</c:v>
                </c:pt>
                <c:pt idx="4">
                  <c:v>μάιος</c:v>
                </c:pt>
                <c:pt idx="5">
                  <c:v>ιούνιος</c:v>
                </c:pt>
                <c:pt idx="6">
                  <c:v>ιούλιος</c:v>
                </c:pt>
                <c:pt idx="7">
                  <c:v>αύγουστος</c:v>
                </c:pt>
                <c:pt idx="8">
                  <c:v>σεπτέμβριος</c:v>
                </c:pt>
                <c:pt idx="9">
                  <c:v>οκτώβριος</c:v>
                </c:pt>
                <c:pt idx="10">
                  <c:v>νοέμβριος</c:v>
                </c:pt>
                <c:pt idx="11">
                  <c:v>δεκέμβριος</c:v>
                </c:pt>
              </c:strCache>
            </c:strRef>
          </c:cat>
          <c:val>
            <c:numRef>
              <c:f>[γραφημα.xlsx]Φύλλο1!$C$37:$N$37</c:f>
              <c:numCache>
                <c:formatCode>0.00</c:formatCode>
                <c:ptCount val="12"/>
                <c:pt idx="0">
                  <c:v>3698.9949999999999</c:v>
                </c:pt>
                <c:pt idx="1">
                  <c:v>8128.4859999999999</c:v>
                </c:pt>
                <c:pt idx="2">
                  <c:v>1111.498</c:v>
                </c:pt>
                <c:pt idx="3">
                  <c:v>3120.18</c:v>
                </c:pt>
                <c:pt idx="4">
                  <c:v>3294.7779999999998</c:v>
                </c:pt>
                <c:pt idx="5">
                  <c:v>2953.4009999999998</c:v>
                </c:pt>
                <c:pt idx="6">
                  <c:v>3099.5709999999999</c:v>
                </c:pt>
                <c:pt idx="7">
                  <c:v>2984.6759999999999</c:v>
                </c:pt>
                <c:pt idx="8">
                  <c:v>3384.7819999999997</c:v>
                </c:pt>
                <c:pt idx="9">
                  <c:v>3025.886</c:v>
                </c:pt>
                <c:pt idx="10">
                  <c:v>1558.595</c:v>
                </c:pt>
                <c:pt idx="11">
                  <c:v>4400.085</c:v>
                </c:pt>
              </c:numCache>
            </c:numRef>
          </c:val>
        </c:ser>
        <c:axId val="73755264"/>
        <c:axId val="73761152"/>
      </c:barChart>
      <c:catAx>
        <c:axId val="73755264"/>
        <c:scaling>
          <c:orientation val="minMax"/>
        </c:scaling>
        <c:axPos val="b"/>
        <c:majorTickMark val="none"/>
        <c:tickLblPos val="nextTo"/>
        <c:crossAx val="73761152"/>
        <c:crosses val="autoZero"/>
        <c:auto val="1"/>
        <c:lblAlgn val="ctr"/>
        <c:lblOffset val="100"/>
      </c:catAx>
      <c:valAx>
        <c:axId val="737611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ανθοτυρος</a:t>
                </a:r>
              </a:p>
            </c:rich>
          </c:tx>
          <c:layout/>
        </c:title>
        <c:numFmt formatCode="0.00" sourceLinked="1"/>
        <c:tickLblPos val="nextTo"/>
        <c:crossAx val="7375526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 dirty="0" smtClean="0"/>
              <a:t>ΓΡΑΒΙΕΡΑ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ΓΡΑΒΙΕΡΑ!$B$13:$C$13</c:f>
              <c:strCache>
                <c:ptCount val="1"/>
                <c:pt idx="0">
                  <c:v>ΠΑΡΑΓΩΓΗ ΓΡΑΒΙΕΡΑΣ</c:v>
                </c:pt>
              </c:strCache>
            </c:strRef>
          </c:tx>
          <c:cat>
            <c:strRef>
              <c:f>ΓΡΑΒΙΕΡΑ!$D$12:$AA$12</c:f>
              <c:strCache>
                <c:ptCount val="23"/>
                <c:pt idx="0">
                  <c:v>ΙΑΝΟΥΑΡΙΟΣ</c:v>
                </c:pt>
                <c:pt idx="2">
                  <c:v>ΦΕΒΡΟΥΑΡΙΟΣ</c:v>
                </c:pt>
                <c:pt idx="4">
                  <c:v>ΜΑΡΤΙΟΣ</c:v>
                </c:pt>
                <c:pt idx="6">
                  <c:v>ΑΠΡΙΛΙΟΣ</c:v>
                </c:pt>
                <c:pt idx="8">
                  <c:v>ΜΑΙΟΣ</c:v>
                </c:pt>
                <c:pt idx="10">
                  <c:v>ΙΟΥΝΙΟΣ</c:v>
                </c:pt>
                <c:pt idx="12">
                  <c:v>ΙΟΥΛΙΟΣ</c:v>
                </c:pt>
                <c:pt idx="14">
                  <c:v>ΑΥΓΟΥΣΤΟΣ</c:v>
                </c:pt>
                <c:pt idx="16">
                  <c:v>ΣΕΠΤΕΜΒΡΙΟΣ</c:v>
                </c:pt>
                <c:pt idx="18">
                  <c:v>ΟΚΤΩΒΡΙΟΣ</c:v>
                </c:pt>
                <c:pt idx="20">
                  <c:v>ΝΟΕΜΒΡΙΟΣ</c:v>
                </c:pt>
                <c:pt idx="22">
                  <c:v>ΔΕΚΕΜΒΡΙΟΣ</c:v>
                </c:pt>
              </c:strCache>
            </c:strRef>
          </c:cat>
          <c:val>
            <c:numRef>
              <c:f>ΓΡΑΒΙΕΡΑ!$D$13:$AA$13</c:f>
              <c:numCache>
                <c:formatCode>General</c:formatCode>
                <c:ptCount val="24"/>
                <c:pt idx="0">
                  <c:v>24633.9</c:v>
                </c:pt>
                <c:pt idx="1">
                  <c:v>27260</c:v>
                </c:pt>
                <c:pt idx="2">
                  <c:v>29639</c:v>
                </c:pt>
                <c:pt idx="3">
                  <c:v>33694</c:v>
                </c:pt>
                <c:pt idx="4">
                  <c:v>40057</c:v>
                </c:pt>
                <c:pt idx="5">
                  <c:v>48989</c:v>
                </c:pt>
                <c:pt idx="6">
                  <c:v>42267</c:v>
                </c:pt>
                <c:pt idx="7">
                  <c:v>43948</c:v>
                </c:pt>
                <c:pt idx="8">
                  <c:v>49110</c:v>
                </c:pt>
                <c:pt idx="9">
                  <c:v>51832</c:v>
                </c:pt>
                <c:pt idx="10">
                  <c:v>30611.5</c:v>
                </c:pt>
                <c:pt idx="11">
                  <c:v>20932</c:v>
                </c:pt>
                <c:pt idx="12">
                  <c:v>14804.5</c:v>
                </c:pt>
                <c:pt idx="13">
                  <c:v>12952</c:v>
                </c:pt>
                <c:pt idx="14">
                  <c:v>2969</c:v>
                </c:pt>
                <c:pt idx="15">
                  <c:v>881</c:v>
                </c:pt>
                <c:pt idx="16">
                  <c:v>0</c:v>
                </c:pt>
                <c:pt idx="17">
                  <c:v>369</c:v>
                </c:pt>
                <c:pt idx="18">
                  <c:v>1168</c:v>
                </c:pt>
                <c:pt idx="19">
                  <c:v>1100</c:v>
                </c:pt>
                <c:pt idx="20">
                  <c:v>5738</c:v>
                </c:pt>
                <c:pt idx="21">
                  <c:v>8718</c:v>
                </c:pt>
                <c:pt idx="22">
                  <c:v>9818</c:v>
                </c:pt>
                <c:pt idx="23">
                  <c:v>20147</c:v>
                </c:pt>
              </c:numCache>
            </c:numRef>
          </c:val>
        </c:ser>
        <c:axId val="70021888"/>
        <c:axId val="70023424"/>
      </c:barChart>
      <c:catAx>
        <c:axId val="70021888"/>
        <c:scaling>
          <c:orientation val="minMax"/>
        </c:scaling>
        <c:axPos val="b"/>
        <c:tickLblPos val="nextTo"/>
        <c:crossAx val="70023424"/>
        <c:crosses val="autoZero"/>
        <c:auto val="1"/>
        <c:lblAlgn val="ctr"/>
        <c:lblOffset val="100"/>
      </c:catAx>
      <c:valAx>
        <c:axId val="70023424"/>
        <c:scaling>
          <c:orientation val="minMax"/>
        </c:scaling>
        <c:axPos val="l"/>
        <c:majorGridlines/>
        <c:numFmt formatCode="General" sourceLinked="1"/>
        <c:tickLblPos val="nextTo"/>
        <c:crossAx val="70021888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 dirty="0"/>
              <a:t>ΜΥΖΗΘΡΑ </a:t>
            </a:r>
            <a:r>
              <a:rPr lang="el-GR" dirty="0" smtClean="0"/>
              <a:t>ΓΛΥΚΕΙΑ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'ΜΥΖΗΘΡΑ ΓΛΥΚΕΙΑ 2 Κ'!$B$4:$C$4</c:f>
              <c:strCache>
                <c:ptCount val="1"/>
                <c:pt idx="0">
                  <c:v>ΜΥΖΗΘΡΑ ΓΛΥΚΕΙΑ 2 KG</c:v>
                </c:pt>
              </c:strCache>
            </c:strRef>
          </c:tx>
          <c:cat>
            <c:strRef>
              <c:f>'ΜΥΖΗΘΡΑ ΓΛΥΚΕΙΑ 2 Κ'!$D$3:$AA$3</c:f>
              <c:strCache>
                <c:ptCount val="23"/>
                <c:pt idx="0">
                  <c:v>ΙΑΝΟΥΑΡΙΟΣ</c:v>
                </c:pt>
                <c:pt idx="2">
                  <c:v>ΦΕΒΡΟΥΑΡΙΟΣ</c:v>
                </c:pt>
                <c:pt idx="4">
                  <c:v>ΜΑΡΤΙΟΣ</c:v>
                </c:pt>
                <c:pt idx="6">
                  <c:v>ΑΠΡΙΛΙΟΣ</c:v>
                </c:pt>
                <c:pt idx="8">
                  <c:v>ΜΑΙΟΣ</c:v>
                </c:pt>
                <c:pt idx="10">
                  <c:v>ΙΟΥΝΙΟΣ</c:v>
                </c:pt>
                <c:pt idx="12">
                  <c:v>ΙΟΥΛΙΟΣ</c:v>
                </c:pt>
                <c:pt idx="14">
                  <c:v>ΑΥΓΟΥΣΤΟΣ</c:v>
                </c:pt>
                <c:pt idx="16">
                  <c:v>ΣΕΠΤΕΜΒΡΙΟΣ</c:v>
                </c:pt>
                <c:pt idx="18">
                  <c:v>ΟΚΤΩΒΡΙΟΣ</c:v>
                </c:pt>
                <c:pt idx="20">
                  <c:v>ΝΟΕΜΒΡΙΟΣ</c:v>
                </c:pt>
                <c:pt idx="22">
                  <c:v>ΔΕΚΕΜΒΡΙΟΣ</c:v>
                </c:pt>
              </c:strCache>
            </c:strRef>
          </c:cat>
          <c:val>
            <c:numRef>
              <c:f>'ΜΥΖΗΘΡΑ ΓΛΥΚΕΙΑ 2 Κ'!$D$4:$AA$4</c:f>
              <c:numCache>
                <c:formatCode>General</c:formatCode>
                <c:ptCount val="24"/>
                <c:pt idx="0">
                  <c:v>18467</c:v>
                </c:pt>
                <c:pt idx="1">
                  <c:v>23031</c:v>
                </c:pt>
                <c:pt idx="2">
                  <c:v>16784</c:v>
                </c:pt>
                <c:pt idx="3">
                  <c:v>18454</c:v>
                </c:pt>
                <c:pt idx="4">
                  <c:v>17898</c:v>
                </c:pt>
                <c:pt idx="5">
                  <c:v>27063</c:v>
                </c:pt>
                <c:pt idx="6">
                  <c:v>32201</c:v>
                </c:pt>
                <c:pt idx="7">
                  <c:v>12004</c:v>
                </c:pt>
                <c:pt idx="8">
                  <c:v>11110</c:v>
                </c:pt>
                <c:pt idx="9">
                  <c:v>21499</c:v>
                </c:pt>
                <c:pt idx="10">
                  <c:v>15405</c:v>
                </c:pt>
                <c:pt idx="11">
                  <c:v>14406</c:v>
                </c:pt>
                <c:pt idx="12">
                  <c:v>12386</c:v>
                </c:pt>
                <c:pt idx="13">
                  <c:v>12242</c:v>
                </c:pt>
                <c:pt idx="14">
                  <c:v>21189</c:v>
                </c:pt>
                <c:pt idx="15">
                  <c:v>25261</c:v>
                </c:pt>
                <c:pt idx="16">
                  <c:v>26332</c:v>
                </c:pt>
                <c:pt idx="17">
                  <c:v>21137</c:v>
                </c:pt>
                <c:pt idx="18">
                  <c:v>29282.2</c:v>
                </c:pt>
                <c:pt idx="19">
                  <c:v>22793.4</c:v>
                </c:pt>
                <c:pt idx="20">
                  <c:v>19393</c:v>
                </c:pt>
                <c:pt idx="21">
                  <c:v>32043</c:v>
                </c:pt>
                <c:pt idx="22">
                  <c:v>25190</c:v>
                </c:pt>
                <c:pt idx="23">
                  <c:v>24141</c:v>
                </c:pt>
              </c:numCache>
            </c:numRef>
          </c:val>
        </c:ser>
        <c:axId val="71808512"/>
        <c:axId val="71810048"/>
      </c:barChart>
      <c:catAx>
        <c:axId val="71808512"/>
        <c:scaling>
          <c:orientation val="minMax"/>
        </c:scaling>
        <c:axPos val="b"/>
        <c:tickLblPos val="nextTo"/>
        <c:crossAx val="71810048"/>
        <c:crosses val="autoZero"/>
        <c:auto val="1"/>
        <c:lblAlgn val="ctr"/>
        <c:lblOffset val="100"/>
      </c:catAx>
      <c:valAx>
        <c:axId val="71810048"/>
        <c:scaling>
          <c:orientation val="minMax"/>
        </c:scaling>
        <c:axPos val="l"/>
        <c:majorGridlines/>
        <c:numFmt formatCode="General" sourceLinked="1"/>
        <c:tickLblPos val="nextTo"/>
        <c:crossAx val="71808512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 dirty="0" smtClean="0"/>
              <a:t>ΚΡΗΤΙΚΟ</a:t>
            </a:r>
            <a:r>
              <a:rPr lang="el-GR" baseline="0" dirty="0" smtClean="0"/>
              <a:t> </a:t>
            </a:r>
            <a:r>
              <a:rPr lang="el-GR" dirty="0" smtClean="0"/>
              <a:t>ΜΑΛΑΚΟ</a:t>
            </a:r>
            <a:r>
              <a:rPr lang="el-GR" baseline="0" dirty="0" smtClean="0"/>
              <a:t> </a:t>
            </a:r>
            <a:r>
              <a:rPr lang="el-GR" dirty="0" smtClean="0"/>
              <a:t>ΤΥΡΙ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ΚΜΤ!$B$10:$C$10</c:f>
              <c:strCache>
                <c:ptCount val="1"/>
                <c:pt idx="0">
                  <c:v>ΠΑΡΑΓΩΓΗ Κ.Μ.Τ.</c:v>
                </c:pt>
              </c:strCache>
            </c:strRef>
          </c:tx>
          <c:cat>
            <c:strRef>
              <c:f>ΚΜΤ!$D$9:$AA$9</c:f>
              <c:strCache>
                <c:ptCount val="23"/>
                <c:pt idx="0">
                  <c:v>ΙΑΝΟΥΑΡΙΟΣ</c:v>
                </c:pt>
                <c:pt idx="2">
                  <c:v>ΦΕΒΡΟΥΑΡΙΟΣ</c:v>
                </c:pt>
                <c:pt idx="4">
                  <c:v>ΜΑΡΤΙΟΣ</c:v>
                </c:pt>
                <c:pt idx="6">
                  <c:v>ΑΠΡΙΛΙΟΣ</c:v>
                </c:pt>
                <c:pt idx="8">
                  <c:v>ΜΑΙΟΣ</c:v>
                </c:pt>
                <c:pt idx="10">
                  <c:v>ΙΟΥΝΙΟΣ</c:v>
                </c:pt>
                <c:pt idx="12">
                  <c:v>ΙΟΥΛΙΟΣ</c:v>
                </c:pt>
                <c:pt idx="14">
                  <c:v>ΑΥΓΟΥΣΤΟΣ</c:v>
                </c:pt>
                <c:pt idx="16">
                  <c:v>ΣΕΠΤΕΜΒΡΙΟΣ</c:v>
                </c:pt>
                <c:pt idx="18">
                  <c:v>ΟΚΤΩΒΡΙΟΣ</c:v>
                </c:pt>
                <c:pt idx="20">
                  <c:v>ΝΟΕΜΒΡΙΟΣ</c:v>
                </c:pt>
                <c:pt idx="22">
                  <c:v>ΔΕΚΕΜΒΡΙΟΣ</c:v>
                </c:pt>
              </c:strCache>
            </c:strRef>
          </c:cat>
          <c:val>
            <c:numRef>
              <c:f>ΚΜΤ!$D$10:$AA$10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1582</c:v>
                </c:pt>
                <c:pt idx="8">
                  <c:v>0</c:v>
                </c:pt>
                <c:pt idx="9">
                  <c:v>0</c:v>
                </c:pt>
                <c:pt idx="10">
                  <c:v>3110</c:v>
                </c:pt>
                <c:pt idx="11">
                  <c:v>15120</c:v>
                </c:pt>
                <c:pt idx="12">
                  <c:v>7545</c:v>
                </c:pt>
                <c:pt idx="13">
                  <c:v>13212</c:v>
                </c:pt>
                <c:pt idx="14">
                  <c:v>10500</c:v>
                </c:pt>
                <c:pt idx="15">
                  <c:v>10500</c:v>
                </c:pt>
                <c:pt idx="16">
                  <c:v>8685</c:v>
                </c:pt>
                <c:pt idx="17">
                  <c:v>8625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axId val="71719168"/>
        <c:axId val="71725056"/>
      </c:barChart>
      <c:catAx>
        <c:axId val="71719168"/>
        <c:scaling>
          <c:orientation val="minMax"/>
        </c:scaling>
        <c:axPos val="b"/>
        <c:tickLblPos val="nextTo"/>
        <c:crossAx val="71725056"/>
        <c:crosses val="autoZero"/>
        <c:auto val="1"/>
        <c:lblAlgn val="ctr"/>
        <c:lblOffset val="100"/>
      </c:catAx>
      <c:valAx>
        <c:axId val="71725056"/>
        <c:scaling>
          <c:orientation val="minMax"/>
        </c:scaling>
        <c:axPos val="l"/>
        <c:majorGridlines/>
        <c:numFmt formatCode="General" sourceLinked="1"/>
        <c:tickLblPos val="nextTo"/>
        <c:crossAx val="71719168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 dirty="0"/>
              <a:t>ΜΥΖΗΘΡΑ </a:t>
            </a:r>
            <a:r>
              <a:rPr lang="el-GR" dirty="0" smtClean="0"/>
              <a:t>ΝΩΠΗ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'ΜΥΖΗΘΡΑ ΝΩΠΗ 20 Κ'!$B$4:$C$4</c:f>
              <c:strCache>
                <c:ptCount val="1"/>
                <c:pt idx="0">
                  <c:v>ΜΥΖΗΘΡΑ ΝΩΠΗ 20 ΚG</c:v>
                </c:pt>
              </c:strCache>
            </c:strRef>
          </c:tx>
          <c:cat>
            <c:strRef>
              <c:f>'ΜΥΖΗΘΡΑ ΝΩΠΗ 20 Κ'!$D$3:$AA$3</c:f>
              <c:strCache>
                <c:ptCount val="23"/>
                <c:pt idx="0">
                  <c:v>ΙΑΝΟΥΑΡΙΟΣ</c:v>
                </c:pt>
                <c:pt idx="2">
                  <c:v>ΦΕΒΡΟΥΑΡΙΟΣ</c:v>
                </c:pt>
                <c:pt idx="4">
                  <c:v>ΜΑΡΤΙΟΣ</c:v>
                </c:pt>
                <c:pt idx="6">
                  <c:v>ΑΠΡΙΛΙΟΣ</c:v>
                </c:pt>
                <c:pt idx="8">
                  <c:v>ΜΑΙΟΣ</c:v>
                </c:pt>
                <c:pt idx="10">
                  <c:v>ΙΟΥΝΙΟΣ</c:v>
                </c:pt>
                <c:pt idx="12">
                  <c:v>ΙΟΥΛΙΟΣ</c:v>
                </c:pt>
                <c:pt idx="14">
                  <c:v>ΑΥΓΟΥΣΤΟΣ</c:v>
                </c:pt>
                <c:pt idx="16">
                  <c:v>ΣΕΠΤΕΜΒΡΙΟΣ</c:v>
                </c:pt>
                <c:pt idx="18">
                  <c:v>ΟΚΤΩΒΡΙΟΣ</c:v>
                </c:pt>
                <c:pt idx="20">
                  <c:v>ΝΟΕΜΒΡΙΟΣ</c:v>
                </c:pt>
                <c:pt idx="22">
                  <c:v>ΔΕΚΕΜΒΡΙΟΣ</c:v>
                </c:pt>
              </c:strCache>
            </c:strRef>
          </c:cat>
          <c:val>
            <c:numRef>
              <c:f>'ΜΥΖΗΘΡΑ ΝΩΠΗ 20 Κ'!$D$4:$AA$4</c:f>
              <c:numCache>
                <c:formatCode>General</c:formatCode>
                <c:ptCount val="24"/>
                <c:pt idx="0">
                  <c:v>1080</c:v>
                </c:pt>
                <c:pt idx="1">
                  <c:v>0</c:v>
                </c:pt>
                <c:pt idx="2">
                  <c:v>280</c:v>
                </c:pt>
                <c:pt idx="3">
                  <c:v>100</c:v>
                </c:pt>
                <c:pt idx="4">
                  <c:v>6460</c:v>
                </c:pt>
                <c:pt idx="5">
                  <c:v>280</c:v>
                </c:pt>
                <c:pt idx="6">
                  <c:v>9920</c:v>
                </c:pt>
                <c:pt idx="7">
                  <c:v>2040</c:v>
                </c:pt>
                <c:pt idx="8">
                  <c:v>4440</c:v>
                </c:pt>
                <c:pt idx="9">
                  <c:v>7140</c:v>
                </c:pt>
                <c:pt idx="10">
                  <c:v>5060</c:v>
                </c:pt>
                <c:pt idx="11">
                  <c:v>1840</c:v>
                </c:pt>
                <c:pt idx="12">
                  <c:v>0</c:v>
                </c:pt>
                <c:pt idx="13">
                  <c:v>1340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4340</c:v>
                </c:pt>
              </c:numCache>
            </c:numRef>
          </c:val>
        </c:ser>
        <c:axId val="71732608"/>
        <c:axId val="71750784"/>
      </c:barChart>
      <c:catAx>
        <c:axId val="71732608"/>
        <c:scaling>
          <c:orientation val="minMax"/>
        </c:scaling>
        <c:axPos val="b"/>
        <c:tickLblPos val="nextTo"/>
        <c:crossAx val="71750784"/>
        <c:crosses val="autoZero"/>
        <c:auto val="1"/>
        <c:lblAlgn val="ctr"/>
        <c:lblOffset val="100"/>
      </c:catAx>
      <c:valAx>
        <c:axId val="71750784"/>
        <c:scaling>
          <c:orientation val="minMax"/>
        </c:scaling>
        <c:axPos val="l"/>
        <c:majorGridlines/>
        <c:numFmt formatCode="General" sourceLinked="1"/>
        <c:tickLblPos val="nextTo"/>
        <c:crossAx val="71732608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tx>
        <c:rich>
          <a:bodyPr/>
          <a:lstStyle/>
          <a:p>
            <a:pPr>
              <a:defRPr/>
            </a:pPr>
            <a:r>
              <a:rPr lang="el-GR" dirty="0"/>
              <a:t>ΑΝΘΟΤΥΡΟΣ </a:t>
            </a:r>
            <a:r>
              <a:rPr lang="el-GR" dirty="0" smtClean="0"/>
              <a:t>ΞΗΡΟΣ</a:t>
            </a:r>
            <a:endParaRPr lang="en-US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'ΑΝΘΟΤΥΡΟΣ ΞΗΡΟΣ 1,5 Κ'!$B$4:$C$4</c:f>
              <c:strCache>
                <c:ptCount val="1"/>
                <c:pt idx="0">
                  <c:v>ΑΝΘΟΤΥΡΟΣ ΞΗΡΟΣ 1,5 KG</c:v>
                </c:pt>
              </c:strCache>
            </c:strRef>
          </c:tx>
          <c:cat>
            <c:strRef>
              <c:f>'ΑΝΘΟΤΥΡΟΣ ΞΗΡΟΣ 1,5 Κ'!$D$3:$AA$3</c:f>
              <c:strCache>
                <c:ptCount val="23"/>
                <c:pt idx="0">
                  <c:v>ΙΑΝΟΥΑΡΙΟΣ</c:v>
                </c:pt>
                <c:pt idx="2">
                  <c:v>ΦΕΒΡΟΥΑΡΙΟΣ</c:v>
                </c:pt>
                <c:pt idx="4">
                  <c:v>ΜΑΡΤΙΟΣ</c:v>
                </c:pt>
                <c:pt idx="6">
                  <c:v>ΑΠΡΙΛΙΟΣ</c:v>
                </c:pt>
                <c:pt idx="8">
                  <c:v>ΜΑΙΟΣ</c:v>
                </c:pt>
                <c:pt idx="10">
                  <c:v>ΙΟΥΝΙΟΣ</c:v>
                </c:pt>
                <c:pt idx="12">
                  <c:v>ΙΟΥΛΙΟΣ</c:v>
                </c:pt>
                <c:pt idx="14">
                  <c:v>ΑΥΓΟΥΣΤΟΣ</c:v>
                </c:pt>
                <c:pt idx="16">
                  <c:v>ΣΕΠΤΕΜΒΡΙΟΣ</c:v>
                </c:pt>
                <c:pt idx="18">
                  <c:v>ΟΚΤΩΒΡΙΟΣ</c:v>
                </c:pt>
                <c:pt idx="20">
                  <c:v>ΝΟΕΜΒΡΙΟΣ</c:v>
                </c:pt>
                <c:pt idx="22">
                  <c:v>ΔΕΚΕΜΒΡΙΟΣ</c:v>
                </c:pt>
              </c:strCache>
            </c:strRef>
          </c:cat>
          <c:val>
            <c:numRef>
              <c:f>'ΑΝΘΟΤΥΡΟΣ ΞΗΡΟΣ 1,5 Κ'!$D$4:$AA$4</c:f>
              <c:numCache>
                <c:formatCode>General</c:formatCode>
                <c:ptCount val="24"/>
                <c:pt idx="0">
                  <c:v>0</c:v>
                </c:pt>
                <c:pt idx="1">
                  <c:v>1994</c:v>
                </c:pt>
                <c:pt idx="2">
                  <c:v>0</c:v>
                </c:pt>
                <c:pt idx="3">
                  <c:v>2094</c:v>
                </c:pt>
                <c:pt idx="4">
                  <c:v>2225</c:v>
                </c:pt>
                <c:pt idx="5">
                  <c:v>2965</c:v>
                </c:pt>
                <c:pt idx="6">
                  <c:v>0</c:v>
                </c:pt>
                <c:pt idx="7">
                  <c:v>2071</c:v>
                </c:pt>
                <c:pt idx="8">
                  <c:v>4257</c:v>
                </c:pt>
                <c:pt idx="9">
                  <c:v>3910</c:v>
                </c:pt>
                <c:pt idx="10">
                  <c:v>2857.6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3284</c:v>
                </c:pt>
                <c:pt idx="21">
                  <c:v>2520</c:v>
                </c:pt>
                <c:pt idx="22">
                  <c:v>2167</c:v>
                </c:pt>
                <c:pt idx="23">
                  <c:v>3612</c:v>
                </c:pt>
              </c:numCache>
            </c:numRef>
          </c:val>
        </c:ser>
        <c:axId val="71897472"/>
        <c:axId val="71899008"/>
      </c:barChart>
      <c:catAx>
        <c:axId val="71897472"/>
        <c:scaling>
          <c:orientation val="minMax"/>
        </c:scaling>
        <c:axPos val="b"/>
        <c:tickLblPos val="nextTo"/>
        <c:crossAx val="71899008"/>
        <c:crosses val="autoZero"/>
        <c:auto val="1"/>
        <c:lblAlgn val="ctr"/>
        <c:lblOffset val="100"/>
      </c:catAx>
      <c:valAx>
        <c:axId val="71899008"/>
        <c:scaling>
          <c:orientation val="minMax"/>
        </c:scaling>
        <c:axPos val="l"/>
        <c:majorGridlines/>
        <c:numFmt formatCode="General" sourceLinked="1"/>
        <c:tickLblPos val="nextTo"/>
        <c:crossAx val="71897472"/>
        <c:crosses val="autoZero"/>
        <c:crossBetween val="between"/>
      </c:valAx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>
        <c:manualLayout>
          <c:xMode val="edge"/>
          <c:yMode val="edge"/>
          <c:x val="0.24999300087489201"/>
          <c:y val="0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Φύλλο1!$B$20</c:f>
              <c:strCache>
                <c:ptCount val="1"/>
              </c:strCache>
            </c:strRef>
          </c:tx>
          <c:cat>
            <c:strRef>
              <c:f>Φύλλο1!$C$2:$N$2</c:f>
              <c:strCache>
                <c:ptCount val="12"/>
                <c:pt idx="0">
                  <c:v>ιανουαριος</c:v>
                </c:pt>
                <c:pt idx="1">
                  <c:v>φεβρουάριος</c:v>
                </c:pt>
                <c:pt idx="2">
                  <c:v>μάρτιος</c:v>
                </c:pt>
                <c:pt idx="3">
                  <c:v>απρίλιος</c:v>
                </c:pt>
                <c:pt idx="4">
                  <c:v>μάιος</c:v>
                </c:pt>
                <c:pt idx="5">
                  <c:v>ιούνιος</c:v>
                </c:pt>
                <c:pt idx="6">
                  <c:v>ιούλιος</c:v>
                </c:pt>
                <c:pt idx="7">
                  <c:v>αύγουστος</c:v>
                </c:pt>
                <c:pt idx="8">
                  <c:v>σεπτέμβριος</c:v>
                </c:pt>
                <c:pt idx="9">
                  <c:v>οκτώβριος</c:v>
                </c:pt>
                <c:pt idx="10">
                  <c:v>νοέμβριος</c:v>
                </c:pt>
                <c:pt idx="11">
                  <c:v>δεκέμβριος</c:v>
                </c:pt>
              </c:strCache>
            </c:strRef>
          </c:cat>
          <c:val>
            <c:numRef>
              <c:f>Φύλλο1!$C$20:$N$20</c:f>
              <c:numCache>
                <c:formatCode>0.00</c:formatCode>
                <c:ptCount val="12"/>
                <c:pt idx="0">
                  <c:v>43043.766999999993</c:v>
                </c:pt>
                <c:pt idx="1">
                  <c:v>31779.829000000002</c:v>
                </c:pt>
                <c:pt idx="2">
                  <c:v>24181.761999999999</c:v>
                </c:pt>
                <c:pt idx="3">
                  <c:v>35500.090999999993</c:v>
                </c:pt>
                <c:pt idx="4">
                  <c:v>30194.91</c:v>
                </c:pt>
                <c:pt idx="5">
                  <c:v>41499.119000000006</c:v>
                </c:pt>
                <c:pt idx="6">
                  <c:v>47269.644</c:v>
                </c:pt>
                <c:pt idx="7">
                  <c:v>41854.505000000005</c:v>
                </c:pt>
                <c:pt idx="8">
                  <c:v>32349.895</c:v>
                </c:pt>
                <c:pt idx="9">
                  <c:v>22223.514000000003</c:v>
                </c:pt>
                <c:pt idx="10">
                  <c:v>38400.892000000007</c:v>
                </c:pt>
                <c:pt idx="11">
                  <c:v>100386.71699999976</c:v>
                </c:pt>
              </c:numCache>
            </c:numRef>
          </c:val>
          <c:bubble3D val="1"/>
        </c:ser>
        <c:axId val="71943680"/>
        <c:axId val="71945216"/>
      </c:barChart>
      <c:catAx>
        <c:axId val="71943680"/>
        <c:scaling>
          <c:orientation val="minMax"/>
        </c:scaling>
        <c:axPos val="b"/>
        <c:majorTickMark val="none"/>
        <c:tickLblPos val="nextTo"/>
        <c:crossAx val="71945216"/>
        <c:crosses val="autoZero"/>
        <c:auto val="1"/>
        <c:lblAlgn val="ctr"/>
        <c:lblOffset val="100"/>
      </c:catAx>
      <c:valAx>
        <c:axId val="7194521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γραβιερα</a:t>
                </a:r>
              </a:p>
            </c:rich>
          </c:tx>
          <c:layout/>
        </c:title>
        <c:numFmt formatCode="0.00" sourceLinked="1"/>
        <c:tickLblPos val="nextTo"/>
        <c:crossAx val="71943680"/>
        <c:crosses val="autoZero"/>
        <c:crossBetween val="between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Φύλλο1!$B$24</c:f>
              <c:strCache>
                <c:ptCount val="1"/>
              </c:strCache>
            </c:strRef>
          </c:tx>
          <c:cat>
            <c:strRef>
              <c:f>Φύλλο1!$C$2:$N$2</c:f>
              <c:strCache>
                <c:ptCount val="12"/>
                <c:pt idx="0">
                  <c:v>ιανουαριος</c:v>
                </c:pt>
                <c:pt idx="1">
                  <c:v>φεβρουάριος</c:v>
                </c:pt>
                <c:pt idx="2">
                  <c:v>μάρτιος</c:v>
                </c:pt>
                <c:pt idx="3">
                  <c:v>απρίλιος</c:v>
                </c:pt>
                <c:pt idx="4">
                  <c:v>μάιος</c:v>
                </c:pt>
                <c:pt idx="5">
                  <c:v>ιούνιος</c:v>
                </c:pt>
                <c:pt idx="6">
                  <c:v>ιούλιος</c:v>
                </c:pt>
                <c:pt idx="7">
                  <c:v>αύγουστος</c:v>
                </c:pt>
                <c:pt idx="8">
                  <c:v>σεπτέμβριος</c:v>
                </c:pt>
                <c:pt idx="9">
                  <c:v>οκτώβριος</c:v>
                </c:pt>
                <c:pt idx="10">
                  <c:v>νοέμβριος</c:v>
                </c:pt>
                <c:pt idx="11">
                  <c:v>δεκέμβριος</c:v>
                </c:pt>
              </c:strCache>
            </c:strRef>
          </c:cat>
          <c:val>
            <c:numRef>
              <c:f>Φύλλο1!$C$24:$N$24</c:f>
              <c:numCache>
                <c:formatCode>0.00</c:formatCode>
                <c:ptCount val="12"/>
                <c:pt idx="0">
                  <c:v>8320.1300000000028</c:v>
                </c:pt>
                <c:pt idx="1">
                  <c:v>6292.9280000000008</c:v>
                </c:pt>
                <c:pt idx="2">
                  <c:v>6956.9949999999999</c:v>
                </c:pt>
                <c:pt idx="3">
                  <c:v>6359.3600000000024</c:v>
                </c:pt>
                <c:pt idx="4">
                  <c:v>10905.705</c:v>
                </c:pt>
                <c:pt idx="5">
                  <c:v>8710.0499999999811</c:v>
                </c:pt>
                <c:pt idx="6">
                  <c:v>9239.42</c:v>
                </c:pt>
                <c:pt idx="7">
                  <c:v>12313.854999999958</c:v>
                </c:pt>
                <c:pt idx="8">
                  <c:v>7907.8200000000024</c:v>
                </c:pt>
                <c:pt idx="9">
                  <c:v>5063.2050000000008</c:v>
                </c:pt>
                <c:pt idx="10">
                  <c:v>3366.59</c:v>
                </c:pt>
                <c:pt idx="11">
                  <c:v>14898.08</c:v>
                </c:pt>
              </c:numCache>
            </c:numRef>
          </c:val>
        </c:ser>
        <c:axId val="71953024"/>
        <c:axId val="71848320"/>
      </c:barChart>
      <c:catAx>
        <c:axId val="71953024"/>
        <c:scaling>
          <c:orientation val="minMax"/>
        </c:scaling>
        <c:axPos val="b"/>
        <c:majorTickMark val="none"/>
        <c:tickLblPos val="nextTo"/>
        <c:crossAx val="71848320"/>
        <c:crosses val="autoZero"/>
        <c:auto val="1"/>
        <c:lblAlgn val="ctr"/>
        <c:lblOffset val="100"/>
      </c:catAx>
      <c:valAx>
        <c:axId val="7184832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κμτ</a:t>
                </a:r>
              </a:p>
            </c:rich>
          </c:tx>
          <c:layout/>
        </c:title>
        <c:numFmt formatCode="0.00" sourceLinked="1"/>
        <c:tickLblPos val="nextTo"/>
        <c:crossAx val="71953024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Φύλλο1!$B$27</c:f>
              <c:strCache>
                <c:ptCount val="1"/>
              </c:strCache>
            </c:strRef>
          </c:tx>
          <c:cat>
            <c:strRef>
              <c:f>Φύλλο1!$C$2:$N$2</c:f>
              <c:strCache>
                <c:ptCount val="12"/>
                <c:pt idx="0">
                  <c:v>ιανουαριος</c:v>
                </c:pt>
                <c:pt idx="1">
                  <c:v>φεβρουάριος</c:v>
                </c:pt>
                <c:pt idx="2">
                  <c:v>μάρτιος</c:v>
                </c:pt>
                <c:pt idx="3">
                  <c:v>απρίλιος</c:v>
                </c:pt>
                <c:pt idx="4">
                  <c:v>μάιος</c:v>
                </c:pt>
                <c:pt idx="5">
                  <c:v>ιούνιος</c:v>
                </c:pt>
                <c:pt idx="6">
                  <c:v>ιούλιος</c:v>
                </c:pt>
                <c:pt idx="7">
                  <c:v>αύγουστος</c:v>
                </c:pt>
                <c:pt idx="8">
                  <c:v>σεπτέμβριος</c:v>
                </c:pt>
                <c:pt idx="9">
                  <c:v>οκτώβριος</c:v>
                </c:pt>
                <c:pt idx="10">
                  <c:v>νοέμβριος</c:v>
                </c:pt>
                <c:pt idx="11">
                  <c:v>δεκέμβριος</c:v>
                </c:pt>
              </c:strCache>
            </c:strRef>
          </c:cat>
          <c:val>
            <c:numRef>
              <c:f>Φύλλο1!$C$27:$N$27</c:f>
              <c:numCache>
                <c:formatCode>0.00</c:formatCode>
                <c:ptCount val="12"/>
                <c:pt idx="0">
                  <c:v>19523.947000000029</c:v>
                </c:pt>
                <c:pt idx="1">
                  <c:v>24049.367999999999</c:v>
                </c:pt>
                <c:pt idx="2">
                  <c:v>26202.972000000005</c:v>
                </c:pt>
                <c:pt idx="3">
                  <c:v>37793.776999999995</c:v>
                </c:pt>
                <c:pt idx="4">
                  <c:v>25969.999</c:v>
                </c:pt>
                <c:pt idx="5">
                  <c:v>29586.978999999999</c:v>
                </c:pt>
                <c:pt idx="6">
                  <c:v>31990.121999999996</c:v>
                </c:pt>
                <c:pt idx="7">
                  <c:v>27949.151999999933</c:v>
                </c:pt>
                <c:pt idx="8">
                  <c:v>29022.55</c:v>
                </c:pt>
                <c:pt idx="9">
                  <c:v>27933.142</c:v>
                </c:pt>
                <c:pt idx="10">
                  <c:v>17428.205999999998</c:v>
                </c:pt>
                <c:pt idx="11">
                  <c:v>28368.616999999933</c:v>
                </c:pt>
              </c:numCache>
            </c:numRef>
          </c:val>
        </c:ser>
        <c:axId val="71868416"/>
        <c:axId val="71869952"/>
      </c:barChart>
      <c:catAx>
        <c:axId val="71868416"/>
        <c:scaling>
          <c:orientation val="minMax"/>
        </c:scaling>
        <c:axPos val="b"/>
        <c:majorTickMark val="none"/>
        <c:tickLblPos val="nextTo"/>
        <c:crossAx val="71869952"/>
        <c:crosses val="autoZero"/>
        <c:auto val="1"/>
        <c:lblAlgn val="ctr"/>
        <c:lblOffset val="100"/>
      </c:catAx>
      <c:valAx>
        <c:axId val="718699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/>
                  <a:t>μυζηθρα</a:t>
                </a:r>
              </a:p>
            </c:rich>
          </c:tx>
          <c:layout/>
        </c:title>
        <c:numFmt formatCode="0.00" sourceLinked="1"/>
        <c:tickLblPos val="nextTo"/>
        <c:crossAx val="71868416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13AFA-27D4-43AF-A437-8F5812796013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E6B8F-4466-4BC6-9A55-D31557C3977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E6B8F-4466-4BC6-9A55-D31557C3977D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Ορθογώνιο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- Ορθογώνιο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- Ορθογώνιο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- Τίτλος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Υπότιτλος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28" name="27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17" name="16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29" name="28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7" name="6 - Ορθογώνιο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- Ορθογώνιο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- Ορθογώνιο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Θέση περιεχομένου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7" name="6 - Ορθογώνιο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- Ορθογώνιο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- Ορθογώνιο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2" name="1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13" name="12 - Θέση αριθμού διαφάνειας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13 - Θέση υποσέλιδου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9" name="8 - Θέση περιεχομένου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1" name="10 - Θέση περιεχομένου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8" name="7 - Θέση ημερομηνίας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2" name="11 - Θέση υποσέλιδου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1" name="10 - Θέση περιεχομένου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3" name="12 - Θέση περιεχομένου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12" name="11 - Θέση αριθμού διαφάνειας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13 - Θέση υποσέλιδου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l-GR"/>
          </a:p>
        </p:txBody>
      </p:sp>
      <p:sp>
        <p:nvSpPr>
          <p:cNvPr id="16" name="15 - Θέση κειμένου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15" name="1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9" name="8 - Θέση περιεχομένου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8" name="7 - Ορθογώνιο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- Ορθογώνιο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- Ορθογώνιο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1" name="10 - Ορθογώνιο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Θέση ημερομηνίας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13" name="12 - Θέση αριθμού διαφάνειας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13 - Θέση υποσέλιδου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- Θέση τίτλου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3" name="12 - Θέση κειμένου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F998D96-BFA5-47E8-8A65-4AA5901A63E2}" type="datetimeFigureOut">
              <a:rPr lang="el-GR" smtClean="0"/>
              <a:pPr/>
              <a:t>7/10/2014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7" name="6 - Ορθογώνιο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- Ορθογώνιο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- Ορθογώνιο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7808DA-6076-4168-902F-40C6F5CEB0EE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0" y="2204864"/>
            <a:ext cx="9144000" cy="2942456"/>
          </a:xfrm>
        </p:spPr>
        <p:txBody>
          <a:bodyPr>
            <a:normAutofit fontScale="90000"/>
          </a:bodyPr>
          <a:lstStyle/>
          <a:p>
            <a:pPr algn="ctr"/>
            <a:r>
              <a:rPr lang="el-GR" b="1" dirty="0" smtClean="0"/>
              <a:t>ΔΙΠΛΩΜΑΤΙΚΗ ΕΡΓΑΣΙΑ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b="1" dirty="0" smtClean="0"/>
              <a:t> 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b="1" dirty="0" smtClean="0"/>
              <a:t>ΜΕΣΟΠΡΟΘΕΣΜΟΣ ΠΡΟΓΡΑΜΜΑΤΙΣΜΟΣ ΠΑΡΑΓΩΓΗΣ ΣΕ ΜΟΝΑΔΑ ΠΑΡΑΓΩΓΗΣ ΤΥΡΟΚΟΜΙΚΩΝ ΠΡΟΙΟΝΤΩΝ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el-GR" dirty="0" smtClean="0"/>
              <a:t>ΕΠΙΒΛΕΠΟΝΤΕΣ ΚΑΘΗΓΗΤΕΣ: ΕΥΣΤΡΑΤΙΟΣ ΙΩΑΝΝΙΔΗΣ</a:t>
            </a:r>
          </a:p>
          <a:p>
            <a:pPr algn="r"/>
            <a:r>
              <a:rPr lang="el-GR" dirty="0" smtClean="0"/>
              <a:t>ΓΕΩΡΓΙΟΣ ΤΣΙΝΑΡΑΚΗΣ</a:t>
            </a:r>
            <a:endParaRPr lang="el-GR" dirty="0"/>
          </a:p>
        </p:txBody>
      </p:sp>
      <p:pic>
        <p:nvPicPr>
          <p:cNvPr id="8" name="7 - Εικόνα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28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259632" y="481436"/>
            <a:ext cx="4320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ΠΟΛΥΤΕΧΝΕΙΟ ΚΡΗΤΗΣ</a:t>
            </a:r>
            <a:endParaRPr kumimoji="0" lang="el-GR" sz="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ΤΜΗΜΑ ΜΗΧΑΝΙΚΩΝ ΠΑΡΑΓΩΓΗΣ ΚΑΙ ΔΙΟΙΚΗΣΗΣ</a:t>
            </a:r>
            <a:endParaRPr kumimoji="0" lang="el-GR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6088940"/>
            <a:ext cx="2195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ΤΖΑΓΚΑΡΑΚΗΣ ΜΙΧΑΛΗΣ</a:t>
            </a:r>
            <a:endParaRPr kumimoji="0" lang="el-GR" sz="1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ΑΜ: 2007010066</a:t>
            </a:r>
            <a:r>
              <a:rPr kumimoji="0" lang="el-GR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8173093" y="90100"/>
            <a:ext cx="9709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ΧΑΝΙΑ, 2014</a:t>
            </a:r>
            <a:endParaRPr kumimoji="0" lang="el-GR" sz="1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sz="quarter" idx="1"/>
          </p:nvPr>
        </p:nvGraphicFramePr>
        <p:xfrm>
          <a:off x="612775" y="4077072"/>
          <a:ext cx="815340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- Γράφημα"/>
          <p:cNvGraphicFramePr/>
          <p:nvPr/>
        </p:nvGraphicFramePr>
        <p:xfrm>
          <a:off x="611560" y="1484784"/>
          <a:ext cx="784887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sz="quarter" idx="1"/>
          </p:nvPr>
        </p:nvGraphicFramePr>
        <p:xfrm>
          <a:off x="611560" y="1484784"/>
          <a:ext cx="8153400" cy="24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- Γράφημα"/>
          <p:cNvGraphicFramePr/>
          <p:nvPr/>
        </p:nvGraphicFramePr>
        <p:xfrm>
          <a:off x="611560" y="3861048"/>
          <a:ext cx="813690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ΔΙΑΓΡΑΜΜΑΤΑ ΖΗΤΗΣΗΣ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ΑΥΞΗΣΗ ΖΗΤΗΣΗΣ ΚΑΤΑ ΤΟΥΣ ΚΑΛΟΚΑΙΡΙΝΟΥΣ ΜΗΝΕΣ ΚΑΙ ΣΤΟ ΤΕΛΟΣ ΤΟΥ ΕΤΟΥΣ</a:t>
            </a:r>
          </a:p>
          <a:p>
            <a:endParaRPr lang="el-GR" dirty="0"/>
          </a:p>
        </p:txBody>
      </p:sp>
      <p:graphicFrame>
        <p:nvGraphicFramePr>
          <p:cNvPr id="4" name="3 - Γράφημα"/>
          <p:cNvGraphicFramePr/>
          <p:nvPr/>
        </p:nvGraphicFramePr>
        <p:xfrm>
          <a:off x="827584" y="2348880"/>
          <a:ext cx="748883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sz="quarter" idx="1"/>
          </p:nvPr>
        </p:nvGraphicFramePr>
        <p:xfrm>
          <a:off x="612775" y="1268760"/>
          <a:ext cx="81534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- Γράφημα"/>
          <p:cNvGraphicFramePr/>
          <p:nvPr/>
        </p:nvGraphicFramePr>
        <p:xfrm>
          <a:off x="539552" y="3861047"/>
          <a:ext cx="8208912" cy="2808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sz="quarter" idx="1"/>
          </p:nvPr>
        </p:nvGraphicFramePr>
        <p:xfrm>
          <a:off x="612775" y="1268760"/>
          <a:ext cx="815340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- Γράφημα"/>
          <p:cNvGraphicFramePr/>
          <p:nvPr/>
        </p:nvGraphicFramePr>
        <p:xfrm>
          <a:off x="611560" y="3789040"/>
          <a:ext cx="813690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ΠΡΟΒΛΗΜΑΤΑ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ΔΙΑΦΟΡΟΠΟΙΗΣΗ ΖΗΤΗΣΗΣ</a:t>
            </a:r>
          </a:p>
          <a:p>
            <a:pPr lvl="1"/>
            <a:r>
              <a:rPr lang="el-GR" dirty="0" smtClean="0"/>
              <a:t>ΧΡΟΝΙΚΑ</a:t>
            </a:r>
          </a:p>
          <a:p>
            <a:pPr lvl="1"/>
            <a:r>
              <a:rPr lang="el-GR" dirty="0" smtClean="0"/>
              <a:t>ΠΟΣΟΤΙΚΑ</a:t>
            </a:r>
          </a:p>
          <a:p>
            <a:r>
              <a:rPr lang="el-GR" dirty="0" smtClean="0"/>
              <a:t>ΔΥΣΚΟΛΙΑ ΕΥΡΕΣΗΣ ΠΡΩΤΩΝ ΥΛΩΝ (ΓΑΛΑΚΤΟΣ)</a:t>
            </a:r>
          </a:p>
          <a:p>
            <a:pPr lvl="1"/>
            <a:r>
              <a:rPr lang="el-GR" dirty="0" smtClean="0"/>
              <a:t>ΠΟΙΟΤΙΚΑ</a:t>
            </a:r>
          </a:p>
          <a:p>
            <a:pPr lvl="1"/>
            <a:r>
              <a:rPr lang="el-GR" dirty="0" smtClean="0"/>
              <a:t>ΠΟΣΟΤΙΚΑ</a:t>
            </a:r>
          </a:p>
          <a:p>
            <a:pPr lvl="1"/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ΜΑΘΗΜΑΤΙΚΗ ΠΕΡΙΓΡΑΦΗ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 smtClean="0"/>
              <a:t>ΜΟΝΤΕΛΟ ΓΡΑΜΜΙΚΟΥ ΠΡΟΓΡΑΜΜΑΤΙΣΜΟΥ</a:t>
            </a:r>
            <a:endParaRPr lang="en-US" dirty="0" smtClean="0"/>
          </a:p>
          <a:p>
            <a:pPr lvl="1"/>
            <a:r>
              <a:rPr lang="el-GR" dirty="0" smtClean="0"/>
              <a:t>ΜΕΤΑΒΛΗΤΗ ΑΠΟΦΑΣΗΣ</a:t>
            </a:r>
          </a:p>
          <a:p>
            <a:pPr lvl="2"/>
            <a:r>
              <a:rPr lang="en-US" b="1" dirty="0" err="1" smtClean="0"/>
              <a:t>X</a:t>
            </a:r>
            <a:r>
              <a:rPr lang="en-US" b="1" baseline="-25000" dirty="0" err="1" smtClean="0"/>
              <a:t>ij</a:t>
            </a:r>
            <a:r>
              <a:rPr lang="el-GR" dirty="0" smtClean="0"/>
              <a:t> = ΠΑΡΑΓΟΜΕΝΗ ΠΟΣΟΤΗΤΑ ΠΡΟΙΟΝΤΟΣ </a:t>
            </a:r>
            <a:r>
              <a:rPr lang="en-US" dirty="0" err="1" smtClean="0"/>
              <a:t>i</a:t>
            </a:r>
            <a:r>
              <a:rPr lang="el-GR" dirty="0" smtClean="0"/>
              <a:t> ΓΙΑ ΤΗ 						ΧΡΟΝΙΚΗ ΠΕΡΙΟΔΟ </a:t>
            </a:r>
            <a:r>
              <a:rPr lang="en-US" dirty="0" smtClean="0"/>
              <a:t>j</a:t>
            </a:r>
            <a:endParaRPr lang="el-GR" dirty="0" smtClean="0"/>
          </a:p>
          <a:p>
            <a:pPr lvl="1"/>
            <a:r>
              <a:rPr lang="el-GR" dirty="0" smtClean="0"/>
              <a:t>ΠΕΝΤΕ ΑΝΤΙΚΕΙΜΕΝΙΚΕΣ ΣΥΝΑΡΤΗΣΕΙΣ</a:t>
            </a:r>
          </a:p>
          <a:p>
            <a:pPr lvl="2"/>
            <a:r>
              <a:rPr lang="el-GR" dirty="0" smtClean="0"/>
              <a:t>ΜΕΓΙΣΤΟΠΟΙΗΣΗ ΚΕΡΔΟΥΣ</a:t>
            </a:r>
          </a:p>
          <a:p>
            <a:pPr lvl="2"/>
            <a:r>
              <a:rPr lang="el-GR" dirty="0" smtClean="0"/>
              <a:t>ΕΛΑΧΙΣΤΟΠΟΙΗΣΗ ΑΠΟΘΕΜΑΤΟΣ</a:t>
            </a:r>
          </a:p>
          <a:p>
            <a:pPr lvl="2"/>
            <a:r>
              <a:rPr lang="el-GR" dirty="0" smtClean="0"/>
              <a:t>ΕΛΑΧΙΣΤΟΠΟΙΗΣΗ ΑΞΙΑΣ ΑΠΟΘΕΜΑΤΟΠΟΙΗΣΗΣ</a:t>
            </a:r>
          </a:p>
          <a:p>
            <a:pPr lvl="2"/>
            <a:r>
              <a:rPr lang="el-GR" dirty="0" smtClean="0"/>
              <a:t>ΕΛΑΧΙΣΤΟΠΟΙΗΣΗ ΧΑΜΕΝΗΣ ΠΟΣΟΤΗΤΑΣ ΟΡΟΥ</a:t>
            </a:r>
          </a:p>
          <a:p>
            <a:pPr lvl="2"/>
            <a:r>
              <a:rPr lang="el-GR" dirty="0" smtClean="0"/>
              <a:t>ΕΛΑΧΙΣΤΟΠΟΙΗΣΗ ΚΟΣΤΟΥΣ ΑΠΟΘΕΜΑΤΟΠΟΙΗΣΗΣ ΚΑΙ ΧΑΜΕΝΗΣ ΠΟΣΟΤΗΤΑΣ ΟΡΟΥ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600200"/>
            <a:ext cx="5832648" cy="520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ΠΕΡΙΟΡΙΣΜΟΙ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69160"/>
          </a:xfrm>
        </p:spPr>
        <p:txBody>
          <a:bodyPr>
            <a:normAutofit/>
          </a:bodyPr>
          <a:lstStyle/>
          <a:p>
            <a:r>
              <a:rPr lang="el-GR" dirty="0" smtClean="0"/>
              <a:t>3 ΙΣΟΧΩΡΕΣ ΑΠΟΘΗΚΕΣ ΧΩΡΗΤΙΚΟΤΗΤΑΣ 300 </a:t>
            </a:r>
            <a:r>
              <a:rPr lang="en-US" dirty="0" smtClean="0"/>
              <a:t>t</a:t>
            </a:r>
          </a:p>
          <a:p>
            <a:r>
              <a:rPr lang="el-GR" dirty="0" smtClean="0"/>
              <a:t>ΧΡΗΣΗ ΟΛΗΣ ΤΗΣ ΠΟΣΟΤΗΤΑΣ ΠΡΩΤΩΝ ΥΛΩΝ (ΓΑΛΑΚΤΟΣ) ΤΗΡΩΝΤΑΣ ΤΙΣ ΠΡΟΔΙΑΓΡΑΦΕΣ</a:t>
            </a:r>
          </a:p>
          <a:p>
            <a:r>
              <a:rPr lang="el-GR" dirty="0" smtClean="0"/>
              <a:t>ΚΑΛΥΨΗ ΤΗΣ ΖΗΤΗΣΗΣ                               </a:t>
            </a:r>
          </a:p>
          <a:p>
            <a:r>
              <a:rPr lang="el-GR" dirty="0" smtClean="0"/>
              <a:t>ΜΕΓΙΣΤΗ ΠΑΡΑΓΩΓΗ ΜΟΝΑΔΑΣ 450 </a:t>
            </a:r>
            <a:r>
              <a:rPr lang="en-US" dirty="0" smtClean="0"/>
              <a:t>t</a:t>
            </a:r>
          </a:p>
          <a:p>
            <a:r>
              <a:rPr lang="el-GR" dirty="0" smtClean="0"/>
              <a:t>ΑΠΟΘΕΜΑ ΠΡΟΣ ΠΩΛΗΣΗ ΘΑ ΠΡΕΠΕΙ ΝΑ ΕΧΕΙ ΔΙΑΤΕΘΕΙ ΜΕΧΡΙ ΤΑ 2/3 ΤΗΣ ΔΙΑΡΚΕΙΑΣ ΖΩΗΣ ΤΩΝ ΠΡΟΙΟΝΤΩΝ</a:t>
            </a:r>
          </a:p>
          <a:p>
            <a:endParaRPr lang="el-GR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628800"/>
            <a:ext cx="500835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ΣΚΟΠΟΣ ΤΗΣ ΔΙΠΛΩΜΑΤΙΚΗΣ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ΕΥΡΕΣΗ ΒΕΛΤΙΣΤΟΥ ΜΕΣΟΠΡΟΘΕΣΜΟΥ ΠΡΟΓΡΑΜΜΑΤΟΣ ΠΑΡΑΓΩΓΗΣ ΩΣΤΕ Η ΕΠΙΧΕΙΡΗΣΗ ΝΑ ΕΠΙΤΥΧΕΙ ΤΟΥΣ ΣΤΟΧΟΥΣ ΤΗΣ</a:t>
            </a:r>
          </a:p>
          <a:p>
            <a:pPr lvl="1"/>
            <a:r>
              <a:rPr lang="el-GR" dirty="0" smtClean="0"/>
              <a:t>ΠΟΣΟΤΙΚΑ</a:t>
            </a:r>
          </a:p>
          <a:p>
            <a:pPr lvl="1"/>
            <a:r>
              <a:rPr lang="el-GR" dirty="0" smtClean="0"/>
              <a:t>ΟΙΚΟΝΟΜΙΚΑ</a:t>
            </a:r>
          </a:p>
          <a:p>
            <a:pPr lvl="1"/>
            <a:r>
              <a:rPr lang="el-GR" dirty="0" smtClean="0"/>
              <a:t>ΧΡΟΝΙΚΑ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00808"/>
            <a:ext cx="4752527" cy="4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ΑΠΟΤΕΛΕΣΜΑΤΑ</a:t>
            </a:r>
            <a:endParaRPr lang="el-GR" dirty="0"/>
          </a:p>
        </p:txBody>
      </p:sp>
      <p:graphicFrame>
        <p:nvGraphicFramePr>
          <p:cNvPr id="6" name="5 - Θέση περιεχομένου"/>
          <p:cNvGraphicFramePr>
            <a:graphicFrameLocks noGrp="1"/>
          </p:cNvGraphicFramePr>
          <p:nvPr>
            <p:ph sz="quarter" idx="1"/>
          </p:nvPr>
        </p:nvGraphicFramePr>
        <p:xfrm>
          <a:off x="539552" y="1916832"/>
          <a:ext cx="8153400" cy="4080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419057"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kumimoji="0" lang="el-GR" sz="1800" b="1" u="non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ΚΡΙΤΗΡΙΟ ΑΝΤΙΚΕΙΜΕΝΙΚΗΣ ΣΥΝΑΡΤΗΣΗΣ </a:t>
                      </a:r>
                      <a:endParaRPr lang="el-GR" u="non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 dirty="0"/>
                    </a:p>
                  </a:txBody>
                  <a:tcPr/>
                </a:tc>
              </a:tr>
              <a:tr h="708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ΤΙΜΗ</a:t>
                      </a:r>
                      <a:endParaRPr lang="el-GR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 ΑΠΟΘΕΜΑ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ΜΕΓΙΣΤΟ ΚΕΡΔΟΣ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ΕΛΑΧΙΣΤΟΣ ΧΑΜΕΝΟΣ ΟΡΟΣ t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ΕΛΑΧΙΣΤΗ ΑΞΙΑ ΑΠΟΘΕΜΑΤΟΣ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 ΚΟΣΤΟΣ ΑΠΟΘΕΜΑΤΟΣ ΚΑΙ ΟΡΟΣ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7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 ΑΠΟΘΕΜΑ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206,79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286,93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293,54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222,70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229,58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30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ΜΕΓΙΣΤΟ ΚΕΡΔΟΣ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5.959,66 €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6.484,18 €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6.313,73 €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5.770,96 €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5.887,99 €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67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ΕΛΑΧΙΣΤΟΣ ΧΑΜΕΝΟΣ ΟΡΟΣ t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510,88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207,38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207,38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518,88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420,26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67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ΕΛΑΧΙΣΤΗ ΑΞΙΑ ΑΠΟΘΕΜΑΤΟΣ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1.851,79 €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2.219,41 €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2.158,80 €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1.715,88 €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1.760,14 €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708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ΕΛΑΧΙΣΤΟ ΚΟΣΤΟΣ ΑΠΟΘΕΜΑΤΟΣ ΚΑΙ ΟΡΟΣ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23,63 €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24,27 €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23,66 €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22,27 €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21,80 €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67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ΣΥΝΟΛΙΚΟ ΑΠΟΘΕΜΑ</a:t>
                      </a:r>
                      <a:endParaRPr lang="el-GR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206,79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286,93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293,54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>
                          <a:latin typeface="Calibri"/>
                          <a:ea typeface="Times New Roman"/>
                          <a:cs typeface="Times New Roman"/>
                        </a:rPr>
                        <a:t>222,70</a:t>
                      </a:r>
                      <a:endParaRPr lang="el-GR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1600" dirty="0">
                          <a:latin typeface="Calibri"/>
                          <a:ea typeface="Times New Roman"/>
                          <a:cs typeface="Times New Roman"/>
                        </a:rPr>
                        <a:t>229,58</a:t>
                      </a:r>
                      <a:endParaRPr lang="el-GR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b="1" dirty="0" smtClean="0"/>
              <a:t>ΜΕΓΙΣΤΟ ΚΕΡΔΟΣ – ΕΛΑΧΙΣΤΟΣ ΧΑΜΕΝΟΣ ΟΡΟΣ </a:t>
            </a:r>
            <a:r>
              <a:rPr lang="el-GR" dirty="0" smtClean="0"/>
              <a:t>ΜΕΓΙΣΤΟ ΑΠΟΘΕΜΑ -                                       ΜΕΓΙΣΤΗ ΑΞΙΑ ΑΠΟΘΕΜΑΤΟΠΟΙΗΣΗΣ-        ΜΕΓΙΣΤΟ ΚΟΣΤΟΣ ΑΠΟΘΕΜΑΤΟΣ ΚΑΙ ΟΡΟΥ</a:t>
            </a:r>
          </a:p>
          <a:p>
            <a:r>
              <a:rPr lang="el-GR" b="1" dirty="0" smtClean="0"/>
              <a:t>ΕΛΑΧΙΣΤΟ ΑΠΟΘΕΜΑ – ΑΞΙΑ ΚΑΙ ΚΟΣΤΟΣ ΑΠΟΘΕΜΑΤΟΠΟΙΗΣΗΣ</a:t>
            </a:r>
            <a:r>
              <a:rPr lang="el-GR" dirty="0" smtClean="0"/>
              <a:t> </a:t>
            </a:r>
            <a:r>
              <a:rPr lang="el-GR" b="1" dirty="0" smtClean="0"/>
              <a:t>ΚΑΙ ΟΡΟΥ                                </a:t>
            </a:r>
            <a:r>
              <a:rPr lang="el-GR" dirty="0" smtClean="0"/>
              <a:t>ΕΛΑΧΙΣΤΟ ΚΕΡΔΟΣ -                                         ΜΕΓΙΣΤΟΣ ΧΑΜΕΝΟΣ ΟΡΟΣ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ΔΙΑΓΡΑΜΜΑΤΑ ΠΑΡΑΓΩΓΩΝ</a:t>
            </a:r>
            <a:endParaRPr lang="el-GR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7606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221088"/>
            <a:ext cx="576064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76064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149080"/>
            <a:ext cx="576262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72816"/>
            <a:ext cx="57912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ΣΥΜΠΕΡΑΣΜΑΤΑ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ΠΟΙΑ ΕΙΝΑΙ Η ΒΕΛΤΙΣΤΗ ΛΥΣΗ;</a:t>
            </a:r>
          </a:p>
          <a:p>
            <a:endParaRPr lang="el-GR" dirty="0" smtClean="0"/>
          </a:p>
          <a:p>
            <a:r>
              <a:rPr lang="el-GR" dirty="0" smtClean="0"/>
              <a:t>ΠΡΕΠΕΙ ΝΑ ΔΟΥΜΕ ΠΟΙΕΣ ΕΙΝΑΙ ΟΙ ΑΝΑΓΚΕΣ ΤΙΣ ΕΤΑΙΡΙΑΣ ΚΑΙ ΣΕ ΠΟΙΟ ΧΡΟΝΙΚΟ ΣΗΜΕΙΟ ΕΙΜΑΣΤΕ</a:t>
            </a:r>
          </a:p>
          <a:p>
            <a:pPr lvl="1"/>
            <a:r>
              <a:rPr lang="el-GR" dirty="0" smtClean="0"/>
              <a:t>ΚΕΡΔΟΣ;</a:t>
            </a:r>
          </a:p>
          <a:p>
            <a:pPr lvl="1"/>
            <a:r>
              <a:rPr lang="el-GR" dirty="0" smtClean="0"/>
              <a:t>ΕΛΑΧΙΣΤΟΠΟΙΗΣΗ </a:t>
            </a:r>
            <a:r>
              <a:rPr lang="el-GR" dirty="0" smtClean="0"/>
              <a:t>ΑΠΟΘΕΜΑΤΟΣ;</a:t>
            </a:r>
          </a:p>
          <a:p>
            <a:pPr lvl="1"/>
            <a:r>
              <a:rPr lang="el-GR" dirty="0" smtClean="0"/>
              <a:t>ΧΡΗΣΗ ΟΛΩΝ ΤΩΝ ΠΡΩΤΩΝ ΥΛΩΝ;</a:t>
            </a:r>
          </a:p>
          <a:p>
            <a:pPr lvl="1"/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 smtClean="0"/>
              <a:t>ΕΥΧΑΡΙΣΤΩ</a:t>
            </a:r>
            <a:endParaRPr lang="el-GR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745179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ΔΙΑΔΙΚΑΣΙΑ ΕΠΙΛΥΣΗΣ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/>
            <a:r>
              <a:rPr lang="el-GR" dirty="0" smtClean="0"/>
              <a:t>ΓΡΑΜΜΙΚΟΣ ΠΡΟΓΡΑΜΜΑΤΙΣΜΟΣ -              ΜΕΘΟΔΟΣ </a:t>
            </a:r>
            <a:r>
              <a:rPr lang="en-US" dirty="0" smtClean="0"/>
              <a:t>SIMPLEX</a:t>
            </a:r>
            <a:endParaRPr lang="el-GR" dirty="0" smtClean="0"/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ΚΑΤΑΓΡΑΦΗ ΚΑΙ ΕΜΠΕΔΩΣΗ ΠΡΟΒΛΗΜΑΤΟΣ</a:t>
            </a:r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ΣΥΛΛΟΓΗ ΔΕΔΟΜΕΝΩΝ</a:t>
            </a:r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ΜΟΝΤΕΛΟΠΟΙΗΣΗ ΠΡΟΒΛΗΜΑΤΟΣ</a:t>
            </a:r>
          </a:p>
          <a:p>
            <a:pPr marL="1108710" lvl="2" indent="-514350"/>
            <a:r>
              <a:rPr lang="el-GR" dirty="0" smtClean="0"/>
              <a:t>ΑΝΤΙΚΕΙΜΕΝΙΚΕΣ ΣΥΝΑΡΤΗΣΕΙΣ</a:t>
            </a:r>
          </a:p>
          <a:p>
            <a:pPr marL="1108710" lvl="2" indent="-514350"/>
            <a:r>
              <a:rPr lang="el-GR" dirty="0" smtClean="0"/>
              <a:t>ΠΕΡΙΟΡΙΣΜΟΙ</a:t>
            </a:r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ΕΠΙΛΥΣΗ</a:t>
            </a:r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ΑΠΟΤΕΛΕΣΜΑΤΑ</a:t>
            </a:r>
          </a:p>
          <a:p>
            <a:pPr marL="834390" lvl="1" indent="-514350">
              <a:buFont typeface="+mj-lt"/>
              <a:buAutoNum type="arabicPeriod"/>
            </a:pPr>
            <a:r>
              <a:rPr lang="el-GR" dirty="0" smtClean="0"/>
              <a:t>ΕΞΑΓΩΓΗ ΣΥΜΠΕΡΑΣΜΑΤΩΝ</a:t>
            </a:r>
          </a:p>
          <a:p>
            <a:pPr marL="514350" indent="-514350">
              <a:buNone/>
            </a:pP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ΔΕΔΟΜΕΝΑ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ΠΑΡΑΓΩΓΗ 5 ΠΡΟΙΟΝΤΩΝ</a:t>
            </a:r>
          </a:p>
          <a:p>
            <a:pPr lvl="1"/>
            <a:r>
              <a:rPr lang="el-GR" dirty="0" smtClean="0"/>
              <a:t>ΓΡΑΒΙΕΡΑ</a:t>
            </a:r>
          </a:p>
          <a:p>
            <a:pPr lvl="1"/>
            <a:r>
              <a:rPr lang="el-GR" dirty="0" smtClean="0"/>
              <a:t>ΚΡΗΤΙΚΟ ΜΑΛΑΚΟ ΤΥΡΙ</a:t>
            </a:r>
          </a:p>
          <a:p>
            <a:pPr lvl="1"/>
            <a:r>
              <a:rPr lang="el-GR" dirty="0" smtClean="0"/>
              <a:t>ΜΥΖΗΘΡΑ ΓΛΥΚΙΑ</a:t>
            </a:r>
          </a:p>
          <a:p>
            <a:pPr lvl="1"/>
            <a:r>
              <a:rPr lang="el-GR" dirty="0" smtClean="0"/>
              <a:t>ΜΥΖΗΘΡΑ ΝΩΠΗ</a:t>
            </a:r>
          </a:p>
          <a:p>
            <a:pPr lvl="1"/>
            <a:r>
              <a:rPr lang="el-GR" dirty="0" smtClean="0"/>
              <a:t>ΑΝΘΟΤΥΡΟΣ</a:t>
            </a:r>
          </a:p>
          <a:p>
            <a:r>
              <a:rPr lang="el-GR" dirty="0" smtClean="0"/>
              <a:t>ΧΡΟΝΙΚΟΣ ΟΡΙΖΟΝΤΑΣ ΕΝΟΣ ΕΤΟΥΣ,                           24 ΔΕΚΑΠΕΝΘΗΜΕΡΑ</a:t>
            </a:r>
          </a:p>
          <a:p>
            <a:r>
              <a:rPr lang="el-GR" dirty="0" smtClean="0"/>
              <a:t>ΓΝΩΣΤΗ ΖΗΤΗΣΗ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ΠΡΩΤΕΣ ΥΛΕΣ</a:t>
            </a:r>
          </a:p>
          <a:p>
            <a:pPr lvl="1"/>
            <a:r>
              <a:rPr lang="el-GR" dirty="0" smtClean="0"/>
              <a:t>ΓΝΩΣΤΕΣ ΠΑΡΑΛΑΜΒΑΝΟΜΕΝΕΣ ΠΟΣΟΤΗΤΕΣ</a:t>
            </a:r>
          </a:p>
          <a:p>
            <a:pPr lvl="1"/>
            <a:r>
              <a:rPr lang="el-GR" dirty="0" smtClean="0"/>
              <a:t>ΣΤΑΘΕΡΟΙ ΠΡΟΜΗΘΕΥΤΕΣ</a:t>
            </a:r>
          </a:p>
          <a:p>
            <a:pPr lvl="1"/>
            <a:r>
              <a:rPr lang="el-GR" dirty="0" smtClean="0"/>
              <a:t>ΑΓΕΛΑΔΙΝΟ ΓΑΛΑ</a:t>
            </a:r>
          </a:p>
          <a:p>
            <a:pPr lvl="1"/>
            <a:r>
              <a:rPr lang="el-GR" dirty="0" smtClean="0"/>
              <a:t>ΓΙΔΙΝΟ ΓΑΛΑ</a:t>
            </a:r>
          </a:p>
          <a:p>
            <a:pPr lvl="1"/>
            <a:r>
              <a:rPr lang="el-GR" dirty="0" smtClean="0"/>
              <a:t>ΠΡΟΒΕΙΟ ΓΑΛΑ    </a:t>
            </a:r>
          </a:p>
          <a:p>
            <a:pPr lvl="1"/>
            <a:r>
              <a:rPr lang="el-GR" dirty="0" smtClean="0"/>
              <a:t>ΠΥΤΙΑ, ΚΑΛΛΙΕΡΓΕΙΑ, ΧΛΩΡΙΟΥΧΟ ΑΣΒΕΣΤΙΟ, ΑΛΑΤΙ</a:t>
            </a:r>
          </a:p>
          <a:p>
            <a:pPr lvl="1">
              <a:buNone/>
            </a:pP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ΠΡΟΔΙΑΓΡΑΦΕΣ ΠΡΟΙΟΝΤΩΝ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69160"/>
          </a:xfrm>
        </p:spPr>
        <p:txBody>
          <a:bodyPr>
            <a:normAutofit lnSpcReduction="10000"/>
          </a:bodyPr>
          <a:lstStyle/>
          <a:p>
            <a:r>
              <a:rPr lang="el-GR" dirty="0" smtClean="0"/>
              <a:t>ΓΡΑΒΙΕΡΑ</a:t>
            </a:r>
          </a:p>
          <a:p>
            <a:pPr lvl="1"/>
            <a:r>
              <a:rPr lang="el-GR" dirty="0" smtClean="0"/>
              <a:t>80% ΠΡΟΒΕΙΟ ΓΑΛΑ - 20% ΓΙΔΙΝΟ </a:t>
            </a:r>
            <a:r>
              <a:rPr lang="el-GR" dirty="0" smtClean="0"/>
              <a:t>ΓΑΛΑ</a:t>
            </a:r>
            <a:endParaRPr lang="en-US" dirty="0" smtClean="0"/>
          </a:p>
          <a:p>
            <a:pPr lvl="1"/>
            <a:r>
              <a:rPr lang="en-US" dirty="0" smtClean="0"/>
              <a:t>7 kg </a:t>
            </a:r>
            <a:r>
              <a:rPr lang="el-GR" dirty="0" smtClean="0"/>
              <a:t>ΓΑΛΑ / </a:t>
            </a:r>
            <a:r>
              <a:rPr lang="en-US" dirty="0" smtClean="0"/>
              <a:t>1 kg </a:t>
            </a:r>
            <a:r>
              <a:rPr lang="el-GR" dirty="0" smtClean="0"/>
              <a:t>ΤΥΡΙΟΥ</a:t>
            </a:r>
            <a:endParaRPr lang="el-GR" dirty="0" smtClean="0"/>
          </a:p>
          <a:p>
            <a:r>
              <a:rPr lang="el-GR" dirty="0" smtClean="0"/>
              <a:t>Κ.Μ.Τ.</a:t>
            </a:r>
          </a:p>
          <a:p>
            <a:pPr lvl="1"/>
            <a:r>
              <a:rPr lang="el-GR" dirty="0" smtClean="0"/>
              <a:t>70% ΠΡΟΒΕΙΟ ΓΑΛΑ - 30% ΓΙΔΙΝΟ </a:t>
            </a:r>
            <a:r>
              <a:rPr lang="el-GR" dirty="0" smtClean="0"/>
              <a:t>ΓΑΛΑ</a:t>
            </a:r>
          </a:p>
          <a:p>
            <a:pPr lvl="1"/>
            <a:r>
              <a:rPr lang="el-GR" dirty="0" smtClean="0"/>
              <a:t>6</a:t>
            </a:r>
            <a:r>
              <a:rPr lang="en-US" dirty="0" smtClean="0"/>
              <a:t> </a:t>
            </a:r>
            <a:r>
              <a:rPr lang="en-US" dirty="0" smtClean="0"/>
              <a:t>kg </a:t>
            </a:r>
            <a:r>
              <a:rPr lang="el-GR" dirty="0" smtClean="0"/>
              <a:t>ΓΑΛΑ / </a:t>
            </a:r>
            <a:r>
              <a:rPr lang="en-US" dirty="0" smtClean="0"/>
              <a:t>1 kg </a:t>
            </a:r>
            <a:r>
              <a:rPr lang="el-GR" dirty="0" smtClean="0"/>
              <a:t>ΤΥΡΙΟΥ</a:t>
            </a:r>
            <a:endParaRPr lang="el-GR" dirty="0" smtClean="0"/>
          </a:p>
          <a:p>
            <a:r>
              <a:rPr lang="el-GR" dirty="0" smtClean="0"/>
              <a:t>ΜΥΖΗΘΡΕΣ-ΑΝΘΟΤΥΡΟΣ</a:t>
            </a:r>
          </a:p>
          <a:p>
            <a:pPr lvl="1"/>
            <a:r>
              <a:rPr lang="el-GR" dirty="0" smtClean="0"/>
              <a:t>ΑΙΓΟΠΡΟΒΕΙΟ ΚΑΙ ΑΓΕΛΑΔΙΝΟ ΓΑΛΑ</a:t>
            </a:r>
          </a:p>
          <a:p>
            <a:pPr lvl="1"/>
            <a:r>
              <a:rPr lang="el-GR" dirty="0" smtClean="0"/>
              <a:t>ΟΡΟΣ ΤΥΡΟΓΑΛΑΚΤΟΣ                                                  (15% ΓΑΛΑΚΤΟΣ ΑΠΟ ΠΑΡΑΓΩΓΗ ΓΡΑΒΙΕΡΑΣ ΚΑΙ Κ.Μ.Τ</a:t>
            </a:r>
            <a:r>
              <a:rPr lang="el-GR" dirty="0" smtClean="0"/>
              <a:t>.)</a:t>
            </a:r>
          </a:p>
          <a:p>
            <a:pPr lvl="1"/>
            <a:r>
              <a:rPr lang="el-GR" dirty="0" smtClean="0"/>
              <a:t>1.5</a:t>
            </a:r>
            <a:r>
              <a:rPr lang="en-US" dirty="0" smtClean="0"/>
              <a:t> </a:t>
            </a:r>
            <a:r>
              <a:rPr lang="en-US" dirty="0" smtClean="0"/>
              <a:t>kg </a:t>
            </a:r>
            <a:r>
              <a:rPr lang="el-GR" dirty="0" smtClean="0"/>
              <a:t>ΓΑΛΑ / </a:t>
            </a:r>
            <a:r>
              <a:rPr lang="en-US" dirty="0" smtClean="0"/>
              <a:t>1 kg </a:t>
            </a:r>
            <a:r>
              <a:rPr lang="el-GR" dirty="0" smtClean="0"/>
              <a:t>ΤΥΡΙΟΥ</a:t>
            </a: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/>
              <a:t>ΔΙΑΔΙΚΑΣΙΑ ΠΑΡΑΓΩΓΗΣ</a:t>
            </a:r>
            <a:endParaRPr lang="el-GR" dirty="0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ΓΡΑΒΙΕΡΑ – Κ.Μ.Τ.</a:t>
            </a:r>
            <a:endParaRPr lang="el-GR" dirty="0"/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499992" y="1589567"/>
            <a:ext cx="4464496" cy="4572000"/>
          </a:xfrm>
        </p:spPr>
        <p:txBody>
          <a:bodyPr/>
          <a:lstStyle/>
          <a:p>
            <a:r>
              <a:rPr lang="el-GR" dirty="0" smtClean="0"/>
              <a:t>ΜΥΖΗΘΡΕΣ - ΑΝΘΟΤΥΡΟΣ</a:t>
            </a:r>
            <a:endParaRPr lang="el-GR" dirty="0"/>
          </a:p>
        </p:txBody>
      </p:sp>
      <p:sp>
        <p:nvSpPr>
          <p:cNvPr id="6" name="5 - Έλλειψη"/>
          <p:cNvSpPr/>
          <p:nvPr/>
        </p:nvSpPr>
        <p:spPr>
          <a:xfrm>
            <a:off x="1259632" y="2132856"/>
            <a:ext cx="194421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ΠΑΣΤΕΡΙΩΣΗ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8 - Έλλειψη"/>
          <p:cNvSpPr/>
          <p:nvPr/>
        </p:nvSpPr>
        <p:spPr>
          <a:xfrm>
            <a:off x="179512" y="2780928"/>
            <a:ext cx="410445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ΤΥΡΟΚΟΜΗΣΗ</a:t>
            </a:r>
          </a:p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(ΕΠΩΑΣΗ, ΑΛΑΤΙΣΜΑ, ΤΥΡΟΠΗΓΜΑ,</a:t>
            </a:r>
            <a:r>
              <a:rPr lang="el-GR" dirty="0" smtClean="0"/>
              <a:t> ΑΝΑΘΕΡΜΑΝΣΗ</a:t>
            </a:r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13 - Έλλειψη"/>
          <p:cNvSpPr/>
          <p:nvPr/>
        </p:nvSpPr>
        <p:spPr>
          <a:xfrm>
            <a:off x="1043608" y="4221088"/>
            <a:ext cx="23762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ΚΑΛΟΥΠΩΜΑ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14 - Έλλειψη"/>
          <p:cNvSpPr/>
          <p:nvPr/>
        </p:nvSpPr>
        <p:spPr>
          <a:xfrm>
            <a:off x="1475656" y="4941168"/>
            <a:ext cx="151216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ΑΛΜΗ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6" name="15 - Έλλειψη"/>
          <p:cNvSpPr/>
          <p:nvPr/>
        </p:nvSpPr>
        <p:spPr>
          <a:xfrm>
            <a:off x="1043608" y="5517232"/>
            <a:ext cx="237626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ΩΡΙΜΑΝΤΗΡΑΣ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16 - Έλλειψη"/>
          <p:cNvSpPr/>
          <p:nvPr/>
        </p:nvSpPr>
        <p:spPr>
          <a:xfrm>
            <a:off x="1043608" y="6093296"/>
            <a:ext cx="2376264" cy="4766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ΑΠΟΘΗΚΕΥΣΗ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20" name="19 - Ευθύγραμμο βέλος σύνδεσης"/>
          <p:cNvCxnSpPr>
            <a:stCxn id="6" idx="4"/>
            <a:endCxn id="9" idx="0"/>
          </p:cNvCxnSpPr>
          <p:nvPr/>
        </p:nvCxnSpPr>
        <p:spPr>
          <a:xfrm>
            <a:off x="2231740" y="2564904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- Ευθύγραμμο βέλος σύνδεσης"/>
          <p:cNvCxnSpPr>
            <a:stCxn id="9" idx="4"/>
            <a:endCxn id="14" idx="0"/>
          </p:cNvCxnSpPr>
          <p:nvPr/>
        </p:nvCxnSpPr>
        <p:spPr>
          <a:xfrm>
            <a:off x="2231740" y="4005064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- Ευθύγραμμο βέλος σύνδεσης"/>
          <p:cNvCxnSpPr>
            <a:stCxn id="15" idx="4"/>
            <a:endCxn id="16" idx="0"/>
          </p:cNvCxnSpPr>
          <p:nvPr/>
        </p:nvCxnSpPr>
        <p:spPr>
          <a:xfrm>
            <a:off x="2231740" y="530120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- Ευθύγραμμο βέλος σύνδεσης"/>
          <p:cNvCxnSpPr>
            <a:stCxn id="16" idx="4"/>
            <a:endCxn id="17" idx="0"/>
          </p:cNvCxnSpPr>
          <p:nvPr/>
        </p:nvCxnSpPr>
        <p:spPr>
          <a:xfrm>
            <a:off x="2231740" y="5877272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- Έλλειψη"/>
          <p:cNvSpPr/>
          <p:nvPr/>
        </p:nvSpPr>
        <p:spPr>
          <a:xfrm>
            <a:off x="5436096" y="2348880"/>
            <a:ext cx="259228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ΑΝΑΘΕΡΜΑΝΣΗ ΟΡΟΥ ΚΑΙ ΓΑΛΑΚΤΟΣ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1" name="30 - Έλλειψη"/>
          <p:cNvSpPr/>
          <p:nvPr/>
        </p:nvSpPr>
        <p:spPr>
          <a:xfrm>
            <a:off x="4716016" y="3789040"/>
            <a:ext cx="403244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accent2">
                    <a:lumMod val="50000"/>
                  </a:schemeClr>
                </a:solidFill>
              </a:rPr>
              <a:t>Τ</a:t>
            </a:r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ΥΡΟΚΟΜΗΣΗ</a:t>
            </a:r>
          </a:p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(ΚΡΟΚΚΙΔΩΣΗ, ΣΤΡΑΓΓΙΣΜΑ, </a:t>
            </a:r>
            <a:r>
              <a:rPr lang="el-GR" dirty="0" smtClean="0">
                <a:solidFill>
                  <a:schemeClr val="bg1"/>
                </a:solidFill>
              </a:rPr>
              <a:t>ΩΡΙΜΑΝΣΗ</a:t>
            </a:r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2" name="31 - Έλλειψη"/>
          <p:cNvSpPr/>
          <p:nvPr/>
        </p:nvSpPr>
        <p:spPr>
          <a:xfrm>
            <a:off x="5652120" y="5229200"/>
            <a:ext cx="21602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ΣΥΣΚΕΥΑΣΙΑ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3" name="32 - Έλλειψη"/>
          <p:cNvSpPr/>
          <p:nvPr/>
        </p:nvSpPr>
        <p:spPr>
          <a:xfrm>
            <a:off x="5508104" y="5949280"/>
            <a:ext cx="24482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accent2">
                    <a:lumMod val="50000"/>
                  </a:schemeClr>
                </a:solidFill>
              </a:rPr>
              <a:t>ΑΠΟΘΗΚΕΥΣΗ</a:t>
            </a:r>
            <a:endParaRPr lang="el-GR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35" name="34 - Ευθύγραμμο βέλος σύνδεσης"/>
          <p:cNvCxnSpPr>
            <a:stCxn id="30" idx="4"/>
            <a:endCxn id="31" idx="0"/>
          </p:cNvCxnSpPr>
          <p:nvPr/>
        </p:nvCxnSpPr>
        <p:spPr>
          <a:xfrm>
            <a:off x="6732240" y="342900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- Ευθύγραμμο βέλος σύνδεσης"/>
          <p:cNvCxnSpPr>
            <a:stCxn id="31" idx="4"/>
            <a:endCxn id="32" idx="0"/>
          </p:cNvCxnSpPr>
          <p:nvPr/>
        </p:nvCxnSpPr>
        <p:spPr>
          <a:xfrm>
            <a:off x="6732240" y="486916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- Ευθύγραμμο βέλος σύνδεσης"/>
          <p:cNvCxnSpPr>
            <a:stCxn id="32" idx="4"/>
            <a:endCxn id="33" idx="0"/>
          </p:cNvCxnSpPr>
          <p:nvPr/>
        </p:nvCxnSpPr>
        <p:spPr>
          <a:xfrm>
            <a:off x="6732240" y="566124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64 - Ευθύγραμμο βέλος σύνδεσης"/>
          <p:cNvCxnSpPr>
            <a:stCxn id="14" idx="4"/>
            <a:endCxn id="15" idx="0"/>
          </p:cNvCxnSpPr>
          <p:nvPr/>
        </p:nvCxnSpPr>
        <p:spPr>
          <a:xfrm>
            <a:off x="2231740" y="4725144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ΠΑΡΑΛΛΑΒΗ ΓΑΛΑΚΤΟΣ</a:t>
            </a:r>
            <a:endParaRPr lang="el-GR" dirty="0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ΣΤΑΘΕΡΗ ΚΑΤΑΝΟΜΗ</a:t>
            </a:r>
          </a:p>
          <a:p>
            <a:r>
              <a:rPr lang="el-GR" dirty="0" smtClean="0"/>
              <a:t>ΜΕΙΩΣΗ ΤΟ 2013 ΣΕ ΣΧΕΣΗ ΜΕ ΤΟ 2012</a:t>
            </a:r>
          </a:p>
          <a:p>
            <a:endParaRPr lang="el-GR" dirty="0" smtClean="0"/>
          </a:p>
          <a:p>
            <a:endParaRPr lang="el-GR" dirty="0"/>
          </a:p>
        </p:txBody>
      </p:sp>
      <p:graphicFrame>
        <p:nvGraphicFramePr>
          <p:cNvPr id="10" name="9 - Γράφημα"/>
          <p:cNvGraphicFramePr/>
          <p:nvPr/>
        </p:nvGraphicFramePr>
        <p:xfrm>
          <a:off x="683568" y="2636912"/>
          <a:ext cx="777686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ΠΑΡΑΓΩΓΗ ΠΡΟΗΓΟΥΜΕΝΟΥ ΕΤΟΥΣ</a:t>
            </a:r>
            <a:endParaRPr lang="el-GR" dirty="0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l-GR" dirty="0" smtClean="0"/>
              <a:t>ΜΕΓΙΣΤΗ ΠΑΡΑΓΩΓΗ ΣΤΟΥΣ ΠΡΩΤΟΥΣ 6 ΜΗΝΕΣ ΚΑΙ ΣΤΟ ΤΕΛΟΣ ΤΟΥ ΕΤΟΥΣ</a:t>
            </a:r>
          </a:p>
          <a:p>
            <a:endParaRPr lang="el-GR" dirty="0"/>
          </a:p>
        </p:txBody>
      </p:sp>
      <p:graphicFrame>
        <p:nvGraphicFramePr>
          <p:cNvPr id="7" name="3 - Θέση περιεχομένου"/>
          <p:cNvGraphicFramePr>
            <a:graphicFrameLocks/>
          </p:cNvGraphicFramePr>
          <p:nvPr/>
        </p:nvGraphicFramePr>
        <p:xfrm>
          <a:off x="612775" y="2708920"/>
          <a:ext cx="7991673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Διάμεσος">
  <a:themeElements>
    <a:clrScheme name="Διαστημικό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Διάμεσος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Διάμεσος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518</TotalTime>
  <Words>488</Words>
  <Application>Microsoft Office PowerPoint</Application>
  <PresentationFormat>Προβολή στην οθόνη (4:3)</PresentationFormat>
  <Paragraphs>163</Paragraphs>
  <Slides>27</Slides>
  <Notes>1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27</vt:i4>
      </vt:variant>
    </vt:vector>
  </HeadingPairs>
  <TitlesOfParts>
    <vt:vector size="28" baseType="lpstr">
      <vt:lpstr>Διάμεσος</vt:lpstr>
      <vt:lpstr>ΔΙΠΛΩΜΑΤΙΚΗ ΕΡΓΑΣΙΑ   ΜΕΣΟΠΡΟΘΕΣΜΟΣ ΠΡΟΓΡΑΜΜΑΤΙΣΜΟΣ ΠΑΡΑΓΩΓΗΣ ΣΕ ΜΟΝΑΔΑ ΠΑΡΑΓΩΓΗΣ ΤΥΡΟΚΟΜΙΚΩΝ ΠΡΟΙΟΝΤΩΝ</vt:lpstr>
      <vt:lpstr>ΣΚΟΠΟΣ ΤΗΣ ΔΙΠΛΩΜΑΤΙΚΗΣ</vt:lpstr>
      <vt:lpstr>ΔΙΑΔΙΚΑΣΙΑ ΕΠΙΛΥΣΗΣ</vt:lpstr>
      <vt:lpstr>ΔΕΔΟΜΕΝΑ</vt:lpstr>
      <vt:lpstr>Διαφάνεια 5</vt:lpstr>
      <vt:lpstr>ΠΡΟΔΙΑΓΡΑΦΕΣ ΠΡΟΙΟΝΤΩΝ</vt:lpstr>
      <vt:lpstr>ΔΙΑΔΙΚΑΣΙΑ ΠΑΡΑΓΩΓΗΣ</vt:lpstr>
      <vt:lpstr>ΠΑΡΑΛΛΑΒΗ ΓΑΛΑΚΤΟΣ</vt:lpstr>
      <vt:lpstr>ΠΑΡΑΓΩΓΗ ΠΡΟΗΓΟΥΜΕΝΟΥ ΕΤΟΥΣ</vt:lpstr>
      <vt:lpstr>Διαφάνεια 10</vt:lpstr>
      <vt:lpstr>Διαφάνεια 11</vt:lpstr>
      <vt:lpstr>ΔΙΑΓΡΑΜΜΑΤΑ ΖΗΤΗΣΗΣ</vt:lpstr>
      <vt:lpstr>Διαφάνεια 13</vt:lpstr>
      <vt:lpstr>Διαφάνεια 14</vt:lpstr>
      <vt:lpstr>ΠΡΟΒΛΗΜΑΤΑ</vt:lpstr>
      <vt:lpstr>ΜΑΘΗΜΑΤΙΚΗ ΠΕΡΙΓΡΑΦΗ</vt:lpstr>
      <vt:lpstr>Διαφάνεια 17</vt:lpstr>
      <vt:lpstr>ΠΕΡΙΟΡΙΣΜΟΙ</vt:lpstr>
      <vt:lpstr>Διαφάνεια 19</vt:lpstr>
      <vt:lpstr>Διαφάνεια 20</vt:lpstr>
      <vt:lpstr>ΑΠΟΤΕΛΕΣΜΑΤΑ</vt:lpstr>
      <vt:lpstr>Διαφάνεια 22</vt:lpstr>
      <vt:lpstr>ΔΙΑΓΡΑΜΜΑΤΑ ΠΑΡΑΓΩΓΩΝ</vt:lpstr>
      <vt:lpstr>Διαφάνεια 24</vt:lpstr>
      <vt:lpstr>Διαφάνεια 25</vt:lpstr>
      <vt:lpstr>ΣΥΜΠΕΡΑΣΜΑΤΑ</vt:lpstr>
      <vt:lpstr>ΕΥΧΑΡΙΣΤΩ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mike89</dc:creator>
  <cp:lastModifiedBy>mike89</cp:lastModifiedBy>
  <cp:revision>67</cp:revision>
  <dcterms:created xsi:type="dcterms:W3CDTF">2014-09-30T13:45:34Z</dcterms:created>
  <dcterms:modified xsi:type="dcterms:W3CDTF">2014-10-07T11:32:14Z</dcterms:modified>
</cp:coreProperties>
</file>